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4"/>
  </p:notesMasterIdLst>
  <p:handoutMasterIdLst>
    <p:handoutMasterId r:id="rId35"/>
  </p:handoutMasterIdLst>
  <p:sldIdLst>
    <p:sldId id="303" r:id="rId2"/>
    <p:sldId id="281" r:id="rId3"/>
    <p:sldId id="291" r:id="rId4"/>
    <p:sldId id="293" r:id="rId5"/>
    <p:sldId id="292" r:id="rId6"/>
    <p:sldId id="294" r:id="rId7"/>
    <p:sldId id="290" r:id="rId8"/>
    <p:sldId id="286" r:id="rId9"/>
    <p:sldId id="287" r:id="rId10"/>
    <p:sldId id="317" r:id="rId11"/>
    <p:sldId id="307" r:id="rId12"/>
    <p:sldId id="308" r:id="rId13"/>
    <p:sldId id="309" r:id="rId14"/>
    <p:sldId id="310" r:id="rId15"/>
    <p:sldId id="311" r:id="rId16"/>
    <p:sldId id="312" r:id="rId17"/>
    <p:sldId id="313" r:id="rId18"/>
    <p:sldId id="314" r:id="rId19"/>
    <p:sldId id="315" r:id="rId20"/>
    <p:sldId id="316" r:id="rId21"/>
    <p:sldId id="318" r:id="rId22"/>
    <p:sldId id="261" r:id="rId23"/>
    <p:sldId id="262" r:id="rId24"/>
    <p:sldId id="265" r:id="rId25"/>
    <p:sldId id="300" r:id="rId26"/>
    <p:sldId id="301" r:id="rId27"/>
    <p:sldId id="302" r:id="rId28"/>
    <p:sldId id="295" r:id="rId29"/>
    <p:sldId id="296" r:id="rId30"/>
    <p:sldId id="304" r:id="rId31"/>
    <p:sldId id="305" r:id="rId32"/>
    <p:sldId id="306" r:id="rId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8" autoAdjust="0"/>
    <p:restoredTop sz="86449" autoAdjust="0"/>
  </p:normalViewPr>
  <p:slideViewPr>
    <p:cSldViewPr>
      <p:cViewPr varScale="1">
        <p:scale>
          <a:sx n="62" d="100"/>
          <a:sy n="62" d="100"/>
        </p:scale>
        <p:origin x="-342" y="-72"/>
      </p:cViewPr>
      <p:guideLst>
        <p:guide orient="horz" pos="2160"/>
        <p:guide pos="2880"/>
      </p:guideLst>
    </p:cSldViewPr>
  </p:slideViewPr>
  <p:outlineViewPr>
    <p:cViewPr>
      <p:scale>
        <a:sx n="20" d="100"/>
        <a:sy n="20" d="100"/>
      </p:scale>
      <p:origin x="150" y="0"/>
    </p:cViewPr>
  </p:outlineViewPr>
  <p:notesTextViewPr>
    <p:cViewPr>
      <p:scale>
        <a:sx n="150" d="100"/>
        <a:sy n="150" d="100"/>
      </p:scale>
      <p:origin x="0" y="0"/>
    </p:cViewPr>
  </p:notesTextViewPr>
  <p:sorterViewPr>
    <p:cViewPr>
      <p:scale>
        <a:sx n="66" d="100"/>
        <a:sy n="66" d="100"/>
      </p:scale>
      <p:origin x="0" y="0"/>
    </p:cViewPr>
  </p:sorterViewPr>
  <p:notesViewPr>
    <p:cSldViewPr>
      <p:cViewPr varScale="1">
        <p:scale>
          <a:sx n="57" d="100"/>
          <a:sy n="57" d="100"/>
        </p:scale>
        <p:origin x="-1788"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48E8981-B9A1-49F0-B480-2F19921467F3}" type="datetimeFigureOut">
              <a:rPr lang="en-US" smtClean="0"/>
              <a:pPr/>
              <a:t>1/16/2010</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44783A-7CDD-4F0A-8FE6-E314570E1B12}"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54ED9FE-6B44-4D62-BB12-5428C5645470}" type="datetimeFigureOut">
              <a:rPr lang="en-US"/>
              <a:pPr>
                <a:defRPr/>
              </a:pPr>
              <a:t>1/16/2010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A2F4991E-A3A9-4044-A8A0-87C7D4E5435A}"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3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143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36C1F2-DD7B-4133-AED1-4D329F14B00F}" type="slidenum">
              <a:rPr lang="en-GB"/>
              <a:pPr fontAlgn="base">
                <a:spcBef>
                  <a:spcPct val="0"/>
                </a:spcBef>
                <a:spcAft>
                  <a:spcPct val="0"/>
                </a:spcAft>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7561F63F-D04C-4070-A775-7FF4AB8E4EC2}" type="slidenum">
              <a:rPr lang="en-US" smtClean="0"/>
              <a:pPr/>
              <a:t>7</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pPr>
              <a:defRPr/>
            </a:pPr>
            <a:fld id="{7C919161-E77F-473A-9A1D-776C5705B65C}" type="datetimeFigureOut">
              <a:rPr lang="en-US" smtClean="0"/>
              <a:pPr>
                <a:defRPr/>
              </a:pPr>
              <a:t>1/16/2010</a:t>
            </a:fld>
            <a:endParaRPr lang="en-GB"/>
          </a:p>
        </p:txBody>
      </p:sp>
      <p:sp>
        <p:nvSpPr>
          <p:cNvPr id="17" name="Footer Placeholder 16"/>
          <p:cNvSpPr>
            <a:spLocks noGrp="1"/>
          </p:cNvSpPr>
          <p:nvPr>
            <p:ph type="ftr" sz="quarter" idx="11"/>
          </p:nvPr>
        </p:nvSpPr>
        <p:spPr bwMode="auto">
          <a:xfrm rot="5400000">
            <a:off x="7077269" y="4181669"/>
            <a:ext cx="3657600" cy="384048"/>
          </a:xfrm>
        </p:spPr>
        <p:txBody>
          <a:bodyPr/>
          <a:lstStyle/>
          <a:p>
            <a:pPr>
              <a:defRPr/>
            </a:pPr>
            <a:endParaRPr lang="en-GB"/>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pPr>
              <a:defRPr/>
            </a:pPr>
            <a:fld id="{C8FA5B40-4889-4A9C-A493-A6E58C9A7384}" type="slidenum">
              <a:rPr lang="en-GB" smtClean="0"/>
              <a:pPr>
                <a:defRPr/>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961C3322-54C9-429A-A7A1-DE9A31B8DA4D}" type="datetimeFigureOut">
              <a:rPr lang="en-US" smtClean="0"/>
              <a:pPr>
                <a:defRPr/>
              </a:pPr>
              <a:t>1/16/2010</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2A4F092E-AE44-4CF0-BCCA-020B038AACAE}" type="slidenum">
              <a:rPr lang="en-GB" smtClean="0"/>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D2F483E3-715A-499A-98BE-DA943E06E9AF}" type="datetimeFigureOut">
              <a:rPr lang="en-US" smtClean="0"/>
              <a:pPr>
                <a:defRPr/>
              </a:pPr>
              <a:t>1/16/2010</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9FA8B2A0-6F66-402D-A11A-BE4887D2CDFD}" type="slidenum">
              <a:rPr lang="en-GB" smtClean="0"/>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8F55B2B9-79AC-4191-905A-1134E457048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pPr>
              <a:defRPr/>
            </a:pPr>
            <a:fld id="{70B1AF72-66DA-4760-8A85-CE6DDA61636F}" type="datetimeFigureOut">
              <a:rPr lang="en-US" smtClean="0"/>
              <a:pPr>
                <a:defRPr/>
              </a:pPr>
              <a:t>1/16/2010</a:t>
            </a:fld>
            <a:endParaRPr lang="en-GB"/>
          </a:p>
        </p:txBody>
      </p:sp>
      <p:sp>
        <p:nvSpPr>
          <p:cNvPr id="9" name="Slide Number Placeholder 8"/>
          <p:cNvSpPr>
            <a:spLocks noGrp="1"/>
          </p:cNvSpPr>
          <p:nvPr>
            <p:ph type="sldNum" sz="quarter" idx="15"/>
          </p:nvPr>
        </p:nvSpPr>
        <p:spPr/>
        <p:txBody>
          <a:bodyPr rtlCol="0"/>
          <a:lstStyle/>
          <a:p>
            <a:pPr>
              <a:defRPr/>
            </a:pPr>
            <a:fld id="{76A7FE21-F575-4CFD-9EF0-46F9F1C43752}" type="slidenum">
              <a:rPr lang="en-GB" smtClean="0"/>
              <a:pPr>
                <a:defRPr/>
              </a:pPr>
              <a:t>‹#›</a:t>
            </a:fld>
            <a:endParaRPr lang="en-GB"/>
          </a:p>
        </p:txBody>
      </p:sp>
      <p:sp>
        <p:nvSpPr>
          <p:cNvPr id="10" name="Footer Placeholder 9"/>
          <p:cNvSpPr>
            <a:spLocks noGrp="1"/>
          </p:cNvSpPr>
          <p:nvPr>
            <p:ph type="ftr" sz="quarter" idx="16"/>
          </p:nvPr>
        </p:nvSpPr>
        <p:spPr/>
        <p:txBody>
          <a:bodyPr rtlCol="0"/>
          <a:lstStyle/>
          <a:p>
            <a:pPr>
              <a:defRPr/>
            </a:pP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pPr>
              <a:defRPr/>
            </a:pPr>
            <a:fld id="{F25F6304-4D50-4472-BB12-434CD7E2F571}" type="datetimeFigureOut">
              <a:rPr lang="en-US" smtClean="0"/>
              <a:pPr>
                <a:defRPr/>
              </a:pPr>
              <a:t>1/16/2010</a:t>
            </a:fld>
            <a:endParaRPr lang="en-GB"/>
          </a:p>
        </p:txBody>
      </p:sp>
      <p:sp>
        <p:nvSpPr>
          <p:cNvPr id="5" name="Footer Placeholder 4"/>
          <p:cNvSpPr>
            <a:spLocks noGrp="1"/>
          </p:cNvSpPr>
          <p:nvPr>
            <p:ph type="ftr" sz="quarter" idx="11"/>
          </p:nvPr>
        </p:nvSpPr>
        <p:spPr bwMode="auto">
          <a:xfrm rot="5400000">
            <a:off x="7077456" y="4178808"/>
            <a:ext cx="3657600" cy="384048"/>
          </a:xfrm>
        </p:spPr>
        <p:txBody>
          <a:bodyPr/>
          <a:lstStyle/>
          <a:p>
            <a:pPr>
              <a:defRPr/>
            </a:pPr>
            <a:endParaRPr lang="en-GB"/>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pPr>
              <a:defRPr/>
            </a:pPr>
            <a:fld id="{7BA6E62A-3803-45AA-A6B1-00DEA5799D4B}" type="slidenum">
              <a:rPr lang="en-GB" smtClean="0"/>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fld id="{DE71EF31-E46A-429E-9EBA-34C254EC412D}" type="datetimeFigureOut">
              <a:rPr lang="en-US" smtClean="0"/>
              <a:pPr>
                <a:defRPr/>
              </a:pPr>
              <a:t>1/16/2010</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BBA47921-B4C8-46B4-8781-3176A844A39B}" type="slidenum">
              <a:rPr lang="en-GB" smtClean="0"/>
              <a:pPr>
                <a:defRPr/>
              </a:pPr>
              <a:t>‹#›</a:t>
            </a:fld>
            <a:endParaRPr lang="en-GB"/>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pPr>
              <a:defRPr/>
            </a:pPr>
            <a:fld id="{F6DBF8FE-FF3C-47D9-BE54-D5A5256A7FAE}" type="datetimeFigureOut">
              <a:rPr lang="en-US" smtClean="0"/>
              <a:pPr>
                <a:defRPr/>
              </a:pPr>
              <a:t>1/16/2010</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9066F59A-7620-41D7-A14C-AD6B45485CB8}" type="slidenum">
              <a:rPr lang="en-GB" smtClean="0"/>
              <a:pPr>
                <a:defRPr/>
              </a:pPr>
              <a:t>‹#›</a:t>
            </a:fld>
            <a:endParaRPr lang="en-GB"/>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pPr>
              <a:defRPr/>
            </a:pPr>
            <a:fld id="{AB406E44-E8CB-42E1-8426-A07526A88B83}" type="datetimeFigureOut">
              <a:rPr lang="en-US" smtClean="0"/>
              <a:pPr>
                <a:defRPr/>
              </a:pPr>
              <a:t>1/16/2010</a:t>
            </a:fld>
            <a:endParaRPr lang="en-GB"/>
          </a:p>
        </p:txBody>
      </p:sp>
      <p:sp>
        <p:nvSpPr>
          <p:cNvPr id="7" name="Slide Number Placeholder 6"/>
          <p:cNvSpPr>
            <a:spLocks noGrp="1"/>
          </p:cNvSpPr>
          <p:nvPr>
            <p:ph type="sldNum" sz="quarter" idx="11"/>
          </p:nvPr>
        </p:nvSpPr>
        <p:spPr/>
        <p:txBody>
          <a:bodyPr rtlCol="0"/>
          <a:lstStyle/>
          <a:p>
            <a:pPr>
              <a:defRPr/>
            </a:pPr>
            <a:fld id="{4EA2E108-FF02-4B40-84C6-D009EA75D039}" type="slidenum">
              <a:rPr lang="en-GB" smtClean="0"/>
              <a:pPr>
                <a:defRPr/>
              </a:pPr>
              <a:t>‹#›</a:t>
            </a:fld>
            <a:endParaRPr lang="en-GB"/>
          </a:p>
        </p:txBody>
      </p:sp>
      <p:sp>
        <p:nvSpPr>
          <p:cNvPr id="8" name="Footer Placeholder 7"/>
          <p:cNvSpPr>
            <a:spLocks noGrp="1"/>
          </p:cNvSpPr>
          <p:nvPr>
            <p:ph type="ftr" sz="quarter" idx="12"/>
          </p:nvPr>
        </p:nvSpPr>
        <p:spPr/>
        <p:txBody>
          <a:bodyPr rtlCol="0"/>
          <a:lstStyle/>
          <a:p>
            <a:pPr>
              <a:defRPr/>
            </a:pP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C2782FB-F303-428E-9496-6DD4961B75C0}" type="datetimeFigureOut">
              <a:rPr lang="en-US" smtClean="0"/>
              <a:pPr>
                <a:defRPr/>
              </a:pPr>
              <a:t>1/16/2010</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DFFD5920-BE76-4C9B-B2BB-B1AB69B5B2BF}" type="slidenum">
              <a:rPr lang="en-GB" smtClean="0"/>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pPr>
              <a:defRPr/>
            </a:pPr>
            <a:fld id="{86423B91-C606-41F2-9372-9FABBF3C5F59}" type="datetimeFigureOut">
              <a:rPr lang="en-US" smtClean="0"/>
              <a:pPr>
                <a:defRPr/>
              </a:pPr>
              <a:t>1/16/2010</a:t>
            </a:fld>
            <a:endParaRPr lang="en-GB"/>
          </a:p>
        </p:txBody>
      </p:sp>
      <p:sp>
        <p:nvSpPr>
          <p:cNvPr id="22" name="Slide Number Placeholder 21"/>
          <p:cNvSpPr>
            <a:spLocks noGrp="1"/>
          </p:cNvSpPr>
          <p:nvPr>
            <p:ph type="sldNum" sz="quarter" idx="15"/>
          </p:nvPr>
        </p:nvSpPr>
        <p:spPr/>
        <p:txBody>
          <a:bodyPr rtlCol="0"/>
          <a:lstStyle/>
          <a:p>
            <a:pPr>
              <a:defRPr/>
            </a:pPr>
            <a:fld id="{D7E5E134-36EE-4FC7-A550-E8DD62BDD0AE}" type="slidenum">
              <a:rPr lang="en-GB" smtClean="0"/>
              <a:pPr>
                <a:defRPr/>
              </a:pPr>
              <a:t>‹#›</a:t>
            </a:fld>
            <a:endParaRPr lang="en-GB"/>
          </a:p>
        </p:txBody>
      </p:sp>
      <p:sp>
        <p:nvSpPr>
          <p:cNvPr id="23" name="Footer Placeholder 22"/>
          <p:cNvSpPr>
            <a:spLocks noGrp="1"/>
          </p:cNvSpPr>
          <p:nvPr>
            <p:ph type="ftr" sz="quarter" idx="16"/>
          </p:nvPr>
        </p:nvSpPr>
        <p:spPr/>
        <p:txBody>
          <a:bodyPr rtlCol="0"/>
          <a:lstStyle/>
          <a:p>
            <a:pPr>
              <a:defRPr/>
            </a:pPr>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defRPr/>
            </a:pPr>
            <a:fld id="{D723C96D-9D3B-452B-8616-1B6DE64F83FF}" type="datetimeFigureOut">
              <a:rPr lang="en-US" smtClean="0"/>
              <a:pPr>
                <a:defRPr/>
              </a:pPr>
              <a:t>1/16/2010</a:t>
            </a:fld>
            <a:endParaRPr lang="en-GB"/>
          </a:p>
        </p:txBody>
      </p:sp>
      <p:sp>
        <p:nvSpPr>
          <p:cNvPr id="18" name="Slide Number Placeholder 17"/>
          <p:cNvSpPr>
            <a:spLocks noGrp="1"/>
          </p:cNvSpPr>
          <p:nvPr>
            <p:ph type="sldNum" sz="quarter" idx="11"/>
          </p:nvPr>
        </p:nvSpPr>
        <p:spPr/>
        <p:txBody>
          <a:bodyPr rtlCol="0"/>
          <a:lstStyle/>
          <a:p>
            <a:pPr>
              <a:defRPr/>
            </a:pPr>
            <a:fld id="{408D49B6-5178-4E13-B679-1AE8910F9436}" type="slidenum">
              <a:rPr lang="en-GB" smtClean="0"/>
              <a:pPr>
                <a:defRPr/>
              </a:pPr>
              <a:t>‹#›</a:t>
            </a:fld>
            <a:endParaRPr lang="en-GB"/>
          </a:p>
        </p:txBody>
      </p:sp>
      <p:sp>
        <p:nvSpPr>
          <p:cNvPr id="21" name="Footer Placeholder 20"/>
          <p:cNvSpPr>
            <a:spLocks noGrp="1"/>
          </p:cNvSpPr>
          <p:nvPr>
            <p:ph type="ftr" sz="quarter" idx="12"/>
          </p:nvPr>
        </p:nvSpPr>
        <p:spPr/>
        <p:txBody>
          <a:bodyPr rtlCol="0"/>
          <a:lstStyle/>
          <a:p>
            <a:pPr>
              <a:defRPr/>
            </a:pPr>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0D10099F-5EFF-407F-B7F7-033F79FF15DF}" type="datetimeFigureOut">
              <a:rPr lang="en-US" smtClean="0"/>
              <a:pPr>
                <a:defRPr/>
              </a:pPr>
              <a:t>1/16/2010</a:t>
            </a:fld>
            <a:endParaRPr lang="en-GB"/>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GB"/>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C958A907-775C-41B5-92B1-E5A78A803E10}"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2214546" y="1142984"/>
            <a:ext cx="6172200" cy="1894362"/>
          </a:xfrm>
        </p:spPr>
        <p:txBody>
          <a:bodyPr>
            <a:normAutofit fontScale="90000"/>
          </a:bodyPr>
          <a:lstStyle/>
          <a:p>
            <a:r>
              <a:rPr lang="en-GB" sz="4800" dirty="0" smtClean="0">
                <a:latin typeface="Arial" pitchFamily="34" charset="0"/>
                <a:ea typeface="Calibri" pitchFamily="34" charset="0"/>
                <a:cs typeface="Gautami" pitchFamily="2" charset="0"/>
              </a:rPr>
              <a:t>Business and the Environment: A Brief Introduction</a:t>
            </a:r>
            <a:endParaRPr lang="en-GB" sz="4800" dirty="0" smtClean="0">
              <a:ea typeface="Calibri" pitchFamily="34" charset="0"/>
              <a:cs typeface="Gautami" pitchFamily="2" charset="0"/>
            </a:endParaRPr>
          </a:p>
        </p:txBody>
      </p:sp>
      <p:sp>
        <p:nvSpPr>
          <p:cNvPr id="3" name="Subtitle 2"/>
          <p:cNvSpPr>
            <a:spLocks noGrp="1"/>
          </p:cNvSpPr>
          <p:nvPr>
            <p:ph type="subTitle" idx="1"/>
          </p:nvPr>
        </p:nvSpPr>
        <p:spPr>
          <a:xfrm>
            <a:off x="2214546" y="3786190"/>
            <a:ext cx="6400800" cy="2357454"/>
          </a:xfrm>
        </p:spPr>
        <p:txBody>
          <a:bodyPr rtlCol="0">
            <a:normAutofit fontScale="92500" lnSpcReduction="10000"/>
          </a:bodyPr>
          <a:lstStyle/>
          <a:p>
            <a:pPr fontAlgn="auto">
              <a:spcAft>
                <a:spcPts val="0"/>
              </a:spcAft>
              <a:defRPr/>
            </a:pPr>
            <a:r>
              <a:rPr lang="en-GB" sz="4600" dirty="0" smtClean="0"/>
              <a:t>Shell and CSR</a:t>
            </a:r>
            <a:endParaRPr lang="en-GB" sz="4600" dirty="0" smtClean="0"/>
          </a:p>
          <a:p>
            <a:pPr fontAlgn="auto">
              <a:spcAft>
                <a:spcPts val="0"/>
              </a:spcAft>
              <a:defRPr/>
            </a:pPr>
            <a:endParaRPr lang="en-GB" dirty="0" smtClean="0"/>
          </a:p>
          <a:p>
            <a:pPr fontAlgn="auto">
              <a:spcAft>
                <a:spcPts val="0"/>
              </a:spcAft>
              <a:defRPr/>
            </a:pPr>
            <a:r>
              <a:rPr lang="en-GB" dirty="0" smtClean="0"/>
              <a:t>Cato, M. S., Arthur, L., Smith, R. and </a:t>
            </a:r>
            <a:r>
              <a:rPr lang="en-GB" dirty="0" err="1" smtClean="0"/>
              <a:t>Keenoy</a:t>
            </a:r>
            <a:r>
              <a:rPr lang="en-GB" dirty="0" smtClean="0"/>
              <a:t>, T. (2007), ‘CSR in Your Own Backyard’, </a:t>
            </a:r>
            <a:r>
              <a:rPr lang="en-GB" i="1" dirty="0" smtClean="0"/>
              <a:t>Corporate Responsibility Journal</a:t>
            </a:r>
            <a:r>
              <a:rPr lang="en-GB" dirty="0" smtClean="0"/>
              <a:t> , 3/2: 32-8</a:t>
            </a:r>
          </a:p>
          <a:p>
            <a:pPr fontAlgn="auto">
              <a:spcAft>
                <a:spcPts val="0"/>
              </a:spcAft>
              <a:defRPr/>
            </a:pPr>
            <a:r>
              <a:rPr lang="en-GB" dirty="0" err="1" smtClean="0"/>
              <a:t>Bryane</a:t>
            </a:r>
            <a:r>
              <a:rPr lang="en-GB" dirty="0" smtClean="0"/>
              <a:t> Michael. "Overview and Critique of Corporate Social Responsibility" World Council for Corporate Governance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smtClean="0"/>
              <a:t>Hang on a Minute . . .</a:t>
            </a:r>
            <a:endParaRPr lang="en-GB" sz="4800" dirty="0"/>
          </a:p>
        </p:txBody>
      </p:sp>
      <p:pic>
        <p:nvPicPr>
          <p:cNvPr id="34818" name="Picture 2"/>
          <p:cNvPicPr>
            <a:picLocks noGrp="1" noChangeAspect="1" noChangeArrowheads="1"/>
          </p:cNvPicPr>
          <p:nvPr>
            <p:ph sz="quarter" idx="1"/>
          </p:nvPr>
        </p:nvPicPr>
        <p:blipFill>
          <a:blip r:embed="rId2" cstate="print"/>
          <a:srcRect/>
          <a:stretch>
            <a:fillRect/>
          </a:stretch>
        </p:blipFill>
        <p:spPr bwMode="auto">
          <a:xfrm>
            <a:off x="4572000" y="1857364"/>
            <a:ext cx="3810000" cy="2143125"/>
          </a:xfrm>
          <a:prstGeom prst="rect">
            <a:avLst/>
          </a:prstGeom>
          <a:noFill/>
          <a:ln w="9525">
            <a:noFill/>
            <a:miter lim="800000"/>
            <a:headEnd/>
            <a:tailEnd/>
          </a:ln>
        </p:spPr>
      </p:pic>
      <p:pic>
        <p:nvPicPr>
          <p:cNvPr id="34819" name="Picture 3" descr="C:\Users\Molly\AppData\Local\Temp\italian job.jpg"/>
          <p:cNvPicPr>
            <a:picLocks noChangeAspect="1" noChangeArrowheads="1"/>
          </p:cNvPicPr>
          <p:nvPr/>
        </p:nvPicPr>
        <p:blipFill>
          <a:blip r:embed="rId3" cstate="print"/>
          <a:srcRect/>
          <a:stretch>
            <a:fillRect/>
          </a:stretch>
        </p:blipFill>
        <p:spPr bwMode="auto">
          <a:xfrm>
            <a:off x="642910" y="3214686"/>
            <a:ext cx="3810000" cy="311467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Globalization: where did it come from?</a:t>
            </a:r>
            <a:endParaRPr lang="en-GB" dirty="0"/>
          </a:p>
        </p:txBody>
      </p:sp>
      <p:sp>
        <p:nvSpPr>
          <p:cNvPr id="3" name="Content Placeholder 2"/>
          <p:cNvSpPr>
            <a:spLocks noGrp="1"/>
          </p:cNvSpPr>
          <p:nvPr>
            <p:ph sz="quarter" idx="1"/>
          </p:nvPr>
        </p:nvSpPr>
        <p:spPr>
          <a:xfrm>
            <a:off x="457200" y="2285992"/>
            <a:ext cx="7467600" cy="4187960"/>
          </a:xfrm>
        </p:spPr>
        <p:txBody>
          <a:bodyPr>
            <a:normAutofit/>
          </a:bodyPr>
          <a:lstStyle/>
          <a:p>
            <a:pPr>
              <a:lnSpc>
                <a:spcPct val="80000"/>
              </a:lnSpc>
            </a:pPr>
            <a:r>
              <a:rPr lang="en-GB" i="1" dirty="0" smtClean="0"/>
              <a:t>The origins of globalisation in the twenty-first century lie in the institutional arrangement of </a:t>
            </a:r>
            <a:r>
              <a:rPr lang="en-GB" i="1" dirty="0" err="1" smtClean="0"/>
              <a:t>Bretton</a:t>
            </a:r>
            <a:r>
              <a:rPr lang="en-GB" i="1" dirty="0" smtClean="0"/>
              <a:t> Woods, set up in 1944, as a means of managing the post WW2 international political economy of the developed countries. In essence, the arrangements were an attempt to impose a reciprocal conditioning between an industrial free-market system and a nation state system. . . This resulted in nation states’ domestic economies becoming increasingly subordinated to the needs of a globalising world economic system.</a:t>
            </a:r>
            <a:r>
              <a:rPr lang="en-GB" dirty="0" smtClean="0"/>
              <a:t> (Arthur, </a:t>
            </a:r>
            <a:r>
              <a:rPr lang="en-GB" i="1" dirty="0" smtClean="0"/>
              <a:t>et al</a:t>
            </a:r>
            <a:r>
              <a:rPr lang="en-GB" dirty="0" smtClean="0"/>
              <a:t>., 2001).</a:t>
            </a:r>
          </a:p>
          <a:p>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is it </a:t>
            </a:r>
            <a:r>
              <a:rPr lang="en-GB" i="1" dirty="0" smtClean="0"/>
              <a:t>political</a:t>
            </a:r>
            <a:r>
              <a:rPr lang="en-GB" dirty="0" smtClean="0"/>
              <a:t> economy?</a:t>
            </a:r>
            <a:endParaRPr lang="en-GB" dirty="0"/>
          </a:p>
        </p:txBody>
      </p:sp>
      <p:sp>
        <p:nvSpPr>
          <p:cNvPr id="3" name="Content Placeholder 2"/>
          <p:cNvSpPr>
            <a:spLocks noGrp="1"/>
          </p:cNvSpPr>
          <p:nvPr>
            <p:ph sz="quarter" idx="1"/>
          </p:nvPr>
        </p:nvSpPr>
        <p:spPr/>
        <p:txBody>
          <a:bodyPr>
            <a:normAutofit/>
          </a:bodyPr>
          <a:lstStyle/>
          <a:p>
            <a:pPr>
              <a:lnSpc>
                <a:spcPct val="80000"/>
              </a:lnSpc>
              <a:buFontTx/>
              <a:buNone/>
            </a:pPr>
            <a:r>
              <a:rPr lang="en-GB" dirty="0" smtClean="0"/>
              <a:t>Other commentators have identified the central feature of globalisation as a change in the balance of power between increasingly internationalised firms and national governments:</a:t>
            </a:r>
            <a:endParaRPr lang="en-GB" i="1" dirty="0" smtClean="0"/>
          </a:p>
          <a:p>
            <a:pPr>
              <a:lnSpc>
                <a:spcPct val="80000"/>
              </a:lnSpc>
            </a:pPr>
            <a:r>
              <a:rPr lang="en-GB" sz="2800" i="1" dirty="0" smtClean="0"/>
              <a:t>[Globalisation’s] common feature is to convert the state into an agency for adjusting national economic practices and policies to the perceived exigencies of the global economy. The state becomes a transmission belt from the global to the national economy, where heretofore it had acted as the bulwark defending domestic welfare from external disturbances</a:t>
            </a:r>
            <a:r>
              <a:rPr lang="en-GB" sz="2800" dirty="0" smtClean="0"/>
              <a:t>. (Cox, 1994: 49).</a:t>
            </a:r>
            <a:endParaRPr lang="en-US" sz="2800" dirty="0" smtClean="0"/>
          </a:p>
          <a:p>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t>Concerns central to CSR . . .</a:t>
            </a:r>
            <a:endParaRPr lang="en-US"/>
          </a:p>
        </p:txBody>
      </p:sp>
      <p:sp>
        <p:nvSpPr>
          <p:cNvPr id="19459" name="Rectangle 3"/>
          <p:cNvSpPr>
            <a:spLocks noGrp="1" noChangeArrowheads="1"/>
          </p:cNvSpPr>
          <p:nvPr>
            <p:ph sz="quarter" idx="1"/>
          </p:nvPr>
        </p:nvSpPr>
        <p:spPr>
          <a:xfrm>
            <a:off x="457200" y="1600200"/>
            <a:ext cx="3328982" cy="4873752"/>
          </a:xfrm>
        </p:spPr>
        <p:txBody>
          <a:bodyPr/>
          <a:lstStyle/>
          <a:p>
            <a:r>
              <a:rPr lang="en-GB" dirty="0"/>
              <a:t>environmental protection</a:t>
            </a:r>
            <a:endParaRPr lang="en-US" dirty="0"/>
          </a:p>
          <a:p>
            <a:r>
              <a:rPr lang="en-GB" dirty="0"/>
              <a:t>philanthropy</a:t>
            </a:r>
            <a:endParaRPr lang="en-US" dirty="0"/>
          </a:p>
          <a:p>
            <a:r>
              <a:rPr lang="en-GB" dirty="0"/>
              <a:t>involvement in social causes</a:t>
            </a:r>
            <a:endParaRPr lang="en-US" dirty="0"/>
          </a:p>
          <a:p>
            <a:r>
              <a:rPr lang="en-GB" dirty="0"/>
              <a:t>urban investment</a:t>
            </a:r>
            <a:endParaRPr lang="en-US" dirty="0"/>
          </a:p>
          <a:p>
            <a:r>
              <a:rPr lang="en-GB" altLang="zh-CN" dirty="0">
                <a:ea typeface="SimSun" pitchFamily="2" charset="-122"/>
              </a:rPr>
              <a:t>concern for employment standards</a:t>
            </a:r>
            <a:r>
              <a:rPr lang="en-US" altLang="zh-CN" dirty="0">
                <a:ea typeface="SimSun" pitchFamily="2" charset="-122"/>
              </a:rPr>
              <a:t> </a:t>
            </a:r>
          </a:p>
          <a:p>
            <a:pPr algn="r">
              <a:buFontTx/>
              <a:buNone/>
            </a:pPr>
            <a:r>
              <a:rPr lang="en-GB" dirty="0"/>
              <a:t>(</a:t>
            </a:r>
            <a:r>
              <a:rPr lang="en-GB" dirty="0" err="1"/>
              <a:t>Vyarkarnam</a:t>
            </a:r>
            <a:r>
              <a:rPr lang="en-GB" dirty="0"/>
              <a:t>, 1992)</a:t>
            </a:r>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3929058" y="1500174"/>
            <a:ext cx="4539607" cy="439103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GB"/>
              <a:t>and in the UK context</a:t>
            </a:r>
            <a:endParaRPr lang="en-US"/>
          </a:p>
        </p:txBody>
      </p:sp>
      <p:sp>
        <p:nvSpPr>
          <p:cNvPr id="20483" name="Rectangle 3"/>
          <p:cNvSpPr>
            <a:spLocks noGrp="1" noChangeArrowheads="1"/>
          </p:cNvSpPr>
          <p:nvPr>
            <p:ph sz="quarter" idx="1"/>
          </p:nvPr>
        </p:nvSpPr>
        <p:spPr/>
        <p:txBody>
          <a:bodyPr/>
          <a:lstStyle/>
          <a:p>
            <a:pPr>
              <a:buFontTx/>
              <a:buNone/>
            </a:pPr>
            <a:r>
              <a:rPr lang="en-GB" sz="2800"/>
              <a:t>An empirical exploration of CSR performance amongst top UK companies used principal components analysis to identify a cluster of four variables</a:t>
            </a:r>
          </a:p>
          <a:p>
            <a:r>
              <a:rPr lang="en-GB" sz="2800"/>
              <a:t>environmental action</a:t>
            </a:r>
          </a:p>
          <a:p>
            <a:r>
              <a:rPr lang="en-GB" sz="2800"/>
              <a:t>women’s position</a:t>
            </a:r>
          </a:p>
          <a:p>
            <a:r>
              <a:rPr lang="en-GB" sz="2800"/>
              <a:t>ethnic minorities’ position</a:t>
            </a:r>
          </a:p>
          <a:p>
            <a:r>
              <a:rPr lang="en-GB" sz="2800"/>
              <a:t>philanthropy</a:t>
            </a:r>
          </a:p>
          <a:p>
            <a:pPr algn="r">
              <a:buFontTx/>
              <a:buNone/>
            </a:pPr>
            <a:r>
              <a:rPr lang="en-GB" altLang="zh-CN" sz="2800">
                <a:ea typeface="SimSun" pitchFamily="2" charset="-122"/>
              </a:rPr>
              <a:t>(Balabanis </a:t>
            </a:r>
            <a:r>
              <a:rPr lang="en-GB" altLang="zh-CN" sz="2800" i="1">
                <a:ea typeface="SimSun" pitchFamily="2" charset="-122"/>
              </a:rPr>
              <a:t>et al</a:t>
            </a:r>
            <a:r>
              <a:rPr lang="en-GB" altLang="zh-CN" sz="2800">
                <a:ea typeface="SimSun" pitchFamily="2" charset="-122"/>
              </a:rPr>
              <a:t>., 1998)</a:t>
            </a:r>
            <a:endParaRPr lang="en-US" sz="28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7467600" cy="796908"/>
          </a:xfrm>
        </p:spPr>
        <p:txBody>
          <a:bodyPr/>
          <a:lstStyle/>
          <a:p>
            <a:r>
              <a:rPr lang="en-GB" dirty="0"/>
              <a:t>Why should firms get involved?</a:t>
            </a:r>
            <a:endParaRPr lang="en-US" dirty="0"/>
          </a:p>
        </p:txBody>
      </p:sp>
      <p:sp>
        <p:nvSpPr>
          <p:cNvPr id="21507" name="Rectangle 3"/>
          <p:cNvSpPr>
            <a:spLocks noGrp="1" noChangeArrowheads="1"/>
          </p:cNvSpPr>
          <p:nvPr>
            <p:ph sz="quarter" idx="1"/>
          </p:nvPr>
        </p:nvSpPr>
        <p:spPr>
          <a:xfrm>
            <a:off x="4214810" y="1600200"/>
            <a:ext cx="4357718" cy="4873752"/>
          </a:xfrm>
        </p:spPr>
        <p:txBody>
          <a:bodyPr>
            <a:normAutofit/>
          </a:bodyPr>
          <a:lstStyle/>
          <a:p>
            <a:pPr>
              <a:lnSpc>
                <a:spcPct val="80000"/>
              </a:lnSpc>
            </a:pPr>
            <a:r>
              <a:rPr lang="en-GB" altLang="zh-CN" sz="2800" dirty="0">
                <a:ea typeface="SimSun" pitchFamily="2" charset="-122"/>
              </a:rPr>
              <a:t>A firm that is perceived to be acting responsibly </a:t>
            </a:r>
            <a:r>
              <a:rPr lang="en-GB" altLang="zh-CN" sz="2800" dirty="0" smtClean="0">
                <a:ea typeface="SimSun" pitchFamily="2" charset="-122"/>
              </a:rPr>
              <a:t>gains </a:t>
            </a:r>
            <a:r>
              <a:rPr lang="en-GB" altLang="zh-CN" sz="2800" dirty="0">
                <a:ea typeface="SimSun" pitchFamily="2" charset="-122"/>
              </a:rPr>
              <a:t>kudos in the eyes of its potential customers, increasing its sales base</a:t>
            </a:r>
          </a:p>
          <a:p>
            <a:pPr algn="r">
              <a:lnSpc>
                <a:spcPct val="80000"/>
              </a:lnSpc>
              <a:buFontTx/>
              <a:buNone/>
            </a:pPr>
            <a:r>
              <a:rPr lang="en-GB" altLang="zh-CN" sz="2800" dirty="0">
                <a:ea typeface="SimSun" pitchFamily="2" charset="-122"/>
              </a:rPr>
              <a:t>(McGuire </a:t>
            </a:r>
            <a:r>
              <a:rPr lang="en-GB" altLang="zh-CN" sz="2800" i="1" dirty="0">
                <a:ea typeface="SimSun" pitchFamily="2" charset="-122"/>
              </a:rPr>
              <a:t>et al</a:t>
            </a:r>
            <a:r>
              <a:rPr lang="en-GB" altLang="zh-CN" sz="2800" dirty="0">
                <a:ea typeface="SimSun" pitchFamily="2" charset="-122"/>
              </a:rPr>
              <a:t>., 1988)</a:t>
            </a:r>
          </a:p>
          <a:p>
            <a:pPr algn="r">
              <a:lnSpc>
                <a:spcPct val="80000"/>
              </a:lnSpc>
              <a:buFontTx/>
              <a:buNone/>
            </a:pPr>
            <a:endParaRPr lang="en-GB" altLang="zh-CN" sz="2800" dirty="0">
              <a:ea typeface="SimSun" pitchFamily="2" charset="-122"/>
            </a:endParaRPr>
          </a:p>
          <a:p>
            <a:pPr>
              <a:lnSpc>
                <a:spcPct val="80000"/>
              </a:lnSpc>
            </a:pPr>
            <a:r>
              <a:rPr lang="en-GB" altLang="zh-CN" sz="2800" dirty="0" smtClean="0">
                <a:ea typeface="SimSun" pitchFamily="2" charset="-122"/>
              </a:rPr>
              <a:t>Indirect </a:t>
            </a:r>
            <a:r>
              <a:rPr lang="en-GB" altLang="zh-CN" sz="2800" dirty="0">
                <a:ea typeface="SimSun" pitchFamily="2" charset="-122"/>
              </a:rPr>
              <a:t>benefits because alternative to voluntary CSR is compulsory regulation</a:t>
            </a:r>
            <a:endParaRPr lang="en-US" sz="2800" dirty="0"/>
          </a:p>
        </p:txBody>
      </p:sp>
      <p:pic>
        <p:nvPicPr>
          <p:cNvPr id="6148" name="Picture 4"/>
          <p:cNvPicPr>
            <a:picLocks noChangeAspect="1" noChangeArrowheads="1"/>
          </p:cNvPicPr>
          <p:nvPr/>
        </p:nvPicPr>
        <p:blipFill>
          <a:blip r:embed="rId2" cstate="print"/>
          <a:srcRect/>
          <a:stretch>
            <a:fillRect/>
          </a:stretch>
        </p:blipFill>
        <p:spPr bwMode="auto">
          <a:xfrm>
            <a:off x="571472" y="1643050"/>
            <a:ext cx="3071824" cy="40548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GB" smtClean="0"/>
              <a:t>CSR: What is it Good For?</a:t>
            </a:r>
          </a:p>
        </p:txBody>
      </p:sp>
      <p:sp>
        <p:nvSpPr>
          <p:cNvPr id="3075" name="Content Placeholder 2"/>
          <p:cNvSpPr>
            <a:spLocks noGrp="1"/>
          </p:cNvSpPr>
          <p:nvPr>
            <p:ph sz="quarter" idx="1"/>
          </p:nvPr>
        </p:nvSpPr>
        <p:spPr/>
        <p:txBody>
          <a:bodyPr/>
          <a:lstStyle/>
          <a:p>
            <a:r>
              <a:rPr lang="en-GB" dirty="0" smtClean="0"/>
              <a:t>Social Return on Investment</a:t>
            </a:r>
          </a:p>
          <a:p>
            <a:r>
              <a:rPr lang="en-GB" dirty="0" smtClean="0"/>
              <a:t>Customer goodwill</a:t>
            </a:r>
          </a:p>
          <a:p>
            <a:r>
              <a:rPr lang="en-GB" dirty="0" smtClean="0"/>
              <a:t>Triple bottom line: financial,</a:t>
            </a:r>
          </a:p>
          <a:p>
            <a:pPr>
              <a:buNone/>
            </a:pPr>
            <a:r>
              <a:rPr lang="en-GB" dirty="0" smtClean="0"/>
              <a:t>    social and environmental</a:t>
            </a:r>
          </a:p>
          <a:p>
            <a:r>
              <a:rPr lang="en-GB" dirty="0" smtClean="0"/>
              <a:t>Stakeholder boards</a:t>
            </a:r>
          </a:p>
          <a:p>
            <a:endParaRPr lang="en-GB" dirty="0" smtClean="0"/>
          </a:p>
          <a:p>
            <a:r>
              <a:rPr lang="en-GB" dirty="0" smtClean="0"/>
              <a:t>How can we measure it?</a:t>
            </a:r>
          </a:p>
          <a:p>
            <a:pPr lvl="1"/>
            <a:r>
              <a:rPr lang="en-GB" dirty="0" smtClean="0"/>
              <a:t>Global Reporting Initiative (GRI) guidelines </a:t>
            </a:r>
          </a:p>
          <a:p>
            <a:pPr lvl="1"/>
            <a:r>
              <a:rPr lang="en-GB" dirty="0" smtClean="0"/>
              <a:t>Social Accountability 8000 (SA 8000) standard</a:t>
            </a:r>
          </a:p>
          <a:p>
            <a:pPr lvl="1"/>
            <a:r>
              <a:rPr lang="en-GB" dirty="0" smtClean="0"/>
              <a:t>AccountAbility1000 standard </a:t>
            </a:r>
          </a:p>
          <a:p>
            <a:endParaRPr lang="en-GB" dirty="0" smtClean="0"/>
          </a:p>
        </p:txBody>
      </p:sp>
      <p:pic>
        <p:nvPicPr>
          <p:cNvPr id="1027" name="Picture 3"/>
          <p:cNvPicPr>
            <a:picLocks noChangeAspect="1" noChangeArrowheads="1"/>
          </p:cNvPicPr>
          <p:nvPr/>
        </p:nvPicPr>
        <p:blipFill>
          <a:blip r:embed="rId2" cstate="print"/>
          <a:srcRect/>
          <a:stretch>
            <a:fillRect/>
          </a:stretch>
        </p:blipFill>
        <p:spPr bwMode="auto">
          <a:xfrm>
            <a:off x="4929190" y="1714488"/>
            <a:ext cx="3090868" cy="2541664"/>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GB" smtClean="0"/>
              <a:t>The dangers of greenwash</a:t>
            </a:r>
          </a:p>
        </p:txBody>
      </p:sp>
      <p:sp>
        <p:nvSpPr>
          <p:cNvPr id="4099" name="Content Placeholder 2"/>
          <p:cNvSpPr>
            <a:spLocks noGrp="1"/>
          </p:cNvSpPr>
          <p:nvPr>
            <p:ph sz="quarter" idx="1"/>
          </p:nvPr>
        </p:nvSpPr>
        <p:spPr>
          <a:xfrm>
            <a:off x="4214810" y="1571612"/>
            <a:ext cx="4400552" cy="4873752"/>
          </a:xfrm>
        </p:spPr>
        <p:txBody>
          <a:bodyPr>
            <a:normAutofit fontScale="92500"/>
          </a:bodyPr>
          <a:lstStyle/>
          <a:p>
            <a:r>
              <a:rPr lang="en-GB" dirty="0" smtClean="0"/>
              <a:t>By 1995 US-based firms were spending about $1 billion year on environmentally related PR</a:t>
            </a:r>
          </a:p>
          <a:p>
            <a:r>
              <a:rPr lang="en-GB" dirty="0" smtClean="0"/>
              <a:t>Accentuate the positive; deny and conceal the negative</a:t>
            </a:r>
          </a:p>
          <a:p>
            <a:r>
              <a:rPr lang="en-GB" dirty="0" smtClean="0"/>
              <a:t>Donate money to environmental groups and co-op them</a:t>
            </a:r>
          </a:p>
          <a:p>
            <a:r>
              <a:rPr lang="en-GB" dirty="0" smtClean="0"/>
              <a:t>Invent stakeholder dialogues to take up their time</a:t>
            </a:r>
          </a:p>
          <a:p>
            <a:r>
              <a:rPr lang="en-GB" dirty="0" smtClean="0"/>
              <a:t>Production of ‘educational materials’</a:t>
            </a:r>
          </a:p>
          <a:p>
            <a:endParaRPr lang="en-GB" dirty="0" smtClean="0"/>
          </a:p>
        </p:txBody>
      </p:sp>
      <p:pic>
        <p:nvPicPr>
          <p:cNvPr id="5" name="Picture 2"/>
          <p:cNvPicPr>
            <a:picLocks noChangeAspect="1" noChangeArrowheads="1"/>
          </p:cNvPicPr>
          <p:nvPr/>
        </p:nvPicPr>
        <p:blipFill>
          <a:blip r:embed="rId2" cstate="print"/>
          <a:srcRect/>
          <a:stretch>
            <a:fillRect/>
          </a:stretch>
        </p:blipFill>
        <p:spPr bwMode="auto">
          <a:xfrm>
            <a:off x="357158" y="1571612"/>
            <a:ext cx="3819008" cy="492918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a:t>Stock-market hostility to CSR</a:t>
            </a:r>
            <a:endParaRPr lang="en-US"/>
          </a:p>
        </p:txBody>
      </p:sp>
      <p:sp>
        <p:nvSpPr>
          <p:cNvPr id="29699" name="Rectangle 3"/>
          <p:cNvSpPr>
            <a:spLocks noGrp="1" noChangeArrowheads="1"/>
          </p:cNvSpPr>
          <p:nvPr>
            <p:ph sz="quarter" idx="1"/>
          </p:nvPr>
        </p:nvSpPr>
        <p:spPr/>
        <p:txBody>
          <a:bodyPr>
            <a:normAutofit lnSpcReduction="10000"/>
          </a:bodyPr>
          <a:lstStyle/>
          <a:p>
            <a:pPr>
              <a:lnSpc>
                <a:spcPct val="90000"/>
              </a:lnSpc>
            </a:pPr>
            <a:r>
              <a:rPr lang="en-GB" altLang="zh-CN" sz="2400">
                <a:ea typeface="SimSun" pitchFamily="2" charset="-122"/>
              </a:rPr>
              <a:t>‘the impact of CSR activities with a significant cost element [in] particular environment care related activities . . . were found to be negatively related to subsequent financial performance (ROCE [ Return On Capital Employed]) 	(Balabanis </a:t>
            </a:r>
            <a:r>
              <a:rPr lang="en-GB" altLang="zh-CN" sz="2400" i="1">
                <a:ea typeface="SimSun" pitchFamily="2" charset="-122"/>
              </a:rPr>
              <a:t>et al</a:t>
            </a:r>
            <a:r>
              <a:rPr lang="en-GB" altLang="zh-CN" sz="2400">
                <a:ea typeface="SimSun" pitchFamily="2" charset="-122"/>
              </a:rPr>
              <a:t>., 1998: 42).</a:t>
            </a:r>
          </a:p>
          <a:p>
            <a:pPr>
              <a:lnSpc>
                <a:spcPct val="90000"/>
              </a:lnSpc>
            </a:pPr>
            <a:r>
              <a:rPr lang="en-GB" sz="2400" i="1"/>
              <a:t>The hypothesis of the ‘ethical investor’ (that capital markets tend to reward socially responsible firms) is not necessarily empirically supported by this research. Quite the opposite, findings suggested that the capital market seems to be rather indifferent to firms that undertake some CSR activities. Even more surprisingly the degree to which a firm discloses CSR information had a negative effect on capital-market participants.</a:t>
            </a:r>
            <a:endParaRPr lang="en-US" sz="2400" i="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90246" y="928670"/>
            <a:ext cx="8417582" cy="521497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sz="half" idx="1"/>
          </p:nvPr>
        </p:nvSpPr>
        <p:spPr>
          <a:xfrm>
            <a:off x="457200" y="1412875"/>
            <a:ext cx="4038600" cy="4713288"/>
          </a:xfrm>
        </p:spPr>
        <p:txBody>
          <a:bodyPr>
            <a:normAutofit/>
          </a:bodyPr>
          <a:lstStyle/>
          <a:p>
            <a:r>
              <a:rPr lang="en-GB" sz="2800" dirty="0">
                <a:latin typeface="Arial" pitchFamily="34" charset="0"/>
                <a:cs typeface="Arial" pitchFamily="34" charset="0"/>
              </a:rPr>
              <a:t>Money?</a:t>
            </a:r>
            <a:endParaRPr lang="en-US" sz="2800" dirty="0">
              <a:latin typeface="Arial" pitchFamily="34" charset="0"/>
              <a:cs typeface="Arial" pitchFamily="34" charset="0"/>
            </a:endParaRPr>
          </a:p>
        </p:txBody>
      </p:sp>
      <p:pic>
        <p:nvPicPr>
          <p:cNvPr id="3082" name="Picture 10" descr="alderleaf"/>
          <p:cNvPicPr>
            <a:picLocks noGrp="1" noChangeAspect="1" noChangeArrowheads="1"/>
          </p:cNvPicPr>
          <p:nvPr>
            <p:ph sz="quarter" idx="2"/>
          </p:nvPr>
        </p:nvPicPr>
        <p:blipFill>
          <a:blip r:embed="rId2" cstate="print"/>
          <a:srcRect/>
          <a:stretch>
            <a:fillRect/>
          </a:stretch>
        </p:blipFill>
        <p:spPr>
          <a:xfrm>
            <a:off x="3635375" y="5949950"/>
            <a:ext cx="820738" cy="706438"/>
          </a:xfrm>
          <a:noFill/>
          <a:ln/>
        </p:spPr>
      </p:pic>
      <p:sp>
        <p:nvSpPr>
          <p:cNvPr id="3078" name="Rectangle 6"/>
          <p:cNvSpPr>
            <a:spLocks noChangeArrowheads="1"/>
          </p:cNvSpPr>
          <p:nvPr/>
        </p:nvSpPr>
        <p:spPr bwMode="auto">
          <a:xfrm>
            <a:off x="4643438" y="1412875"/>
            <a:ext cx="4114800" cy="4670425"/>
          </a:xfrm>
          <a:prstGeom prst="rect">
            <a:avLst/>
          </a:prstGeom>
          <a:noFill/>
          <a:ln w="9525">
            <a:noFill/>
            <a:miter lim="800000"/>
            <a:headEnd/>
            <a:tailEnd/>
          </a:ln>
          <a:effectLst/>
        </p:spPr>
        <p:txBody>
          <a:bodyPr/>
          <a:lstStyle/>
          <a:p>
            <a:pPr marL="342900" indent="-342900" algn="r">
              <a:spcBef>
                <a:spcPct val="20000"/>
              </a:spcBef>
              <a:buFontTx/>
              <a:buChar char="•"/>
            </a:pPr>
            <a:r>
              <a:rPr lang="en-GB" sz="2800" dirty="0"/>
              <a:t>Energy?</a:t>
            </a:r>
            <a:endParaRPr lang="en-US" sz="2800" dirty="0"/>
          </a:p>
        </p:txBody>
      </p:sp>
      <p:sp>
        <p:nvSpPr>
          <p:cNvPr id="3081" name="Rectangle 9"/>
          <p:cNvSpPr>
            <a:spLocks noChangeArrowheads="1"/>
          </p:cNvSpPr>
          <p:nvPr/>
        </p:nvSpPr>
        <p:spPr bwMode="auto">
          <a:xfrm>
            <a:off x="684213" y="5805488"/>
            <a:ext cx="7920037" cy="493712"/>
          </a:xfrm>
          <a:prstGeom prst="rect">
            <a:avLst/>
          </a:prstGeom>
          <a:noFill/>
          <a:ln w="9525">
            <a:noFill/>
            <a:miter lim="800000"/>
            <a:headEnd/>
            <a:tailEnd/>
          </a:ln>
          <a:effectLst/>
        </p:spPr>
        <p:txBody>
          <a:bodyPr/>
          <a:lstStyle/>
          <a:p>
            <a:pPr marL="342900" indent="-342900">
              <a:spcBef>
                <a:spcPct val="20000"/>
              </a:spcBef>
            </a:pPr>
            <a:endParaRPr lang="en-US"/>
          </a:p>
        </p:txBody>
      </p:sp>
      <p:pic>
        <p:nvPicPr>
          <p:cNvPr id="3084" name="Picture 12" descr="aldercatkins"/>
          <p:cNvPicPr>
            <a:picLocks noGrp="1" noChangeAspect="1" noChangeArrowheads="1"/>
          </p:cNvPicPr>
          <p:nvPr>
            <p:ph sz="quarter" idx="3"/>
          </p:nvPr>
        </p:nvPicPr>
        <p:blipFill>
          <a:blip r:embed="rId3" cstate="print"/>
          <a:srcRect/>
          <a:stretch>
            <a:fillRect/>
          </a:stretch>
        </p:blipFill>
        <p:spPr>
          <a:xfrm>
            <a:off x="4643438" y="5589588"/>
            <a:ext cx="800100" cy="1114425"/>
          </a:xfrm>
          <a:noFill/>
          <a:ln/>
        </p:spPr>
      </p:pic>
      <p:pic>
        <p:nvPicPr>
          <p:cNvPr id="3089" name="Picture 17" descr="71014_MoneyHappiness_vl-vertical"/>
          <p:cNvPicPr>
            <a:picLocks noChangeAspect="1" noChangeArrowheads="1"/>
          </p:cNvPicPr>
          <p:nvPr/>
        </p:nvPicPr>
        <p:blipFill>
          <a:blip r:embed="rId4" cstate="print"/>
          <a:srcRect/>
          <a:stretch>
            <a:fillRect/>
          </a:stretch>
        </p:blipFill>
        <p:spPr bwMode="auto">
          <a:xfrm>
            <a:off x="323850" y="2133600"/>
            <a:ext cx="2857500" cy="3838575"/>
          </a:xfrm>
          <a:prstGeom prst="rect">
            <a:avLst/>
          </a:prstGeom>
          <a:noFill/>
        </p:spPr>
      </p:pic>
      <p:pic>
        <p:nvPicPr>
          <p:cNvPr id="3091" name="Picture 19" descr="energy_plant_2_full"/>
          <p:cNvPicPr>
            <a:picLocks noChangeAspect="1" noChangeArrowheads="1"/>
          </p:cNvPicPr>
          <p:nvPr/>
        </p:nvPicPr>
        <p:blipFill>
          <a:blip r:embed="rId5" cstate="print"/>
          <a:srcRect/>
          <a:stretch>
            <a:fillRect/>
          </a:stretch>
        </p:blipFill>
        <p:spPr bwMode="auto">
          <a:xfrm>
            <a:off x="5651500" y="2276475"/>
            <a:ext cx="3082925" cy="3082925"/>
          </a:xfrm>
          <a:prstGeom prst="rect">
            <a:avLst/>
          </a:prstGeom>
          <a:noFill/>
        </p:spPr>
      </p:pic>
      <p:sp>
        <p:nvSpPr>
          <p:cNvPr id="10" name="Title 9"/>
          <p:cNvSpPr>
            <a:spLocks noGrp="1"/>
          </p:cNvSpPr>
          <p:nvPr>
            <p:ph type="title"/>
          </p:nvPr>
        </p:nvSpPr>
        <p:spPr>
          <a:xfrm>
            <a:off x="457200" y="274638"/>
            <a:ext cx="8229600" cy="796908"/>
          </a:xfrm>
        </p:spPr>
        <p:txBody>
          <a:bodyPr>
            <a:noAutofit/>
          </a:bodyPr>
          <a:lstStyle/>
          <a:p>
            <a:r>
              <a:rPr lang="en-GB" sz="3600" dirty="0" smtClean="0"/>
              <a:t>Which matters most in an economy?</a:t>
            </a:r>
            <a:endParaRPr lang="en-GB" sz="3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3050"/>
            <a:ext cx="7543800" cy="655620"/>
          </a:xfrm>
        </p:spPr>
        <p:txBody>
          <a:bodyPr>
            <a:normAutofit/>
          </a:bodyPr>
          <a:lstStyle/>
          <a:p>
            <a:pPr algn="ctr"/>
            <a:r>
              <a:rPr lang="en-GB" dirty="0" smtClean="0"/>
              <a:t>Shell: The World’s Biggest Company</a:t>
            </a:r>
          </a:p>
        </p:txBody>
      </p:sp>
      <p:sp>
        <p:nvSpPr>
          <p:cNvPr id="6148" name="Content Placeholder 3"/>
          <p:cNvSpPr>
            <a:spLocks noGrp="1"/>
          </p:cNvSpPr>
          <p:nvPr>
            <p:ph sz="quarter" idx="2"/>
          </p:nvPr>
        </p:nvSpPr>
        <p:spPr>
          <a:xfrm>
            <a:off x="4643438" y="1428736"/>
            <a:ext cx="3657600" cy="3214710"/>
          </a:xfrm>
        </p:spPr>
        <p:txBody>
          <a:bodyPr>
            <a:normAutofit/>
          </a:bodyPr>
          <a:lstStyle/>
          <a:p>
            <a:r>
              <a:rPr lang="en-GB" dirty="0" smtClean="0"/>
              <a:t>Shell is one of the largest global corporations, a key player in the global oil industry and its third largest company behind Exxon-Mobil and BP.</a:t>
            </a:r>
          </a:p>
          <a:p>
            <a:pPr>
              <a:buNone/>
            </a:pPr>
            <a:endParaRPr lang="en-GB" dirty="0" smtClean="0"/>
          </a:p>
        </p:txBody>
      </p:sp>
      <p:pic>
        <p:nvPicPr>
          <p:cNvPr id="9218" name="Picture 2"/>
          <p:cNvPicPr>
            <a:picLocks noGrp="1" noChangeAspect="1" noChangeArrowheads="1"/>
          </p:cNvPicPr>
          <p:nvPr>
            <p:ph sz="quarter" idx="4"/>
          </p:nvPr>
        </p:nvPicPr>
        <p:blipFill>
          <a:blip r:embed="rId2" cstate="print"/>
          <a:srcRect/>
          <a:stretch>
            <a:fillRect/>
          </a:stretch>
        </p:blipFill>
        <p:spPr bwMode="auto">
          <a:xfrm>
            <a:off x="500034" y="1357298"/>
            <a:ext cx="4107831" cy="3229843"/>
          </a:xfrm>
          <a:prstGeom prst="rect">
            <a:avLst/>
          </a:prstGeom>
          <a:noFill/>
          <a:ln w="9525">
            <a:noFill/>
            <a:miter lim="800000"/>
            <a:headEnd/>
            <a:tailEnd/>
          </a:ln>
        </p:spPr>
      </p:pic>
      <p:sp>
        <p:nvSpPr>
          <p:cNvPr id="8" name="Content Placeholder 3"/>
          <p:cNvSpPr txBox="1">
            <a:spLocks/>
          </p:cNvSpPr>
          <p:nvPr/>
        </p:nvSpPr>
        <p:spPr>
          <a:xfrm>
            <a:off x="428596" y="4857760"/>
            <a:ext cx="7953404" cy="1866912"/>
          </a:xfrm>
          <a:prstGeom prst="rect">
            <a:avLst/>
          </a:prstGeom>
        </p:spPr>
        <p:txBody>
          <a:bodyPr vert="horz">
            <a:normAutofit lnSpcReduction="1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‘Shell is a global group of energy and petrochemicals companies. With around 102,000 employees in more than 100 countries and territories, Shell helps to meet the world's growing demand for energy in economically, environmentally and socially responsible ways.’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Shell’s Commitment to CSR</a:t>
            </a:r>
            <a:endParaRPr lang="en-GB" dirty="0"/>
          </a:p>
        </p:txBody>
      </p:sp>
      <p:sp>
        <p:nvSpPr>
          <p:cNvPr id="3" name="Content Placeholder 2"/>
          <p:cNvSpPr>
            <a:spLocks noGrp="1"/>
          </p:cNvSpPr>
          <p:nvPr>
            <p:ph sz="quarter" idx="1"/>
          </p:nvPr>
        </p:nvSpPr>
        <p:spPr/>
        <p:txBody>
          <a:bodyPr>
            <a:normAutofit lnSpcReduction="10000"/>
          </a:bodyPr>
          <a:lstStyle/>
          <a:p>
            <a:r>
              <a:rPr lang="en-GB" dirty="0" smtClean="0"/>
              <a:t>‘Shell </a:t>
            </a:r>
            <a:r>
              <a:rPr lang="en-GB" dirty="0" smtClean="0"/>
              <a:t>is strongly committed to social responsibility, with programmes ranging from education and women's development to environmental awareness. </a:t>
            </a:r>
            <a:r>
              <a:rPr lang="en-GB" dirty="0" err="1" smtClean="0"/>
              <a:t>Hussain</a:t>
            </a:r>
            <a:r>
              <a:rPr lang="en-GB" dirty="0" smtClean="0"/>
              <a:t> Al </a:t>
            </a:r>
            <a:r>
              <a:rPr lang="en-GB" dirty="0" err="1" smtClean="0"/>
              <a:t>Mahmoudi</a:t>
            </a:r>
            <a:r>
              <a:rPr lang="en-GB" dirty="0" smtClean="0"/>
              <a:t>, External Affairs Manager, Shell Dubai says that CSR helps bridge many cultural and social issues by building better relationships with governments, stakeholders and the local community</a:t>
            </a:r>
            <a:r>
              <a:rPr lang="en-GB" dirty="0" smtClean="0"/>
              <a:t>.’</a:t>
            </a:r>
          </a:p>
          <a:p>
            <a:r>
              <a:rPr lang="en-GB" dirty="0" smtClean="0"/>
              <a:t>‘By the turn of the 21st century, corporate social responsibility (CSR) had been gaining rapid importance and Royal Dutch/Shell was one of the first oil companies to weave CSR into its business philosophy</a:t>
            </a:r>
            <a:r>
              <a:rPr lang="en-GB" dirty="0" smtClean="0"/>
              <a:t>.’		IBSCDC CSR case-study</a:t>
            </a:r>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0" y="714356"/>
            <a:ext cx="3786190" cy="1143000"/>
          </a:xfrm>
        </p:spPr>
        <p:txBody>
          <a:bodyPr/>
          <a:lstStyle/>
          <a:p>
            <a:r>
              <a:rPr lang="en-GB" dirty="0" smtClean="0"/>
              <a:t>What Shell Does Well</a:t>
            </a:r>
          </a:p>
        </p:txBody>
      </p:sp>
      <p:sp>
        <p:nvSpPr>
          <p:cNvPr id="7172" name="Content Placeholder 3"/>
          <p:cNvSpPr>
            <a:spLocks noGrp="1"/>
          </p:cNvSpPr>
          <p:nvPr>
            <p:ph sz="quarter" idx="2"/>
          </p:nvPr>
        </p:nvSpPr>
        <p:spPr>
          <a:xfrm>
            <a:off x="457200" y="714356"/>
            <a:ext cx="3657600" cy="5857916"/>
          </a:xfrm>
        </p:spPr>
        <p:txBody>
          <a:bodyPr>
            <a:normAutofit fontScale="92500" lnSpcReduction="10000"/>
          </a:bodyPr>
          <a:lstStyle/>
          <a:p>
            <a:r>
              <a:rPr lang="en-GB" dirty="0" smtClean="0"/>
              <a:t>In 2001 its revenues were almost US$135bn. and it had 90,000 employees in 140 countries.</a:t>
            </a:r>
          </a:p>
          <a:p>
            <a:r>
              <a:rPr lang="en-GB" dirty="0" smtClean="0"/>
              <a:t>Last year profits were annual earnings of £13.9bn, largest ever and more than £1.5m an hour.</a:t>
            </a:r>
          </a:p>
          <a:p>
            <a:r>
              <a:rPr lang="en-GB" dirty="0" smtClean="0"/>
              <a:t>Shell gives about £200,000 to environmental organizations every year and the Shell Foundation distributes £7.5m to development projects around the world.</a:t>
            </a:r>
          </a:p>
          <a:p>
            <a:endParaRPr lang="en-GB" dirty="0" smtClean="0"/>
          </a:p>
          <a:p>
            <a:endParaRPr lang="en-GB" dirty="0" smtClean="0"/>
          </a:p>
        </p:txBody>
      </p:sp>
      <p:pic>
        <p:nvPicPr>
          <p:cNvPr id="8194" name="Picture 2"/>
          <p:cNvPicPr>
            <a:picLocks noGrp="1" noChangeAspect="1" noChangeArrowheads="1"/>
          </p:cNvPicPr>
          <p:nvPr>
            <p:ph sz="quarter" idx="4"/>
          </p:nvPr>
        </p:nvPicPr>
        <p:blipFill>
          <a:blip r:embed="rId2" cstate="print"/>
          <a:srcRect/>
          <a:stretch>
            <a:fillRect/>
          </a:stretch>
        </p:blipFill>
        <p:spPr bwMode="auto">
          <a:xfrm>
            <a:off x="4286248" y="2571743"/>
            <a:ext cx="4286280" cy="31346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GB" smtClean="0"/>
              <a:t>What Shell Does Badly</a:t>
            </a:r>
          </a:p>
        </p:txBody>
      </p:sp>
      <p:sp>
        <p:nvSpPr>
          <p:cNvPr id="8196" name="Content Placeholder 3"/>
          <p:cNvSpPr>
            <a:spLocks noGrp="1"/>
          </p:cNvSpPr>
          <p:nvPr>
            <p:ph sz="quarter" idx="2"/>
          </p:nvPr>
        </p:nvSpPr>
        <p:spPr/>
        <p:txBody>
          <a:bodyPr>
            <a:normAutofit fontScale="92500" lnSpcReduction="20000"/>
          </a:bodyPr>
          <a:lstStyle/>
          <a:p>
            <a:r>
              <a:rPr lang="en-GB" dirty="0" smtClean="0"/>
              <a:t>Brent Spar rig disposal</a:t>
            </a:r>
          </a:p>
          <a:p>
            <a:r>
              <a:rPr lang="en-GB" dirty="0" smtClean="0"/>
              <a:t>Appalling record in the Niger delta, including the murder of Ken </a:t>
            </a:r>
            <a:r>
              <a:rPr lang="en-GB" dirty="0" err="1" smtClean="0"/>
              <a:t>Saro-Wiwa</a:t>
            </a:r>
            <a:endParaRPr lang="en-GB" dirty="0" smtClean="0"/>
          </a:p>
          <a:p>
            <a:r>
              <a:rPr lang="en-GB" dirty="0" smtClean="0"/>
              <a:t>Lying about its oil reserves</a:t>
            </a:r>
          </a:p>
          <a:p>
            <a:r>
              <a:rPr lang="en-GB" dirty="0" smtClean="0"/>
              <a:t>Founder member of the Global Climate Coalition</a:t>
            </a:r>
          </a:p>
          <a:p>
            <a:r>
              <a:rPr lang="en-US" dirty="0" smtClean="0"/>
              <a:t>In January 2004 Shell was forced to admit it had over-estimated its reserves by 3.9bn. barrels, 20 per cent of the total.</a:t>
            </a:r>
            <a:endParaRPr lang="en-GB" dirty="0" smtClean="0"/>
          </a:p>
          <a:p>
            <a:endParaRPr lang="en-GB" dirty="0" smtClean="0"/>
          </a:p>
        </p:txBody>
      </p:sp>
      <p:pic>
        <p:nvPicPr>
          <p:cNvPr id="5" name="Picture 2"/>
          <p:cNvPicPr>
            <a:picLocks noChangeAspect="1" noChangeArrowheads="1"/>
          </p:cNvPicPr>
          <p:nvPr/>
        </p:nvPicPr>
        <p:blipFill>
          <a:blip r:embed="rId2" cstate="print"/>
          <a:srcRect/>
          <a:stretch>
            <a:fillRect/>
          </a:stretch>
        </p:blipFill>
        <p:spPr bwMode="auto">
          <a:xfrm>
            <a:off x="285720" y="1714488"/>
            <a:ext cx="3893131" cy="41434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14356"/>
            <a:ext cx="7467600" cy="5759596"/>
          </a:xfrm>
        </p:spPr>
        <p:txBody>
          <a:bodyPr rtlCol="0">
            <a:normAutofit/>
          </a:bodyPr>
          <a:lstStyle/>
          <a:p>
            <a:pPr fontAlgn="auto">
              <a:spcAft>
                <a:spcPts val="0"/>
              </a:spcAft>
              <a:defRPr/>
            </a:pPr>
            <a:r>
              <a:rPr lang="en-GB" i="1" dirty="0" smtClean="0"/>
              <a:t>In May 1996 Shell International Petroleum successfully complained about a joint advertisement by the Body Shop, Friends of the Earth and Greenpeace which criticized Shell’s activities in </a:t>
            </a:r>
            <a:r>
              <a:rPr lang="en-GB" i="1" dirty="0" err="1" smtClean="0"/>
              <a:t>Ogoniland</a:t>
            </a:r>
            <a:r>
              <a:rPr lang="en-GB" i="1" dirty="0" smtClean="0"/>
              <a:t>, Nigeria. The advertisement was ruled to be misleading as it implied that Shell was currently operating in </a:t>
            </a:r>
            <a:r>
              <a:rPr lang="en-GB" i="1" dirty="0" err="1" smtClean="0"/>
              <a:t>Ogoniland</a:t>
            </a:r>
            <a:r>
              <a:rPr lang="en-GB" i="1" dirty="0" smtClean="0"/>
              <a:t>. A later complaint (July 1996) by Friends of the Earth about a Shell International advertisement, which also referred to Shell’s activities in </a:t>
            </a:r>
            <a:r>
              <a:rPr lang="en-GB" i="1" dirty="0" err="1" smtClean="0"/>
              <a:t>Ogoniland</a:t>
            </a:r>
            <a:r>
              <a:rPr lang="en-GB" i="1" dirty="0" smtClean="0"/>
              <a:t>, was partially successful. The ASA agreed that Shell’s claims that sixty per cent of oil spills were caused by sabotage could not be adequately supported.</a:t>
            </a:r>
            <a:endParaRPr lang="en-GB" dirty="0" smtClean="0"/>
          </a:p>
          <a:p>
            <a:pPr fontAlgn="auto">
              <a:spcAft>
                <a:spcPts val="0"/>
              </a:spcAft>
              <a:defRPr/>
            </a:pPr>
            <a:endParaRPr lang="en-GB"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Shell in the Niger Delta</a:t>
            </a:r>
            <a:endParaRPr lang="en-GB" dirty="0"/>
          </a:p>
        </p:txBody>
      </p:sp>
      <p:sp>
        <p:nvSpPr>
          <p:cNvPr id="3" name="Content Placeholder 2"/>
          <p:cNvSpPr>
            <a:spLocks noGrp="1"/>
          </p:cNvSpPr>
          <p:nvPr>
            <p:ph sz="quarter" idx="1"/>
          </p:nvPr>
        </p:nvSpPr>
        <p:spPr>
          <a:xfrm>
            <a:off x="457200" y="1600200"/>
            <a:ext cx="7467600" cy="1328734"/>
          </a:xfrm>
        </p:spPr>
        <p:txBody>
          <a:bodyPr/>
          <a:lstStyle/>
          <a:p>
            <a:r>
              <a:rPr lang="en-GB" dirty="0" smtClean="0"/>
              <a:t>Since Shell began drilling oil in </a:t>
            </a:r>
            <a:r>
              <a:rPr lang="en-GB" dirty="0" err="1" smtClean="0"/>
              <a:t>Ogoniland</a:t>
            </a:r>
            <a:r>
              <a:rPr lang="en-GB" dirty="0" smtClean="0"/>
              <a:t> in 1958, the people of </a:t>
            </a:r>
            <a:r>
              <a:rPr lang="en-GB" dirty="0" err="1" smtClean="0"/>
              <a:t>Ogoniland</a:t>
            </a:r>
            <a:r>
              <a:rPr lang="en-GB" dirty="0" smtClean="0"/>
              <a:t> have had pipelines built across their farmlands and in front of their homes </a:t>
            </a:r>
          </a:p>
        </p:txBody>
      </p:sp>
      <p:pic>
        <p:nvPicPr>
          <p:cNvPr id="5" name="Picture 4" descr="dsc00907.jpg"/>
          <p:cNvPicPr>
            <a:picLocks noChangeAspect="1"/>
          </p:cNvPicPr>
          <p:nvPr/>
        </p:nvPicPr>
        <p:blipFill>
          <a:blip r:embed="rId2" cstate="print"/>
          <a:stretch>
            <a:fillRect/>
          </a:stretch>
        </p:blipFill>
        <p:spPr>
          <a:xfrm>
            <a:off x="5643570" y="2857496"/>
            <a:ext cx="2781300" cy="3705225"/>
          </a:xfrm>
          <a:prstGeom prst="rect">
            <a:avLst/>
          </a:prstGeom>
        </p:spPr>
      </p:pic>
      <p:sp>
        <p:nvSpPr>
          <p:cNvPr id="6" name="Content Placeholder 2"/>
          <p:cNvSpPr txBox="1">
            <a:spLocks/>
          </p:cNvSpPr>
          <p:nvPr/>
        </p:nvSpPr>
        <p:spPr>
          <a:xfrm>
            <a:off x="609600" y="2857496"/>
            <a:ext cx="4891094" cy="3768856"/>
          </a:xfrm>
          <a:prstGeom prst="rect">
            <a:avLst/>
          </a:prstGeom>
        </p:spPr>
        <p:txBody>
          <a:bodyPr vert="horz">
            <a:normAutofit lnSpcReduction="1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In the Niger Delta, there were 2,976 oil spills between 1976 and 1991</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A World Bank investigation found levels of hydrocarbon pollution in water in </a:t>
            </a:r>
            <a:r>
              <a:rPr kumimoji="0" lang="en-GB" sz="2400" b="0" i="0" u="none" strike="noStrike" kern="1200" cap="none" spc="0" normalizeH="0" baseline="0" noProof="0" dirty="0" err="1" smtClean="0">
                <a:ln>
                  <a:noFill/>
                </a:ln>
                <a:solidFill>
                  <a:schemeClr val="tx1"/>
                </a:solidFill>
                <a:effectLst/>
                <a:uLnTx/>
                <a:uFillTx/>
                <a:latin typeface="+mn-lt"/>
                <a:ea typeface="+mn-ea"/>
                <a:cs typeface="+mn-cs"/>
              </a:rPr>
              <a:t>Ogoniland</a:t>
            </a:r>
            <a:r>
              <a:rPr kumimoji="0" lang="en-GB" sz="2400" b="0" i="0" u="none" strike="noStrike" kern="1200" cap="none" spc="0" normalizeH="0" baseline="0" noProof="0" dirty="0" smtClean="0">
                <a:ln>
                  <a:noFill/>
                </a:ln>
                <a:solidFill>
                  <a:schemeClr val="tx1"/>
                </a:solidFill>
                <a:effectLst/>
                <a:uLnTx/>
                <a:uFillTx/>
                <a:latin typeface="+mn-lt"/>
                <a:ea typeface="+mn-ea"/>
                <a:cs typeface="+mn-cs"/>
              </a:rPr>
              <a:t> more than sixty times US limits</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80% of Nigerian government revenues come directly from oil, over half of which is from Shell</a:t>
            </a:r>
            <a:endParaRPr kumimoji="0" lang="en-GB"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5357826"/>
            <a:ext cx="7467600" cy="1143000"/>
          </a:xfrm>
        </p:spPr>
        <p:txBody>
          <a:bodyPr/>
          <a:lstStyle/>
          <a:p>
            <a:r>
              <a:rPr lang="en-GB" dirty="0" smtClean="0"/>
              <a:t>Chief GNK </a:t>
            </a:r>
            <a:r>
              <a:rPr lang="en-GB" dirty="0" err="1" smtClean="0"/>
              <a:t>Gininwa</a:t>
            </a:r>
            <a:r>
              <a:rPr lang="en-GB" dirty="0" smtClean="0"/>
              <a:t> of </a:t>
            </a:r>
            <a:r>
              <a:rPr lang="en-GB" dirty="0" err="1" smtClean="0"/>
              <a:t>Korokoro</a:t>
            </a:r>
            <a:r>
              <a:rPr lang="en-GB" dirty="0" smtClean="0"/>
              <a:t>,  in "The Drilling Fields"</a:t>
            </a:r>
            <a:endParaRPr lang="en-GB" dirty="0"/>
          </a:p>
        </p:txBody>
      </p:sp>
      <p:sp>
        <p:nvSpPr>
          <p:cNvPr id="3" name="Content Placeholder 2"/>
          <p:cNvSpPr>
            <a:spLocks noGrp="1"/>
          </p:cNvSpPr>
          <p:nvPr>
            <p:ph sz="quarter" idx="1"/>
          </p:nvPr>
        </p:nvSpPr>
        <p:spPr>
          <a:xfrm>
            <a:off x="500034" y="785794"/>
            <a:ext cx="7467600" cy="4873752"/>
          </a:xfrm>
        </p:spPr>
        <p:txBody>
          <a:bodyPr>
            <a:normAutofit/>
          </a:bodyPr>
          <a:lstStyle/>
          <a:p>
            <a:r>
              <a:rPr lang="en-GB" sz="2600" dirty="0" smtClean="0"/>
              <a:t>When crude oil touches the leaf of a yam or cassava, or whatever economic trees we have, it dries immediately, it's so dangerous and somebody who was coming from, say, Shell was arguing with me so I told him that you're an engineer, you have been trained, you went to the university, I did not go to the university, but I know that what you have been saying in the university sleeps with me here so you cannot be more qualified in crude oil than myself who sleeps with crude oil.</a:t>
            </a:r>
            <a:endParaRPr lang="en-GB" sz="2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igeria-Elaine-Gilligan-FOE-2004-Gas flare Kolo Creek      shot 1.jpg"/>
          <p:cNvPicPr>
            <a:picLocks noChangeAspect="1"/>
          </p:cNvPicPr>
          <p:nvPr/>
        </p:nvPicPr>
        <p:blipFill>
          <a:blip r:embed="rId2" cstate="print"/>
          <a:stretch>
            <a:fillRect/>
          </a:stretch>
        </p:blipFill>
        <p:spPr>
          <a:xfrm>
            <a:off x="1857356" y="2714620"/>
            <a:ext cx="4978500" cy="3730069"/>
          </a:xfrm>
          <a:prstGeom prst="rect">
            <a:avLst/>
          </a:prstGeom>
        </p:spPr>
      </p:pic>
      <p:sp>
        <p:nvSpPr>
          <p:cNvPr id="3" name="Content Placeholder 2"/>
          <p:cNvSpPr txBox="1">
            <a:spLocks/>
          </p:cNvSpPr>
          <p:nvPr/>
        </p:nvSpPr>
        <p:spPr>
          <a:xfrm>
            <a:off x="609600" y="428604"/>
            <a:ext cx="7891490" cy="2286016"/>
          </a:xfrm>
          <a:prstGeom prst="rect">
            <a:avLst/>
          </a:prstGeom>
        </p:spPr>
        <p:txBody>
          <a:bodyPr vert="horz">
            <a:normAutofit/>
          </a:bodyPr>
          <a:lstStyle/>
          <a:p>
            <a:pPr marL="274320" lvl="0" indent="-274320" fontAlgn="auto">
              <a:spcBef>
                <a:spcPts val="600"/>
              </a:spcBef>
              <a:spcAft>
                <a:spcPts val="0"/>
              </a:spcAft>
              <a:buClr>
                <a:schemeClr val="accent1"/>
              </a:buClr>
              <a:buSzPct val="70000"/>
              <a:buFont typeface="Wingdings"/>
              <a:buChar char=""/>
            </a:pPr>
            <a:r>
              <a:rPr lang="en-GB" sz="2400" dirty="0" smtClean="0"/>
              <a:t>In </a:t>
            </a:r>
            <a:r>
              <a:rPr lang="en-GB" sz="2400" dirty="0" err="1" smtClean="0"/>
              <a:t>Ogoniland</a:t>
            </a:r>
            <a:r>
              <a:rPr lang="en-GB" sz="2400" dirty="0" smtClean="0"/>
              <a:t>, 95% of extracted natural gas is flared</a:t>
            </a:r>
            <a:r>
              <a:rPr lang="en-GB" sz="2400" u="sng" baseline="30000" dirty="0" smtClean="0"/>
              <a:t>8</a:t>
            </a:r>
            <a:r>
              <a:rPr lang="en-GB" sz="2400" dirty="0" smtClean="0"/>
              <a:t> (compared with 0.6% in the United States). It is estimated that the between the CO</a:t>
            </a:r>
            <a:r>
              <a:rPr lang="en-GB" sz="2400" baseline="-25000" dirty="0" smtClean="0"/>
              <a:t>2 </a:t>
            </a:r>
            <a:r>
              <a:rPr lang="en-GB" sz="2400" dirty="0" smtClean="0"/>
              <a:t>and methane released by gas flaring, Nigerian oil fields are responsible for more global warming effects than the combined oil fields of the rest of the world</a:t>
            </a:r>
            <a:endParaRPr kumimoji="0" lang="en-GB"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Latest News . . .</a:t>
            </a:r>
            <a:endParaRPr lang="en-GB" sz="3600" dirty="0"/>
          </a:p>
        </p:txBody>
      </p:sp>
      <p:sp>
        <p:nvSpPr>
          <p:cNvPr id="3" name="Content Placeholder 2"/>
          <p:cNvSpPr>
            <a:spLocks noGrp="1"/>
          </p:cNvSpPr>
          <p:nvPr>
            <p:ph sz="quarter" idx="1"/>
          </p:nvPr>
        </p:nvSpPr>
        <p:spPr/>
        <p:txBody>
          <a:bodyPr/>
          <a:lstStyle/>
          <a:p>
            <a:r>
              <a:rPr lang="en-GB" dirty="0" smtClean="0"/>
              <a:t>Royal Dutch Shell is set to overtake BP as UK's biggest oil producer after about $40bn of investment in projects from Qatar and Brazil.</a:t>
            </a:r>
          </a:p>
          <a:p>
            <a:r>
              <a:rPr lang="en-GB" dirty="0" smtClean="0"/>
              <a:t>estimates its daily output will rise by about 1m barrels a day to 4.25m barrels by the end of 2012, ahead of the 4.1m BP predicts for the same year.</a:t>
            </a:r>
          </a:p>
          <a:p>
            <a:r>
              <a:rPr lang="en-GB" dirty="0" smtClean="0"/>
              <a:t>Record investment in 2009 is driving the increases, which will see expanding programmes, including an oil sands venture in Canada and the Sakhalin II project in Russia.</a:t>
            </a:r>
            <a:endParaRPr lang="en-GB" b="1" dirty="0" smtClean="0"/>
          </a:p>
          <a:p>
            <a:endParaRPr lang="en-GB"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642910" y="696497"/>
            <a:ext cx="7572428" cy="56793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p:spPr>
        <p:txBody>
          <a:bodyPr>
            <a:normAutofit/>
          </a:bodyPr>
          <a:lstStyle/>
          <a:p>
            <a:pPr algn="ctr"/>
            <a:r>
              <a:rPr lang="en-GB" sz="4400" dirty="0" smtClean="0"/>
              <a:t>Environmental Crisis?</a:t>
            </a:r>
            <a:endParaRPr lang="en-GB" sz="4400" dirty="0"/>
          </a:p>
        </p:txBody>
      </p:sp>
      <p:graphicFrame>
        <p:nvGraphicFramePr>
          <p:cNvPr id="4" name="Content Placeholder 3"/>
          <p:cNvGraphicFramePr>
            <a:graphicFrameLocks noGrp="1"/>
          </p:cNvGraphicFramePr>
          <p:nvPr>
            <p:ph sz="quarter" idx="1"/>
          </p:nvPr>
        </p:nvGraphicFramePr>
        <p:xfrm>
          <a:off x="457200" y="1600200"/>
          <a:ext cx="7467600" cy="5214240"/>
        </p:xfrm>
        <a:graphic>
          <a:graphicData uri="http://schemas.openxmlformats.org/drawingml/2006/table">
            <a:tbl>
              <a:tblPr firstRow="1" bandRow="1">
                <a:tableStyleId>{5C22544A-7EE6-4342-B048-85BDC9FD1C3A}</a:tableStyleId>
              </a:tblPr>
              <a:tblGrid>
                <a:gridCol w="3733800"/>
                <a:gridCol w="3733800"/>
              </a:tblGrid>
              <a:tr h="594720">
                <a:tc>
                  <a:txBody>
                    <a:bodyPr/>
                    <a:lstStyle/>
                    <a:p>
                      <a:r>
                        <a:rPr lang="en-GB" sz="2400" dirty="0" smtClean="0"/>
                        <a:t>Problem</a:t>
                      </a:r>
                      <a:endParaRPr lang="en-GB" sz="2400" dirty="0"/>
                    </a:p>
                  </a:txBody>
                  <a:tcPr/>
                </a:tc>
                <a:tc>
                  <a:txBody>
                    <a:bodyPr/>
                    <a:lstStyle/>
                    <a:p>
                      <a:r>
                        <a:rPr lang="en-GB" sz="2400" dirty="0" smtClean="0"/>
                        <a:t>Agent</a:t>
                      </a:r>
                      <a:endParaRPr lang="en-GB" sz="2400" dirty="0"/>
                    </a:p>
                  </a:txBody>
                  <a:tcPr/>
                </a:tc>
              </a:tr>
              <a:tr h="594720">
                <a:tc>
                  <a:txBody>
                    <a:bodyPr/>
                    <a:lstStyle/>
                    <a:p>
                      <a:r>
                        <a:rPr lang="en-GB" sz="2400" dirty="0" smtClean="0"/>
                        <a:t>Climate</a:t>
                      </a:r>
                      <a:r>
                        <a:rPr lang="en-GB" sz="2400" baseline="0" dirty="0" smtClean="0"/>
                        <a:t> change</a:t>
                      </a:r>
                      <a:endParaRPr lang="en-GB" sz="2400" dirty="0"/>
                    </a:p>
                  </a:txBody>
                  <a:tcPr/>
                </a:tc>
                <a:tc>
                  <a:txBody>
                    <a:bodyPr/>
                    <a:lstStyle/>
                    <a:p>
                      <a:r>
                        <a:rPr lang="en-GB" sz="2400" dirty="0" smtClean="0"/>
                        <a:t>Greenhouse gases</a:t>
                      </a:r>
                      <a:endParaRPr lang="en-GB" sz="2400" dirty="0"/>
                    </a:p>
                  </a:txBody>
                  <a:tcPr/>
                </a:tc>
              </a:tr>
              <a:tr h="594720">
                <a:tc>
                  <a:txBody>
                    <a:bodyPr/>
                    <a:lstStyle/>
                    <a:p>
                      <a:r>
                        <a:rPr lang="en-GB" sz="2400" dirty="0" smtClean="0"/>
                        <a:t>Ozone</a:t>
                      </a:r>
                      <a:r>
                        <a:rPr lang="en-GB" sz="2400" baseline="0" dirty="0" smtClean="0"/>
                        <a:t> depletion</a:t>
                      </a:r>
                      <a:endParaRPr lang="en-GB" sz="2400" dirty="0"/>
                    </a:p>
                  </a:txBody>
                  <a:tcPr/>
                </a:tc>
                <a:tc>
                  <a:txBody>
                    <a:bodyPr/>
                    <a:lstStyle/>
                    <a:p>
                      <a:r>
                        <a:rPr lang="en-GB" sz="2400" dirty="0" smtClean="0"/>
                        <a:t>Emissions of CFCs</a:t>
                      </a:r>
                      <a:endParaRPr lang="en-GB" sz="2400" dirty="0"/>
                    </a:p>
                  </a:txBody>
                  <a:tcPr/>
                </a:tc>
              </a:tr>
              <a:tr h="594720">
                <a:tc>
                  <a:txBody>
                    <a:bodyPr/>
                    <a:lstStyle/>
                    <a:p>
                      <a:r>
                        <a:rPr lang="en-GB" sz="2400" dirty="0" smtClean="0"/>
                        <a:t>Species extinction</a:t>
                      </a:r>
                      <a:endParaRPr lang="en-GB" sz="2400" dirty="0"/>
                    </a:p>
                  </a:txBody>
                  <a:tcPr/>
                </a:tc>
                <a:tc>
                  <a:txBody>
                    <a:bodyPr/>
                    <a:lstStyle/>
                    <a:p>
                      <a:r>
                        <a:rPr lang="en-GB" sz="2400" dirty="0" smtClean="0"/>
                        <a:t>Loss of habitat</a:t>
                      </a:r>
                      <a:endParaRPr lang="en-GB" sz="2400" dirty="0"/>
                    </a:p>
                  </a:txBody>
                  <a:tcPr/>
                </a:tc>
              </a:tr>
              <a:tr h="594720">
                <a:tc>
                  <a:txBody>
                    <a:bodyPr/>
                    <a:lstStyle/>
                    <a:p>
                      <a:r>
                        <a:rPr lang="en-GB" sz="2400" dirty="0" smtClean="0"/>
                        <a:t>Fishery destruction</a:t>
                      </a:r>
                      <a:endParaRPr lang="en-GB" sz="2400" dirty="0"/>
                    </a:p>
                  </a:txBody>
                  <a:tcPr/>
                </a:tc>
                <a:tc>
                  <a:txBody>
                    <a:bodyPr/>
                    <a:lstStyle/>
                    <a:p>
                      <a:r>
                        <a:rPr lang="en-GB" sz="2400" dirty="0" smtClean="0"/>
                        <a:t>Over-fishing</a:t>
                      </a:r>
                      <a:endParaRPr lang="en-GB" sz="2400" dirty="0"/>
                    </a:p>
                  </a:txBody>
                  <a:tcPr/>
                </a:tc>
              </a:tr>
              <a:tr h="594720">
                <a:tc>
                  <a:txBody>
                    <a:bodyPr/>
                    <a:lstStyle/>
                    <a:p>
                      <a:r>
                        <a:rPr lang="en-GB" sz="2400" dirty="0" smtClean="0"/>
                        <a:t>Deforestation</a:t>
                      </a:r>
                      <a:endParaRPr lang="en-GB" sz="2400" dirty="0"/>
                    </a:p>
                  </a:txBody>
                  <a:tcPr/>
                </a:tc>
                <a:tc>
                  <a:txBody>
                    <a:bodyPr/>
                    <a:lstStyle/>
                    <a:p>
                      <a:r>
                        <a:rPr lang="en-GB" sz="2400" dirty="0" smtClean="0"/>
                        <a:t>Unsustainable agriculture</a:t>
                      </a:r>
                      <a:endParaRPr lang="en-GB" sz="2400" dirty="0"/>
                    </a:p>
                  </a:txBody>
                  <a:tcPr/>
                </a:tc>
              </a:tr>
              <a:tr h="594720">
                <a:tc>
                  <a:txBody>
                    <a:bodyPr/>
                    <a:lstStyle/>
                    <a:p>
                      <a:r>
                        <a:rPr lang="en-GB" sz="2400" dirty="0" smtClean="0"/>
                        <a:t>Land</a:t>
                      </a:r>
                      <a:r>
                        <a:rPr lang="en-GB" sz="2400" baseline="0" dirty="0" smtClean="0"/>
                        <a:t> degradation</a:t>
                      </a:r>
                      <a:endParaRPr lang="en-GB" sz="2400" dirty="0"/>
                    </a:p>
                  </a:txBody>
                  <a:tcPr/>
                </a:tc>
                <a:tc>
                  <a:txBody>
                    <a:bodyPr/>
                    <a:lstStyle/>
                    <a:p>
                      <a:r>
                        <a:rPr lang="en-GB" sz="2400" dirty="0" smtClean="0"/>
                        <a:t>Over-exploitation; cash crops</a:t>
                      </a:r>
                      <a:endParaRPr lang="en-GB" sz="2400" dirty="0"/>
                    </a:p>
                  </a:txBody>
                  <a:tcPr/>
                </a:tc>
              </a:tr>
              <a:tr h="594720">
                <a:tc>
                  <a:txBody>
                    <a:bodyPr/>
                    <a:lstStyle/>
                    <a:p>
                      <a:r>
                        <a:rPr lang="en-GB" sz="2400" dirty="0" smtClean="0"/>
                        <a:t>Depletion of natural resources</a:t>
                      </a:r>
                      <a:endParaRPr lang="en-GB" sz="2400" dirty="0"/>
                    </a:p>
                  </a:txBody>
                  <a:tcPr/>
                </a:tc>
                <a:tc>
                  <a:txBody>
                    <a:bodyPr/>
                    <a:lstStyle/>
                    <a:p>
                      <a:r>
                        <a:rPr lang="en-GB" sz="2400" dirty="0" smtClean="0"/>
                        <a:t>Over-exploitation</a:t>
                      </a:r>
                      <a:endParaRPr lang="en-GB" sz="2400" dirty="0"/>
                    </a:p>
                  </a:txBody>
                  <a:tcP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GB" dirty="0" smtClean="0"/>
              <a:t>What Would an Ethical Business Look Like?</a:t>
            </a:r>
          </a:p>
        </p:txBody>
      </p:sp>
      <p:sp>
        <p:nvSpPr>
          <p:cNvPr id="12291" name="Content Placeholder 2"/>
          <p:cNvSpPr>
            <a:spLocks noGrp="1"/>
          </p:cNvSpPr>
          <p:nvPr>
            <p:ph sz="quarter" idx="1"/>
          </p:nvPr>
        </p:nvSpPr>
        <p:spPr>
          <a:xfrm>
            <a:off x="457200" y="1600200"/>
            <a:ext cx="8115328" cy="2328866"/>
          </a:xfrm>
        </p:spPr>
        <p:txBody>
          <a:bodyPr/>
          <a:lstStyle/>
          <a:p>
            <a:r>
              <a:rPr lang="en-GB" dirty="0" smtClean="0"/>
              <a:t>Stakeholders might also be shareholders</a:t>
            </a:r>
          </a:p>
          <a:p>
            <a:r>
              <a:rPr lang="en-GB" dirty="0" smtClean="0"/>
              <a:t>Genuine ownership</a:t>
            </a:r>
          </a:p>
          <a:p>
            <a:r>
              <a:rPr lang="en-GB" dirty="0" smtClean="0"/>
              <a:t>Accountability</a:t>
            </a:r>
          </a:p>
          <a:p>
            <a:r>
              <a:rPr lang="en-GB" dirty="0" smtClean="0"/>
              <a:t>Social responsibility</a:t>
            </a:r>
          </a:p>
          <a:p>
            <a:r>
              <a:rPr lang="en-GB" dirty="0" smtClean="0"/>
              <a:t>Could it be a co-operative?</a:t>
            </a:r>
          </a:p>
        </p:txBody>
      </p:sp>
      <p:pic>
        <p:nvPicPr>
          <p:cNvPr id="10242" name="Picture 2"/>
          <p:cNvPicPr>
            <a:picLocks noGrp="1" noChangeAspect="1" noChangeArrowheads="1"/>
          </p:cNvPicPr>
          <p:nvPr>
            <p:ph sz="quarter" idx="2"/>
          </p:nvPr>
        </p:nvPicPr>
        <p:blipFill>
          <a:blip r:embed="rId2" cstate="print"/>
          <a:srcRect/>
          <a:stretch>
            <a:fillRect/>
          </a:stretch>
        </p:blipFill>
        <p:spPr bwMode="auto">
          <a:xfrm>
            <a:off x="2571736" y="4143380"/>
            <a:ext cx="3657600" cy="2052517"/>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GB"/>
              <a:t>Social enterprise and CSR</a:t>
            </a:r>
            <a:endParaRPr lang="en-US"/>
          </a:p>
        </p:txBody>
      </p:sp>
      <p:sp>
        <p:nvSpPr>
          <p:cNvPr id="30723" name="Rectangle 3"/>
          <p:cNvSpPr>
            <a:spLocks noGrp="1" noChangeArrowheads="1"/>
          </p:cNvSpPr>
          <p:nvPr>
            <p:ph sz="quarter" idx="1"/>
          </p:nvPr>
        </p:nvSpPr>
        <p:spPr/>
        <p:txBody>
          <a:bodyPr/>
          <a:lstStyle/>
          <a:p>
            <a:pPr>
              <a:lnSpc>
                <a:spcPct val="90000"/>
              </a:lnSpc>
            </a:pPr>
            <a:r>
              <a:rPr lang="en-GB" sz="2400" dirty="0" smtClean="0"/>
              <a:t>Collective </a:t>
            </a:r>
            <a:r>
              <a:rPr lang="en-GB" sz="2400" dirty="0"/>
              <a:t>values: socially useful production</a:t>
            </a:r>
          </a:p>
          <a:p>
            <a:pPr>
              <a:lnSpc>
                <a:spcPct val="90000"/>
              </a:lnSpc>
            </a:pPr>
            <a:r>
              <a:rPr lang="en-GB" dirty="0"/>
              <a:t>H</a:t>
            </a:r>
            <a:r>
              <a:rPr lang="en-GB" sz="2400" dirty="0" smtClean="0"/>
              <a:t>umanising </a:t>
            </a:r>
            <a:r>
              <a:rPr lang="en-GB" sz="2400" dirty="0"/>
              <a:t>the economy: emphasis on autonomy, associational values, and organising the economy at a ‘human’ scale</a:t>
            </a:r>
          </a:p>
          <a:p>
            <a:pPr>
              <a:lnSpc>
                <a:spcPct val="90000"/>
              </a:lnSpc>
            </a:pPr>
            <a:r>
              <a:rPr lang="en-GB" dirty="0"/>
              <a:t>E</a:t>
            </a:r>
            <a:r>
              <a:rPr lang="en-GB" sz="2400" dirty="0" smtClean="0"/>
              <a:t>nhancing </a:t>
            </a:r>
            <a:r>
              <a:rPr lang="en-GB" sz="2400" dirty="0"/>
              <a:t>democracy and participation via a decentralisation of policy to local communities and support for the local economy via the local production and consumption of goods and services</a:t>
            </a:r>
          </a:p>
          <a:p>
            <a:pPr>
              <a:lnSpc>
                <a:spcPct val="90000"/>
              </a:lnSpc>
            </a:pPr>
            <a:r>
              <a:rPr lang="en-GB" dirty="0"/>
              <a:t>A</a:t>
            </a:r>
            <a:r>
              <a:rPr lang="en-GB" sz="2400" dirty="0" smtClean="0"/>
              <a:t>cknowledging </a:t>
            </a:r>
            <a:r>
              <a:rPr lang="en-GB" sz="2400" dirty="0"/>
              <a:t>the relationships between economy, environment, politics and society</a:t>
            </a:r>
          </a:p>
          <a:p>
            <a:pPr algn="r">
              <a:lnSpc>
                <a:spcPct val="90000"/>
              </a:lnSpc>
              <a:buFontTx/>
              <a:buNone/>
            </a:pPr>
            <a:r>
              <a:rPr lang="en-GB" sz="2400" dirty="0"/>
              <a:t>(</a:t>
            </a:r>
            <a:r>
              <a:rPr lang="en-GB" sz="2400" dirty="0" err="1"/>
              <a:t>Amin</a:t>
            </a:r>
            <a:r>
              <a:rPr lang="en-GB" sz="2400" dirty="0"/>
              <a:t>, Cameron and Hudson, 2002: 19-20)</a:t>
            </a:r>
            <a:endParaRPr lang="en-US"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GB"/>
              <a:t>Conclusions</a:t>
            </a:r>
            <a:endParaRPr lang="en-US"/>
          </a:p>
        </p:txBody>
      </p:sp>
      <p:sp>
        <p:nvSpPr>
          <p:cNvPr id="32771" name="Rectangle 3"/>
          <p:cNvSpPr>
            <a:spLocks noGrp="1" noChangeArrowheads="1"/>
          </p:cNvSpPr>
          <p:nvPr>
            <p:ph sz="quarter" idx="1"/>
          </p:nvPr>
        </p:nvSpPr>
        <p:spPr/>
        <p:txBody>
          <a:bodyPr/>
          <a:lstStyle/>
          <a:p>
            <a:pPr>
              <a:lnSpc>
                <a:spcPct val="90000"/>
              </a:lnSpc>
            </a:pPr>
            <a:r>
              <a:rPr lang="en-GB" sz="2800" dirty="0" smtClean="0"/>
              <a:t>Part of a reassessment of the relationship between business and society</a:t>
            </a:r>
            <a:endParaRPr lang="en-GB" sz="2800" dirty="0"/>
          </a:p>
          <a:p>
            <a:pPr>
              <a:lnSpc>
                <a:spcPct val="90000"/>
              </a:lnSpc>
            </a:pPr>
            <a:r>
              <a:rPr lang="en-GB" sz="2800" dirty="0"/>
              <a:t>Governments cannot be relied on to challenge the power of corporations: </a:t>
            </a:r>
            <a:r>
              <a:rPr lang="en-GB" altLang="zh-CN" sz="2800" dirty="0">
                <a:ea typeface="SimSun" pitchFamily="2" charset="-122"/>
              </a:rPr>
              <a:t>Shell’s unethical business practices were exposed by Greenpeace and </a:t>
            </a:r>
            <a:r>
              <a:rPr lang="en-GB" altLang="zh-CN" sz="2800" dirty="0" smtClean="0">
                <a:ea typeface="SimSun" pitchFamily="2" charset="-122"/>
              </a:rPr>
              <a:t>the </a:t>
            </a:r>
            <a:r>
              <a:rPr lang="en-GB" altLang="zh-CN" sz="2800" dirty="0" err="1" smtClean="0">
                <a:ea typeface="SimSun" pitchFamily="2" charset="-122"/>
              </a:rPr>
              <a:t>Ogoni</a:t>
            </a:r>
            <a:endParaRPr lang="en-GB" altLang="zh-CN" sz="2800" dirty="0">
              <a:ea typeface="SimSun" pitchFamily="2" charset="-122"/>
            </a:endParaRPr>
          </a:p>
          <a:p>
            <a:pPr>
              <a:lnSpc>
                <a:spcPct val="90000"/>
              </a:lnSpc>
            </a:pPr>
            <a:r>
              <a:rPr lang="en-GB" sz="2800" dirty="0"/>
              <a:t>When considering social responsibility issues of scale and distance are important</a:t>
            </a:r>
          </a:p>
          <a:p>
            <a:pPr>
              <a:lnSpc>
                <a:spcPct val="90000"/>
              </a:lnSpc>
            </a:pPr>
            <a:r>
              <a:rPr lang="en-GB" altLang="zh-CN" sz="2800" dirty="0">
                <a:ea typeface="SimSun" pitchFamily="2" charset="-122"/>
              </a:rPr>
              <a:t>Ownership and control matter: cooperative firms are rooted in the locality and community</a:t>
            </a:r>
          </a:p>
          <a:p>
            <a:pPr>
              <a:lnSpc>
                <a:spcPct val="90000"/>
              </a:lnSpc>
            </a:pP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p:spPr>
        <p:txBody>
          <a:bodyPr>
            <a:normAutofit/>
          </a:bodyPr>
          <a:lstStyle/>
          <a:p>
            <a:pPr algn="ctr"/>
            <a:r>
              <a:rPr lang="en-GB" sz="4400" dirty="0" smtClean="0"/>
              <a:t>It’s the Economy, Stupid!</a:t>
            </a:r>
            <a:endParaRPr lang="en-GB" sz="4400" dirty="0"/>
          </a:p>
        </p:txBody>
      </p:sp>
      <p:graphicFrame>
        <p:nvGraphicFramePr>
          <p:cNvPr id="4" name="Content Placeholder 3"/>
          <p:cNvGraphicFramePr>
            <a:graphicFrameLocks noGrp="1"/>
          </p:cNvGraphicFramePr>
          <p:nvPr>
            <p:ph sz="quarter" idx="1"/>
          </p:nvPr>
        </p:nvGraphicFramePr>
        <p:xfrm>
          <a:off x="457200" y="1600200"/>
          <a:ext cx="7467600" cy="4986000"/>
        </p:xfrm>
        <a:graphic>
          <a:graphicData uri="http://schemas.openxmlformats.org/drawingml/2006/table">
            <a:tbl>
              <a:tblPr firstRow="1" bandRow="1">
                <a:tableStyleId>{5C22544A-7EE6-4342-B048-85BDC9FD1C3A}</a:tableStyleId>
              </a:tblPr>
              <a:tblGrid>
                <a:gridCol w="3733800"/>
                <a:gridCol w="3733800"/>
              </a:tblGrid>
              <a:tr h="594720">
                <a:tc>
                  <a:txBody>
                    <a:bodyPr/>
                    <a:lstStyle/>
                    <a:p>
                      <a:r>
                        <a:rPr lang="en-GB" sz="2400" dirty="0" smtClean="0"/>
                        <a:t>Problem</a:t>
                      </a:r>
                      <a:endParaRPr lang="en-GB" sz="2400" dirty="0"/>
                    </a:p>
                  </a:txBody>
                  <a:tcPr/>
                </a:tc>
                <a:tc>
                  <a:txBody>
                    <a:bodyPr/>
                    <a:lstStyle/>
                    <a:p>
                      <a:r>
                        <a:rPr lang="en-GB" sz="2400" dirty="0" smtClean="0"/>
                        <a:t>Agent</a:t>
                      </a:r>
                      <a:endParaRPr lang="en-GB" sz="2400" dirty="0"/>
                    </a:p>
                  </a:txBody>
                  <a:tcPr/>
                </a:tc>
              </a:tr>
              <a:tr h="594720">
                <a:tc>
                  <a:txBody>
                    <a:bodyPr/>
                    <a:lstStyle/>
                    <a:p>
                      <a:r>
                        <a:rPr lang="en-GB" sz="2400" dirty="0" smtClean="0"/>
                        <a:t>Climate</a:t>
                      </a:r>
                      <a:r>
                        <a:rPr lang="en-GB" sz="2400" baseline="0" dirty="0" smtClean="0"/>
                        <a:t> change</a:t>
                      </a:r>
                      <a:endParaRPr lang="en-GB" sz="2400" dirty="0"/>
                    </a:p>
                  </a:txBody>
                  <a:tcPr/>
                </a:tc>
                <a:tc>
                  <a:txBody>
                    <a:bodyPr/>
                    <a:lstStyle/>
                    <a:p>
                      <a:r>
                        <a:rPr lang="en-GB" sz="2400" dirty="0" smtClean="0"/>
                        <a:t>Industrial production</a:t>
                      </a:r>
                      <a:endParaRPr lang="en-GB" sz="2400" dirty="0"/>
                    </a:p>
                  </a:txBody>
                  <a:tcPr/>
                </a:tc>
              </a:tr>
              <a:tr h="594720">
                <a:tc>
                  <a:txBody>
                    <a:bodyPr/>
                    <a:lstStyle/>
                    <a:p>
                      <a:r>
                        <a:rPr lang="en-GB" sz="2400" dirty="0" smtClean="0"/>
                        <a:t>Ozone</a:t>
                      </a:r>
                      <a:r>
                        <a:rPr lang="en-GB" sz="2400" baseline="0" dirty="0" smtClean="0"/>
                        <a:t> depletion</a:t>
                      </a:r>
                      <a:endParaRPr lang="en-GB" sz="2400" dirty="0"/>
                    </a:p>
                  </a:txBody>
                  <a:tcPr/>
                </a:tc>
                <a:tc>
                  <a:txBody>
                    <a:bodyPr/>
                    <a:lstStyle/>
                    <a:p>
                      <a:r>
                        <a:rPr lang="en-GB" sz="2400" dirty="0" smtClean="0"/>
                        <a:t>Production of refrigerants</a:t>
                      </a:r>
                      <a:endParaRPr lang="en-GB" sz="2400" dirty="0"/>
                    </a:p>
                  </a:txBody>
                  <a:tcPr/>
                </a:tc>
              </a:tr>
              <a:tr h="594720">
                <a:tc>
                  <a:txBody>
                    <a:bodyPr/>
                    <a:lstStyle/>
                    <a:p>
                      <a:r>
                        <a:rPr lang="en-GB" sz="2400" dirty="0" smtClean="0"/>
                        <a:t>Species extinction</a:t>
                      </a:r>
                      <a:endParaRPr lang="en-GB" sz="2400" dirty="0"/>
                    </a:p>
                  </a:txBody>
                  <a:tcPr/>
                </a:tc>
                <a:tc>
                  <a:txBody>
                    <a:bodyPr/>
                    <a:lstStyle/>
                    <a:p>
                      <a:r>
                        <a:rPr lang="en-GB" sz="2400" dirty="0" smtClean="0"/>
                        <a:t>Production</a:t>
                      </a:r>
                      <a:r>
                        <a:rPr lang="en-GB" sz="2400" baseline="0" dirty="0" smtClean="0"/>
                        <a:t> of cash crops</a:t>
                      </a:r>
                      <a:endParaRPr lang="en-GB" sz="2400" dirty="0"/>
                    </a:p>
                  </a:txBody>
                  <a:tcPr/>
                </a:tc>
              </a:tr>
              <a:tr h="594720">
                <a:tc>
                  <a:txBody>
                    <a:bodyPr/>
                    <a:lstStyle/>
                    <a:p>
                      <a:r>
                        <a:rPr lang="en-GB" sz="2400" dirty="0" smtClean="0"/>
                        <a:t>Fishery destruction</a:t>
                      </a:r>
                      <a:endParaRPr lang="en-GB" sz="2400" dirty="0"/>
                    </a:p>
                  </a:txBody>
                  <a:tcPr/>
                </a:tc>
                <a:tc>
                  <a:txBody>
                    <a:bodyPr/>
                    <a:lstStyle/>
                    <a:p>
                      <a:r>
                        <a:rPr lang="en-GB" sz="2400" dirty="0" smtClean="0"/>
                        <a:t>Over-fishing</a:t>
                      </a:r>
                      <a:endParaRPr lang="en-GB" sz="2400" dirty="0"/>
                    </a:p>
                  </a:txBody>
                  <a:tcPr/>
                </a:tc>
              </a:tr>
              <a:tr h="594720">
                <a:tc>
                  <a:txBody>
                    <a:bodyPr/>
                    <a:lstStyle/>
                    <a:p>
                      <a:r>
                        <a:rPr lang="en-GB" sz="2400" dirty="0" smtClean="0"/>
                        <a:t>Deforestation</a:t>
                      </a:r>
                      <a:endParaRPr lang="en-GB" sz="2400" dirty="0"/>
                    </a:p>
                  </a:txBody>
                  <a:tcPr/>
                </a:tc>
                <a:tc>
                  <a:txBody>
                    <a:bodyPr/>
                    <a:lstStyle/>
                    <a:p>
                      <a:r>
                        <a:rPr lang="en-GB" sz="2400" dirty="0" smtClean="0"/>
                        <a:t>Production of cash crops</a:t>
                      </a:r>
                      <a:endParaRPr lang="en-GB" sz="2400" dirty="0"/>
                    </a:p>
                  </a:txBody>
                  <a:tcPr/>
                </a:tc>
              </a:tr>
              <a:tr h="594720">
                <a:tc>
                  <a:txBody>
                    <a:bodyPr/>
                    <a:lstStyle/>
                    <a:p>
                      <a:r>
                        <a:rPr lang="en-GB" sz="2400" dirty="0" smtClean="0"/>
                        <a:t>Land</a:t>
                      </a:r>
                      <a:r>
                        <a:rPr lang="en-GB" sz="2400" baseline="0" dirty="0" smtClean="0"/>
                        <a:t> degradation</a:t>
                      </a:r>
                      <a:endParaRPr lang="en-GB" sz="2400" dirty="0"/>
                    </a:p>
                  </a:txBody>
                  <a:tcPr/>
                </a:tc>
                <a:tc>
                  <a:txBody>
                    <a:bodyPr/>
                    <a:lstStyle/>
                    <a:p>
                      <a:r>
                        <a:rPr lang="en-GB" sz="2400" dirty="0" err="1" smtClean="0"/>
                        <a:t>Biofuels</a:t>
                      </a:r>
                      <a:r>
                        <a:rPr lang="en-GB" sz="2400" dirty="0" smtClean="0"/>
                        <a:t>; over-production</a:t>
                      </a:r>
                      <a:endParaRPr lang="en-GB" sz="2400" dirty="0"/>
                    </a:p>
                  </a:txBody>
                  <a:tcPr/>
                </a:tc>
              </a:tr>
              <a:tr h="594720">
                <a:tc>
                  <a:txBody>
                    <a:bodyPr/>
                    <a:lstStyle/>
                    <a:p>
                      <a:r>
                        <a:rPr lang="en-GB" sz="2400" dirty="0" smtClean="0"/>
                        <a:t>Depletion of natural resources</a:t>
                      </a:r>
                      <a:endParaRPr lang="en-GB" sz="2400" dirty="0"/>
                    </a:p>
                  </a:txBody>
                  <a:tcPr/>
                </a:tc>
                <a:tc>
                  <a:txBody>
                    <a:bodyPr/>
                    <a:lstStyle/>
                    <a:p>
                      <a:r>
                        <a:rPr lang="en-GB" sz="2400" dirty="0" smtClean="0"/>
                        <a:t>Production</a:t>
                      </a:r>
                      <a:r>
                        <a:rPr lang="en-GB" sz="2400" baseline="0" dirty="0" smtClean="0"/>
                        <a:t> for consumptive society</a:t>
                      </a:r>
                      <a:endParaRPr lang="en-GB" sz="2400"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741042" y="285729"/>
            <a:ext cx="5599005" cy="63579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a:stretch>
            <a:fillRect/>
          </a:stretch>
        </p:blipFill>
        <p:spPr bwMode="auto">
          <a:xfrm>
            <a:off x="571472" y="718020"/>
            <a:ext cx="7715303" cy="56304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1676400" y="3505200"/>
            <a:ext cx="5791200" cy="2819400"/>
          </a:xfrm>
          <a:prstGeom prst="rect">
            <a:avLst/>
          </a:prstGeom>
          <a:noFill/>
          <a:ln w="9525">
            <a:noFill/>
            <a:miter lim="800000"/>
            <a:headEnd/>
            <a:tailEnd/>
          </a:ln>
          <a:effectLst>
            <a:outerShdw dist="35921" dir="2700000" algn="ctr" rotWithShape="0">
              <a:schemeClr val="bg2">
                <a:alpha val="99962"/>
              </a:schemeClr>
            </a:outerShdw>
          </a:effectLst>
        </p:spPr>
        <p:txBody>
          <a:bodyPr/>
          <a:lstStyle/>
          <a:p>
            <a:pPr eaLnBrk="1" hangingPunct="1">
              <a:spcBef>
                <a:spcPct val="20000"/>
              </a:spcBef>
              <a:buFont typeface="Monotype Sorts" pitchFamily="124" charset="2"/>
              <a:buNone/>
              <a:defRPr/>
            </a:pPr>
            <a:endParaRPr lang="en-US" sz="2400">
              <a:solidFill>
                <a:schemeClr val="bg2"/>
              </a:solidFill>
              <a:ea typeface="Osaka" pitchFamily="124" charset="-128"/>
            </a:endParaRPr>
          </a:p>
        </p:txBody>
      </p:sp>
      <p:sp>
        <p:nvSpPr>
          <p:cNvPr id="2053" name="Rectangle 5"/>
          <p:cNvSpPr>
            <a:spLocks noChangeArrowheads="1"/>
          </p:cNvSpPr>
          <p:nvPr/>
        </p:nvSpPr>
        <p:spPr bwMode="auto">
          <a:xfrm>
            <a:off x="1676400" y="3505200"/>
            <a:ext cx="5791200" cy="2971800"/>
          </a:xfrm>
          <a:prstGeom prst="rect">
            <a:avLst/>
          </a:prstGeom>
          <a:noFill/>
          <a:ln w="9525">
            <a:noFill/>
            <a:miter lim="800000"/>
            <a:headEnd/>
            <a:tailEnd/>
          </a:ln>
          <a:effectLst>
            <a:outerShdw dist="35921" dir="2700000" algn="ctr" rotWithShape="0">
              <a:schemeClr val="bg2">
                <a:alpha val="99962"/>
              </a:schemeClr>
            </a:outerShdw>
          </a:effectLst>
        </p:spPr>
        <p:txBody>
          <a:bodyPr/>
          <a:lstStyle/>
          <a:p>
            <a:pPr eaLnBrk="1" hangingPunct="1">
              <a:spcBef>
                <a:spcPct val="20000"/>
              </a:spcBef>
              <a:buFont typeface="Monotype Sorts" pitchFamily="124" charset="2"/>
              <a:buNone/>
              <a:defRPr/>
            </a:pPr>
            <a:endParaRPr lang="en-US" sz="2400">
              <a:solidFill>
                <a:schemeClr val="bg2"/>
              </a:solidFill>
              <a:ea typeface="Osaka" pitchFamily="124" charset="-128"/>
            </a:endParaRPr>
          </a:p>
        </p:txBody>
      </p:sp>
      <p:sp>
        <p:nvSpPr>
          <p:cNvPr id="2054" name="Rectangle 6"/>
          <p:cNvSpPr>
            <a:spLocks noChangeArrowheads="1"/>
          </p:cNvSpPr>
          <p:nvPr/>
        </p:nvSpPr>
        <p:spPr bwMode="auto">
          <a:xfrm>
            <a:off x="1676400" y="2514600"/>
            <a:ext cx="5791200" cy="1066800"/>
          </a:xfrm>
          <a:prstGeom prst="rect">
            <a:avLst/>
          </a:prstGeom>
          <a:noFill/>
          <a:ln w="9525">
            <a:noFill/>
            <a:miter lim="800000"/>
            <a:headEnd/>
            <a:tailEnd/>
          </a:ln>
          <a:effectLst>
            <a:outerShdw dist="35921" dir="2700000" algn="ctr" rotWithShape="0">
              <a:schemeClr val="bg2">
                <a:alpha val="99962"/>
              </a:schemeClr>
            </a:outerShdw>
          </a:effectLst>
        </p:spPr>
        <p:txBody>
          <a:bodyPr anchor="ctr"/>
          <a:lstStyle/>
          <a:p>
            <a:pPr eaLnBrk="1" hangingPunct="1">
              <a:defRPr/>
            </a:pPr>
            <a:endParaRPr lang="en-US" sz="3600">
              <a:solidFill>
                <a:schemeClr val="bg2"/>
              </a:solidFill>
              <a:ea typeface="Osaka" pitchFamily="124" charset="-128"/>
            </a:endParaRPr>
          </a:p>
        </p:txBody>
      </p:sp>
      <p:pic>
        <p:nvPicPr>
          <p:cNvPr id="9221" name="Picture 4" descr="F2_2_CO2_GWP"/>
          <p:cNvPicPr>
            <a:picLocks noGrp="1" noChangeAspect="1" noChangeArrowheads="1"/>
          </p:cNvPicPr>
          <p:nvPr>
            <p:ph idx="1"/>
          </p:nvPr>
        </p:nvPicPr>
        <p:blipFill>
          <a:blip r:embed="rId3" cstate="print"/>
          <a:srcRect/>
          <a:stretch>
            <a:fillRect/>
          </a:stretch>
        </p:blipFill>
        <p:spPr bwMode="auto">
          <a:xfrm>
            <a:off x="468313" y="1052513"/>
            <a:ext cx="8353425" cy="4838700"/>
          </a:xfrm>
          <a:noFill/>
          <a:ln>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Autofit/>
          </a:bodyPr>
          <a:lstStyle/>
          <a:p>
            <a:r>
              <a:rPr lang="en-GB" sz="3600" dirty="0">
                <a:latin typeface="Arial" pitchFamily="34" charset="0"/>
                <a:cs typeface="Arial" pitchFamily="34" charset="0"/>
              </a:rPr>
              <a:t>Industrial ecology: designing with nature in mind</a:t>
            </a:r>
            <a:endParaRPr lang="en-US" sz="3600" dirty="0">
              <a:latin typeface="Arial" pitchFamily="34" charset="0"/>
              <a:cs typeface="Arial" pitchFamily="34" charset="0"/>
            </a:endParaRPr>
          </a:p>
        </p:txBody>
      </p:sp>
      <p:sp>
        <p:nvSpPr>
          <p:cNvPr id="19459" name="Rectangle 3"/>
          <p:cNvSpPr>
            <a:spLocks noGrp="1" noChangeArrowheads="1"/>
          </p:cNvSpPr>
          <p:nvPr>
            <p:ph type="body" idx="1"/>
          </p:nvPr>
        </p:nvSpPr>
        <p:spPr>
          <a:xfrm>
            <a:off x="323850" y="1557338"/>
            <a:ext cx="3898900" cy="4997450"/>
          </a:xfrm>
        </p:spPr>
        <p:txBody>
          <a:bodyPr>
            <a:normAutofit lnSpcReduction="10000"/>
          </a:bodyPr>
          <a:lstStyle/>
          <a:p>
            <a:pPr>
              <a:lnSpc>
                <a:spcPct val="90000"/>
              </a:lnSpc>
            </a:pPr>
            <a:r>
              <a:rPr lang="en-US" sz="2600" dirty="0">
                <a:latin typeface="Arial" pitchFamily="34" charset="0"/>
                <a:cs typeface="Arial" pitchFamily="34" charset="0"/>
              </a:rPr>
              <a:t>A powerful prism through which to examine the impact of industry and technology on the biophysical environment</a:t>
            </a:r>
          </a:p>
          <a:p>
            <a:pPr>
              <a:lnSpc>
                <a:spcPct val="90000"/>
              </a:lnSpc>
            </a:pPr>
            <a:r>
              <a:rPr lang="en-US" sz="2600" dirty="0">
                <a:latin typeface="Arial" pitchFamily="34" charset="0"/>
                <a:cs typeface="Arial" pitchFamily="34" charset="0"/>
              </a:rPr>
              <a:t>Examines local, regional and global uses and flows of materials and energy in products, processes, industrial sectors and economies</a:t>
            </a:r>
          </a:p>
        </p:txBody>
      </p:sp>
      <p:pic>
        <p:nvPicPr>
          <p:cNvPr id="19460" name="Picture 4" descr="biomimicry-design-spiral"/>
          <p:cNvPicPr>
            <a:picLocks noChangeAspect="1" noChangeArrowheads="1"/>
          </p:cNvPicPr>
          <p:nvPr/>
        </p:nvPicPr>
        <p:blipFill>
          <a:blip r:embed="rId2" cstate="print"/>
          <a:srcRect/>
          <a:stretch>
            <a:fillRect/>
          </a:stretch>
        </p:blipFill>
        <p:spPr bwMode="auto">
          <a:xfrm>
            <a:off x="4356100" y="1916113"/>
            <a:ext cx="4032250" cy="384492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23850" y="260350"/>
            <a:ext cx="5391158" cy="739758"/>
          </a:xfrm>
        </p:spPr>
        <p:txBody>
          <a:bodyPr>
            <a:noAutofit/>
          </a:bodyPr>
          <a:lstStyle/>
          <a:p>
            <a:pPr algn="l"/>
            <a:r>
              <a:rPr lang="en-GB" sz="4400" dirty="0">
                <a:latin typeface="Arial" pitchFamily="34" charset="0"/>
                <a:cs typeface="Arial" pitchFamily="34" charset="0"/>
              </a:rPr>
              <a:t>Natural metabolism</a:t>
            </a:r>
            <a:endParaRPr lang="en-US" sz="4400" dirty="0">
              <a:latin typeface="Arial" pitchFamily="34" charset="0"/>
              <a:cs typeface="Arial" pitchFamily="34" charset="0"/>
            </a:endParaRPr>
          </a:p>
        </p:txBody>
      </p:sp>
      <p:sp>
        <p:nvSpPr>
          <p:cNvPr id="20483" name="Rectangle 3"/>
          <p:cNvSpPr>
            <a:spLocks noGrp="1" noChangeArrowheads="1"/>
          </p:cNvSpPr>
          <p:nvPr>
            <p:ph type="body" sz="half" idx="1"/>
          </p:nvPr>
        </p:nvSpPr>
        <p:spPr>
          <a:xfrm>
            <a:off x="250825" y="1341438"/>
            <a:ext cx="3348038" cy="2449512"/>
          </a:xfrm>
        </p:spPr>
        <p:txBody>
          <a:bodyPr>
            <a:normAutofit fontScale="92500"/>
          </a:bodyPr>
          <a:lstStyle/>
          <a:p>
            <a:pPr>
              <a:lnSpc>
                <a:spcPct val="90000"/>
              </a:lnSpc>
            </a:pPr>
            <a:r>
              <a:rPr lang="en-US" sz="2800" dirty="0" err="1">
                <a:latin typeface="Arial" pitchFamily="34" charset="0"/>
                <a:cs typeface="Arial" pitchFamily="34" charset="0"/>
              </a:rPr>
              <a:t>Porritt</a:t>
            </a:r>
            <a:r>
              <a:rPr lang="en-US" sz="2800" dirty="0">
                <a:latin typeface="Arial" pitchFamily="34" charset="0"/>
                <a:cs typeface="Arial" pitchFamily="34" charset="0"/>
              </a:rPr>
              <a:t> encourages businesses to ‘match the metabolism of the natural world’--b</a:t>
            </a:r>
            <a:r>
              <a:rPr lang="en-GB" sz="2800" dirty="0" err="1">
                <a:latin typeface="Arial" pitchFamily="34" charset="0"/>
                <a:cs typeface="Arial" pitchFamily="34" charset="0"/>
              </a:rPr>
              <a:t>iomimicry</a:t>
            </a:r>
            <a:endParaRPr lang="en-GB" sz="2800" dirty="0">
              <a:latin typeface="Arial" pitchFamily="34" charset="0"/>
              <a:cs typeface="Arial" pitchFamily="34" charset="0"/>
            </a:endParaRPr>
          </a:p>
        </p:txBody>
      </p:sp>
      <p:sp>
        <p:nvSpPr>
          <p:cNvPr id="20489" name="Rectangle 9"/>
          <p:cNvSpPr>
            <a:spLocks noChangeArrowheads="1"/>
          </p:cNvSpPr>
          <p:nvPr/>
        </p:nvSpPr>
        <p:spPr bwMode="auto">
          <a:xfrm>
            <a:off x="3348038" y="1341438"/>
            <a:ext cx="2663825" cy="4032250"/>
          </a:xfrm>
          <a:prstGeom prst="rect">
            <a:avLst/>
          </a:prstGeom>
          <a:noFill/>
          <a:ln w="9525">
            <a:noFill/>
            <a:miter lim="800000"/>
            <a:headEnd/>
            <a:tailEnd/>
          </a:ln>
          <a:effectLst/>
        </p:spPr>
        <p:txBody>
          <a:bodyPr/>
          <a:lstStyle/>
          <a:p>
            <a:pPr marL="342900" indent="-342900">
              <a:spcBef>
                <a:spcPct val="20000"/>
              </a:spcBef>
              <a:buFontTx/>
              <a:buChar char="•"/>
            </a:pPr>
            <a:r>
              <a:rPr lang="en-US" sz="2800" dirty="0"/>
              <a:t>‘Buildings that, like trees, produce more energy than they consume and purify their own waste water’</a:t>
            </a:r>
            <a:endParaRPr lang="en-GB" sz="2800" dirty="0"/>
          </a:p>
        </p:txBody>
      </p:sp>
      <p:sp>
        <p:nvSpPr>
          <p:cNvPr id="20491" name="Text Box 11"/>
          <p:cNvSpPr txBox="1">
            <a:spLocks noChangeArrowheads="1"/>
          </p:cNvSpPr>
          <p:nvPr/>
        </p:nvSpPr>
        <p:spPr bwMode="auto">
          <a:xfrm>
            <a:off x="6084888" y="1125538"/>
            <a:ext cx="2808287" cy="5780044"/>
          </a:xfrm>
          <a:prstGeom prst="rect">
            <a:avLst/>
          </a:prstGeom>
          <a:noFill/>
          <a:ln w="9525">
            <a:noFill/>
            <a:miter lim="800000"/>
            <a:headEnd/>
            <a:tailEnd/>
          </a:ln>
          <a:effectLst/>
        </p:spPr>
        <p:txBody>
          <a:bodyPr>
            <a:spAutoFit/>
          </a:bodyPr>
          <a:lstStyle/>
          <a:p>
            <a:pPr>
              <a:lnSpc>
                <a:spcPct val="90000"/>
              </a:lnSpc>
              <a:spcBef>
                <a:spcPct val="20000"/>
              </a:spcBef>
              <a:buFontTx/>
              <a:buChar char="•"/>
            </a:pPr>
            <a:r>
              <a:rPr lang="en-US" sz="2800" dirty="0"/>
              <a:t>‘Products that, when their useful life is over, do not become useless waste but can be tossed on to the ground to decompose and become food for plants and animals and nutrients for soil’</a:t>
            </a:r>
          </a:p>
          <a:p>
            <a:pPr>
              <a:spcBef>
                <a:spcPct val="50000"/>
              </a:spcBef>
            </a:pPr>
            <a:endParaRPr lang="en-US" sz="2800" dirty="0">
              <a:latin typeface="Baskerville Old Face" pitchFamily="18" charset="0"/>
            </a:endParaRPr>
          </a:p>
        </p:txBody>
      </p:sp>
      <p:pic>
        <p:nvPicPr>
          <p:cNvPr id="20493" name="Picture 13" descr="alder_nam_Fiadh2"/>
          <p:cNvPicPr>
            <a:picLocks noGrp="1" noChangeAspect="1" noChangeArrowheads="1"/>
          </p:cNvPicPr>
          <p:nvPr>
            <p:ph sz="quarter" idx="3"/>
          </p:nvPr>
        </p:nvPicPr>
        <p:blipFill>
          <a:blip r:embed="rId2" cstate="print"/>
          <a:srcRect/>
          <a:stretch>
            <a:fillRect/>
          </a:stretch>
        </p:blipFill>
        <p:spPr>
          <a:xfrm>
            <a:off x="0" y="3854450"/>
            <a:ext cx="3708400" cy="3003550"/>
          </a:xfrm>
          <a:noFill/>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259</TotalTime>
  <Words>1649</Words>
  <Application>Microsoft Office PowerPoint</Application>
  <PresentationFormat>On-screen Show (4:3)</PresentationFormat>
  <Paragraphs>142</Paragraphs>
  <Slides>32</Slides>
  <Notes>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Oriel</vt:lpstr>
      <vt:lpstr>Business and the Environment: A Brief Introduction</vt:lpstr>
      <vt:lpstr>Which matters most in an economy?</vt:lpstr>
      <vt:lpstr>Environmental Crisis?</vt:lpstr>
      <vt:lpstr>It’s the Economy, Stupid!</vt:lpstr>
      <vt:lpstr>Slide 5</vt:lpstr>
      <vt:lpstr>Slide 6</vt:lpstr>
      <vt:lpstr>Slide 7</vt:lpstr>
      <vt:lpstr>Industrial ecology: designing with nature in mind</vt:lpstr>
      <vt:lpstr>Natural metabolism</vt:lpstr>
      <vt:lpstr>Hang on a Minute . . .</vt:lpstr>
      <vt:lpstr>Globalization: where did it come from?</vt:lpstr>
      <vt:lpstr>Why is it political economy?</vt:lpstr>
      <vt:lpstr>Concerns central to CSR . . .</vt:lpstr>
      <vt:lpstr>and in the UK context</vt:lpstr>
      <vt:lpstr>Why should firms get involved?</vt:lpstr>
      <vt:lpstr>CSR: What is it Good For?</vt:lpstr>
      <vt:lpstr>The dangers of greenwash</vt:lpstr>
      <vt:lpstr>Stock-market hostility to CSR</vt:lpstr>
      <vt:lpstr>Slide 19</vt:lpstr>
      <vt:lpstr>Shell: The World’s Biggest Company</vt:lpstr>
      <vt:lpstr>Shell’s Commitment to CSR</vt:lpstr>
      <vt:lpstr>What Shell Does Well</vt:lpstr>
      <vt:lpstr>What Shell Does Badly</vt:lpstr>
      <vt:lpstr>Slide 24</vt:lpstr>
      <vt:lpstr>Shell in the Niger Delta</vt:lpstr>
      <vt:lpstr>Chief GNK Gininwa of Korokoro,  in "The Drilling Fields"</vt:lpstr>
      <vt:lpstr>Slide 27</vt:lpstr>
      <vt:lpstr>Latest News . . .</vt:lpstr>
      <vt:lpstr>Slide 29</vt:lpstr>
      <vt:lpstr>What Would an Ethical Business Look Like?</vt:lpstr>
      <vt:lpstr>Social enterprise and CSR</vt:lpstr>
      <vt:lpstr>Conclusions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and environmental sustainability</dc:title>
  <dc:creator>Molly Scott Cato</dc:creator>
  <cp:lastModifiedBy>Molly Scott Cato</cp:lastModifiedBy>
  <cp:revision>34</cp:revision>
  <dcterms:created xsi:type="dcterms:W3CDTF">2009-09-23T12:28:49Z</dcterms:created>
  <dcterms:modified xsi:type="dcterms:W3CDTF">2010-01-16T14:50:50Z</dcterms:modified>
</cp:coreProperties>
</file>