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9"/>
  </p:notesMasterIdLst>
  <p:sldIdLst>
    <p:sldId id="257" r:id="rId2"/>
    <p:sldId id="282" r:id="rId3"/>
    <p:sldId id="258" r:id="rId4"/>
    <p:sldId id="279" r:id="rId5"/>
    <p:sldId id="259" r:id="rId6"/>
    <p:sldId id="260" r:id="rId7"/>
    <p:sldId id="280" r:id="rId8"/>
    <p:sldId id="261" r:id="rId9"/>
    <p:sldId id="281" r:id="rId10"/>
    <p:sldId id="262" r:id="rId11"/>
    <p:sldId id="264" r:id="rId12"/>
    <p:sldId id="265" r:id="rId13"/>
    <p:sldId id="263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3" r:id="rId25"/>
    <p:sldId id="278" r:id="rId26"/>
    <p:sldId id="277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89D13-EF32-479C-9B19-97B3134233E3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2CED7-80B4-4EB2-BF05-DAC452461ED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E67BA4-9785-40C5-9DEC-36C292AFFE30}" type="slidenum">
              <a:rPr lang="en-US"/>
              <a:pPr/>
              <a:t>8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C69AEE-2436-4679-BC29-B4B18C4793D5}" type="slidenum">
              <a:rPr lang="en-US"/>
              <a:pPr/>
              <a:t>21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AD13AA-4EF8-485C-95EA-80AF77D875B4}" type="slidenum">
              <a:rPr lang="en-US"/>
              <a:pPr/>
              <a:t>10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BC967E-28B6-47C1-9814-1DE5619BBAD3}" type="slidenum">
              <a:rPr lang="en-US"/>
              <a:pPr/>
              <a:t>11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2448D-A6F7-421B-A1F6-C4C7EB32AEA1}" type="slidenum">
              <a:rPr lang="en-US"/>
              <a:pPr/>
              <a:t>12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5930FD-6BD4-484E-86C8-B5D46B542AE5}" type="slidenum">
              <a:rPr lang="en-US"/>
              <a:pPr/>
              <a:t>13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A8D601-5463-42C8-87D6-60E684E491F7}" type="slidenum">
              <a:rPr lang="en-US"/>
              <a:pPr/>
              <a:t>17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GB"/>
              <a:t>Go to Flash 1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3D717F-3D46-4118-8727-901C8B4C73B2}" type="slidenum">
              <a:rPr lang="en-US"/>
              <a:pPr/>
              <a:t>18</a:t>
            </a:fld>
            <a:endParaRPr lang="en-US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A7247-49DD-4843-89F8-53D4715BCA8B}" type="slidenum">
              <a:rPr lang="en-US"/>
              <a:pPr/>
              <a:t>19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C689C-C8A8-4912-9F25-04601F108BCB}" type="slidenum">
              <a:rPr lang="en-US"/>
              <a:pPr/>
              <a:t>20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666A5E1-2F6C-4235-85A6-43B0DD91431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57658BE-2DAD-4B8E-8E0B-418C74022ACA}" type="datetimeFigureOut">
              <a:rPr lang="en-US" smtClean="0"/>
              <a:pPr/>
              <a:t>1/18/2010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7B4922-AF1F-4534-B7DB-F2CFA99DBA1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Climate Change Will Affect Business for the Rest of this Century</a:t>
            </a:r>
            <a:endParaRPr lang="en-US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4437063"/>
            <a:ext cx="6400800" cy="1752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000" i="1" dirty="0"/>
              <a:t>Based on presentations by </a:t>
            </a:r>
            <a:r>
              <a:rPr lang="en-US" sz="3000" i="1" dirty="0" smtClean="0"/>
              <a:t>French </a:t>
            </a:r>
            <a:r>
              <a:rPr lang="en-US" sz="3000" i="1" dirty="0"/>
              <a:t>energy ministry, </a:t>
            </a:r>
            <a:r>
              <a:rPr lang="en-US" sz="3000" i="1" dirty="0" smtClean="0"/>
              <a:t>David Suzuki, Tyndall Centre </a:t>
            </a:r>
            <a:r>
              <a:rPr lang="en-US" sz="3000" i="1" dirty="0"/>
              <a:t>and FEASTA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  The European Emission Trading Scheme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7848600" cy="3886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400" dirty="0"/>
              <a:t>Aimed to: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/>
              <a:t>	reduce greenhouse gas emissions emitted in the EU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/>
              <a:t>	do so at least cost by allowing trading in the right to emit carbon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/>
              <a:t>	keep under a cap set by the Kyoto treaty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It did this by: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/>
              <a:t>   - Issuing a limited number of permits to emit carbon dioxide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/>
              <a:t>   - giving them to 5,000 of the EU’s biggest emitters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/>
              <a:t>   - </a:t>
            </a:r>
            <a:r>
              <a:rPr lang="en-US" sz="2400" dirty="0" smtClean="0"/>
              <a:t>allowing </a:t>
            </a:r>
            <a:r>
              <a:rPr lang="en-US" sz="2400" dirty="0"/>
              <a:t>trading between the recipients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r>
              <a:rPr lang="en-US"/>
              <a:t>EU-ETS: A Corporate Bonanza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8153400" cy="3886200"/>
          </a:xfrm>
        </p:spPr>
        <p:txBody>
          <a:bodyPr>
            <a:normAutofit lnSpcReduction="10000"/>
          </a:bodyPr>
          <a:lstStyle/>
          <a:p>
            <a:r>
              <a:rPr lang="en-US" sz="2400"/>
              <a:t>Firms have charged consumers for emission rights they received for free</a:t>
            </a:r>
          </a:p>
          <a:p>
            <a:r>
              <a:rPr lang="en-US" sz="2400"/>
              <a:t>This has increased their profits. The WWF estimates that German utilities will make windfall profits of between €31-€64 billion to 2012 because of allowances.</a:t>
            </a:r>
          </a:p>
          <a:p>
            <a:r>
              <a:rPr lang="en-US" sz="2400"/>
              <a:t>It has also increased the cost of electricity to consumers and businesses</a:t>
            </a:r>
          </a:p>
          <a:p>
            <a:r>
              <a:rPr lang="en-US" sz="2400"/>
              <a:t>Bureaucratic  expenses associated with National Allocation Plans, verification and compliance are being paid for by the public</a:t>
            </a:r>
          </a:p>
          <a:p>
            <a:endParaRPr lang="en-US" sz="2400"/>
          </a:p>
          <a:p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EU-ETS: An Invitation to Corruption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7467600" cy="3886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400"/>
              <a:t>Meeting the demands of powerful utility companies and acting in the perceived national interest creates a high moral hazard</a:t>
            </a:r>
          </a:p>
          <a:p>
            <a:pPr>
              <a:lnSpc>
                <a:spcPct val="90000"/>
              </a:lnSpc>
            </a:pPr>
            <a:r>
              <a:rPr lang="en-US" sz="2400"/>
              <a:t>The system is open to corruption at a national level. Finland, Lithuania, Luxembourg, Slovakia allocated 25% more than their recent emissions.</a:t>
            </a:r>
          </a:p>
          <a:p>
            <a:pPr>
              <a:lnSpc>
                <a:spcPct val="90000"/>
              </a:lnSpc>
            </a:pPr>
            <a:r>
              <a:rPr lang="en-US" sz="2400"/>
              <a:t>The system is open to corruption at the firm level since company allocations are set by governments.</a:t>
            </a:r>
          </a:p>
          <a:p>
            <a:pPr>
              <a:lnSpc>
                <a:spcPct val="90000"/>
              </a:lnSpc>
            </a:pPr>
            <a:r>
              <a:rPr lang="en-US" sz="2400"/>
              <a:t>A per capita sharing of permits would be much more transparent, and much fairer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42908"/>
          </a:xfrm>
        </p:spPr>
        <p:txBody>
          <a:bodyPr>
            <a:normAutofit fontScale="90000"/>
          </a:bodyPr>
          <a:lstStyle/>
          <a:p>
            <a:r>
              <a:rPr lang="en-US" dirty="0"/>
              <a:t>  EU-ETS: The big questions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57298"/>
            <a:ext cx="4757742" cy="528641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Whose right is it to emit? Should it be given to an arbitrary group of companies, based on their past emissions? (“grandfathering”)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Should it be applied partially ‘downstream’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Should valuable permits worth €170 billion at issue be given away?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Should it cover only 43% of EU emissions?</a:t>
            </a:r>
          </a:p>
        </p:txBody>
      </p:sp>
      <p:pic>
        <p:nvPicPr>
          <p:cNvPr id="13314" name="Picture 2" descr="http://islandpress.org/assets/products/lg/1559638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928802"/>
            <a:ext cx="2714644" cy="4008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Political solution: carbon tax</a:t>
            </a:r>
            <a:endParaRPr lang="en-US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/>
              <a:t>For most sources of GHG emissions, it is applied as a fuel tax, based on amount of fuel sold e.g. gasoline:</a:t>
            </a:r>
          </a:p>
          <a:p>
            <a:r>
              <a:rPr lang="en-US" sz="2800"/>
              <a:t>We know GHG emissions per litre of gasoline so convert the price per tonne into a price per litre ($10/tonne CO2 = 2.3 cents/litre of gas)</a:t>
            </a:r>
          </a:p>
          <a:p>
            <a:r>
              <a:rPr lang="en-US" sz="2800"/>
              <a:t>Apply to fuel wholesalers</a:t>
            </a:r>
          </a:p>
          <a:p>
            <a:r>
              <a:rPr lang="en-US" sz="2800"/>
              <a:t>Do this for tonnes of coal and cubic feet of nat. gas</a:t>
            </a:r>
          </a:p>
          <a:p>
            <a:r>
              <a:rPr lang="en-US" sz="2800"/>
              <a:t>For process emissions, also applied as a tax but need estimate of GHG emissions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/>
              <a:t>Advantages and disadvantages</a:t>
            </a: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Advantages</a:t>
            </a:r>
          </a:p>
          <a:p>
            <a:pPr marL="669925" lvl="1" indent="-325438"/>
            <a:r>
              <a:rPr lang="en-US"/>
              <a:t>Can be implemented quickly (BC: 4 months)</a:t>
            </a:r>
          </a:p>
          <a:p>
            <a:pPr marL="669925" lvl="1" indent="-325438"/>
            <a:r>
              <a:rPr lang="en-US"/>
              <a:t>Industry and other fuel users know exactly the costs they face now and in near future</a:t>
            </a:r>
          </a:p>
          <a:p>
            <a:r>
              <a:rPr lang="en-US"/>
              <a:t>• Disadvantages</a:t>
            </a:r>
          </a:p>
          <a:p>
            <a:pPr marL="669925" lvl="1" indent="-325438"/>
            <a:r>
              <a:rPr lang="en-US"/>
              <a:t>We are less sure of what emission reductions will result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75723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 smtClean="0"/>
              <a:t>Communitarian solution: Contraction </a:t>
            </a:r>
            <a:r>
              <a:rPr lang="en-GB" sz="4000" dirty="0"/>
              <a:t>and Convergence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468313" y="5805488"/>
            <a:ext cx="8243887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/>
            <a:r>
              <a:rPr lang="en-GB" sz="2800"/>
              <a:t>http://www.gci.org.uk/contconv/cc.html</a:t>
            </a:r>
          </a:p>
        </p:txBody>
      </p:sp>
      <p:pic>
        <p:nvPicPr>
          <p:cNvPr id="60421" name="Picture 5" descr="ContractionAndConverge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412875"/>
            <a:ext cx="6913563" cy="4706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295400" y="2613025"/>
            <a:ext cx="6061075" cy="3265488"/>
            <a:chOff x="836" y="1170"/>
            <a:chExt cx="4262" cy="2296"/>
          </a:xfrm>
        </p:grpSpPr>
        <p:pic>
          <p:nvPicPr>
            <p:cNvPr id="61443" name="Picture 3" descr="GCI emissions 0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0" y="2914"/>
              <a:ext cx="4080" cy="552"/>
            </a:xfrm>
            <a:prstGeom prst="rect">
              <a:avLst/>
            </a:prstGeom>
            <a:noFill/>
          </p:spPr>
        </p:pic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36" y="1170"/>
              <a:ext cx="4262" cy="781"/>
              <a:chOff x="836" y="1170"/>
              <a:chExt cx="4262" cy="781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836" y="1593"/>
                <a:ext cx="2050" cy="122"/>
                <a:chOff x="836" y="1593"/>
                <a:chExt cx="2050" cy="122"/>
              </a:xfrm>
            </p:grpSpPr>
            <p:sp>
              <p:nvSpPr>
                <p:cNvPr id="61446" name="Line 6"/>
                <p:cNvSpPr>
                  <a:spLocks noChangeShapeType="1"/>
                </p:cNvSpPr>
                <p:nvPr/>
              </p:nvSpPr>
              <p:spPr bwMode="auto">
                <a:xfrm>
                  <a:off x="836" y="1714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47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836" y="1714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48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848" y="171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49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861" y="171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0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874" y="171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1" name="Line 11"/>
                <p:cNvSpPr>
                  <a:spLocks noChangeShapeType="1"/>
                </p:cNvSpPr>
                <p:nvPr/>
              </p:nvSpPr>
              <p:spPr bwMode="auto">
                <a:xfrm>
                  <a:off x="887" y="1714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2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887" y="171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3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900" y="171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4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913" y="171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5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926" y="171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6" name="Line 16"/>
                <p:cNvSpPr>
                  <a:spLocks noChangeShapeType="1"/>
                </p:cNvSpPr>
                <p:nvPr/>
              </p:nvSpPr>
              <p:spPr bwMode="auto">
                <a:xfrm>
                  <a:off x="939" y="1714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7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939" y="171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8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952" y="171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59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965" y="1714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0" name="Freeform 20"/>
                <p:cNvSpPr>
                  <a:spLocks/>
                </p:cNvSpPr>
                <p:nvPr/>
              </p:nvSpPr>
              <p:spPr bwMode="auto">
                <a:xfrm>
                  <a:off x="977" y="1714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1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977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2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990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3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003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4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016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5" name="Line 25"/>
                <p:cNvSpPr>
                  <a:spLocks noChangeShapeType="1"/>
                </p:cNvSpPr>
                <p:nvPr/>
              </p:nvSpPr>
              <p:spPr bwMode="auto">
                <a:xfrm>
                  <a:off x="1029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6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029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7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1042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8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1055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6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1068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0" name="Line 30"/>
                <p:cNvSpPr>
                  <a:spLocks noChangeShapeType="1"/>
                </p:cNvSpPr>
                <p:nvPr/>
              </p:nvSpPr>
              <p:spPr bwMode="auto">
                <a:xfrm>
                  <a:off x="1081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1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1081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2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1094" y="1700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3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1106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4" name="Line 34"/>
                <p:cNvSpPr>
                  <a:spLocks noChangeShapeType="1"/>
                </p:cNvSpPr>
                <p:nvPr/>
              </p:nvSpPr>
              <p:spPr bwMode="auto">
                <a:xfrm>
                  <a:off x="1119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5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1119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6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1132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7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1145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8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1158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79" name="Line 39"/>
                <p:cNvSpPr>
                  <a:spLocks noChangeShapeType="1"/>
                </p:cNvSpPr>
                <p:nvPr/>
              </p:nvSpPr>
              <p:spPr bwMode="auto">
                <a:xfrm>
                  <a:off x="1171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0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1171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1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1184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2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1197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3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210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4" name="Line 44"/>
                <p:cNvSpPr>
                  <a:spLocks noChangeShapeType="1"/>
                </p:cNvSpPr>
                <p:nvPr/>
              </p:nvSpPr>
              <p:spPr bwMode="auto">
                <a:xfrm>
                  <a:off x="1223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5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1223" y="1700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6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1235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7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1248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8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1261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89" name="Line 49"/>
                <p:cNvSpPr>
                  <a:spLocks noChangeShapeType="1"/>
                </p:cNvSpPr>
                <p:nvPr/>
              </p:nvSpPr>
              <p:spPr bwMode="auto">
                <a:xfrm>
                  <a:off x="1274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0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1274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1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1287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2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1300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3" name="Line 53"/>
                <p:cNvSpPr>
                  <a:spLocks noChangeShapeType="1"/>
                </p:cNvSpPr>
                <p:nvPr/>
              </p:nvSpPr>
              <p:spPr bwMode="auto">
                <a:xfrm>
                  <a:off x="1313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4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1313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5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1326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6" name="Line 56"/>
                <p:cNvSpPr>
                  <a:spLocks noChangeShapeType="1"/>
                </p:cNvSpPr>
                <p:nvPr/>
              </p:nvSpPr>
              <p:spPr bwMode="auto">
                <a:xfrm flipH="1">
                  <a:off x="1339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7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1352" y="1700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8" name="Line 58"/>
                <p:cNvSpPr>
                  <a:spLocks noChangeShapeType="1"/>
                </p:cNvSpPr>
                <p:nvPr/>
              </p:nvSpPr>
              <p:spPr bwMode="auto">
                <a:xfrm>
                  <a:off x="1364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99" name="Freeform 59"/>
                <p:cNvSpPr>
                  <a:spLocks/>
                </p:cNvSpPr>
                <p:nvPr/>
              </p:nvSpPr>
              <p:spPr bwMode="auto">
                <a:xfrm>
                  <a:off x="1377" y="1700"/>
                  <a:ext cx="13" cy="14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14">
                      <a:moveTo>
                        <a:pt x="0" y="14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0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1390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1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1403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2" name="Line 62"/>
                <p:cNvSpPr>
                  <a:spLocks noChangeShapeType="1"/>
                </p:cNvSpPr>
                <p:nvPr/>
              </p:nvSpPr>
              <p:spPr bwMode="auto">
                <a:xfrm>
                  <a:off x="1416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3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1416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4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1429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5" name="Line 65"/>
                <p:cNvSpPr>
                  <a:spLocks noChangeShapeType="1"/>
                </p:cNvSpPr>
                <p:nvPr/>
              </p:nvSpPr>
              <p:spPr bwMode="auto">
                <a:xfrm flipH="1">
                  <a:off x="1442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6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1455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7" name="Line 67"/>
                <p:cNvSpPr>
                  <a:spLocks noChangeShapeType="1"/>
                </p:cNvSpPr>
                <p:nvPr/>
              </p:nvSpPr>
              <p:spPr bwMode="auto">
                <a:xfrm>
                  <a:off x="1468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8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468" y="1700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09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1480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0" name="Line 70"/>
                <p:cNvSpPr>
                  <a:spLocks noChangeShapeType="1"/>
                </p:cNvSpPr>
                <p:nvPr/>
              </p:nvSpPr>
              <p:spPr bwMode="auto">
                <a:xfrm flipH="1">
                  <a:off x="1493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1" name="Line 71"/>
                <p:cNvSpPr>
                  <a:spLocks noChangeShapeType="1"/>
                </p:cNvSpPr>
                <p:nvPr/>
              </p:nvSpPr>
              <p:spPr bwMode="auto">
                <a:xfrm>
                  <a:off x="1506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2" name="Line 72"/>
                <p:cNvSpPr>
                  <a:spLocks noChangeShapeType="1"/>
                </p:cNvSpPr>
                <p:nvPr/>
              </p:nvSpPr>
              <p:spPr bwMode="auto">
                <a:xfrm flipH="1">
                  <a:off x="1506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3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1519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4" name="Line 74"/>
                <p:cNvSpPr>
                  <a:spLocks noChangeShapeType="1"/>
                </p:cNvSpPr>
                <p:nvPr/>
              </p:nvSpPr>
              <p:spPr bwMode="auto">
                <a:xfrm flipH="1">
                  <a:off x="1532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5" name="Line 75"/>
                <p:cNvSpPr>
                  <a:spLocks noChangeShapeType="1"/>
                </p:cNvSpPr>
                <p:nvPr/>
              </p:nvSpPr>
              <p:spPr bwMode="auto">
                <a:xfrm flipH="1">
                  <a:off x="1545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6" name="Line 76"/>
                <p:cNvSpPr>
                  <a:spLocks noChangeShapeType="1"/>
                </p:cNvSpPr>
                <p:nvPr/>
              </p:nvSpPr>
              <p:spPr bwMode="auto">
                <a:xfrm>
                  <a:off x="1558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7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1558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8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1571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19" name="Line 79"/>
                <p:cNvSpPr>
                  <a:spLocks noChangeShapeType="1"/>
                </p:cNvSpPr>
                <p:nvPr/>
              </p:nvSpPr>
              <p:spPr bwMode="auto">
                <a:xfrm flipH="1">
                  <a:off x="1584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0" name="Line 80"/>
                <p:cNvSpPr>
                  <a:spLocks noChangeShapeType="1"/>
                </p:cNvSpPr>
                <p:nvPr/>
              </p:nvSpPr>
              <p:spPr bwMode="auto">
                <a:xfrm flipH="1">
                  <a:off x="1597" y="1700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1" name="Line 81"/>
                <p:cNvSpPr>
                  <a:spLocks noChangeShapeType="1"/>
                </p:cNvSpPr>
                <p:nvPr/>
              </p:nvSpPr>
              <p:spPr bwMode="auto">
                <a:xfrm>
                  <a:off x="1609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2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1609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3" name="Line 83"/>
                <p:cNvSpPr>
                  <a:spLocks noChangeShapeType="1"/>
                </p:cNvSpPr>
                <p:nvPr/>
              </p:nvSpPr>
              <p:spPr bwMode="auto">
                <a:xfrm flipH="1">
                  <a:off x="1622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4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1635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5" name="Line 85"/>
                <p:cNvSpPr>
                  <a:spLocks noChangeShapeType="1"/>
                </p:cNvSpPr>
                <p:nvPr/>
              </p:nvSpPr>
              <p:spPr bwMode="auto">
                <a:xfrm>
                  <a:off x="1648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6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1648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7" name="Line 87"/>
                <p:cNvSpPr>
                  <a:spLocks noChangeShapeType="1"/>
                </p:cNvSpPr>
                <p:nvPr/>
              </p:nvSpPr>
              <p:spPr bwMode="auto">
                <a:xfrm flipH="1">
                  <a:off x="1661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8" name="Line 88"/>
                <p:cNvSpPr>
                  <a:spLocks noChangeShapeType="1"/>
                </p:cNvSpPr>
                <p:nvPr/>
              </p:nvSpPr>
              <p:spPr bwMode="auto">
                <a:xfrm flipH="1">
                  <a:off x="1674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29" name="Line 89"/>
                <p:cNvSpPr>
                  <a:spLocks noChangeShapeType="1"/>
                </p:cNvSpPr>
                <p:nvPr/>
              </p:nvSpPr>
              <p:spPr bwMode="auto">
                <a:xfrm flipH="1">
                  <a:off x="1687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0" name="Line 90"/>
                <p:cNvSpPr>
                  <a:spLocks noChangeShapeType="1"/>
                </p:cNvSpPr>
                <p:nvPr/>
              </p:nvSpPr>
              <p:spPr bwMode="auto">
                <a:xfrm>
                  <a:off x="1700" y="170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1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1700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2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1713" y="170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3" name="Freeform 93"/>
                <p:cNvSpPr>
                  <a:spLocks/>
                </p:cNvSpPr>
                <p:nvPr/>
              </p:nvSpPr>
              <p:spPr bwMode="auto">
                <a:xfrm>
                  <a:off x="1726" y="1700"/>
                  <a:ext cx="1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" y="0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4" name="Line 94"/>
                <p:cNvSpPr>
                  <a:spLocks noChangeShapeType="1"/>
                </p:cNvSpPr>
                <p:nvPr/>
              </p:nvSpPr>
              <p:spPr bwMode="auto">
                <a:xfrm flipH="1">
                  <a:off x="1738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5" name="Line 95"/>
                <p:cNvSpPr>
                  <a:spLocks noChangeShapeType="1"/>
                </p:cNvSpPr>
                <p:nvPr/>
              </p:nvSpPr>
              <p:spPr bwMode="auto">
                <a:xfrm>
                  <a:off x="1751" y="1687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6" name="Line 96"/>
                <p:cNvSpPr>
                  <a:spLocks noChangeShapeType="1"/>
                </p:cNvSpPr>
                <p:nvPr/>
              </p:nvSpPr>
              <p:spPr bwMode="auto">
                <a:xfrm flipH="1">
                  <a:off x="1751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7" name="Line 97"/>
                <p:cNvSpPr>
                  <a:spLocks noChangeShapeType="1"/>
                </p:cNvSpPr>
                <p:nvPr/>
              </p:nvSpPr>
              <p:spPr bwMode="auto">
                <a:xfrm flipH="1">
                  <a:off x="1764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8" name="Line 98"/>
                <p:cNvSpPr>
                  <a:spLocks noChangeShapeType="1"/>
                </p:cNvSpPr>
                <p:nvPr/>
              </p:nvSpPr>
              <p:spPr bwMode="auto">
                <a:xfrm flipH="1">
                  <a:off x="1777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39" name="Line 99"/>
                <p:cNvSpPr>
                  <a:spLocks noChangeShapeType="1"/>
                </p:cNvSpPr>
                <p:nvPr/>
              </p:nvSpPr>
              <p:spPr bwMode="auto">
                <a:xfrm flipH="1">
                  <a:off x="1790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0" name="Line 100"/>
                <p:cNvSpPr>
                  <a:spLocks noChangeShapeType="1"/>
                </p:cNvSpPr>
                <p:nvPr/>
              </p:nvSpPr>
              <p:spPr bwMode="auto">
                <a:xfrm>
                  <a:off x="1803" y="1687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1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1803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2" name="Line 102"/>
                <p:cNvSpPr>
                  <a:spLocks noChangeShapeType="1"/>
                </p:cNvSpPr>
                <p:nvPr/>
              </p:nvSpPr>
              <p:spPr bwMode="auto">
                <a:xfrm flipH="1">
                  <a:off x="1816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3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1829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4" name="Line 104"/>
                <p:cNvSpPr>
                  <a:spLocks noChangeShapeType="1"/>
                </p:cNvSpPr>
                <p:nvPr/>
              </p:nvSpPr>
              <p:spPr bwMode="auto">
                <a:xfrm>
                  <a:off x="1842" y="1687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5" name="Line 105"/>
                <p:cNvSpPr>
                  <a:spLocks noChangeShapeType="1"/>
                </p:cNvSpPr>
                <p:nvPr/>
              </p:nvSpPr>
              <p:spPr bwMode="auto">
                <a:xfrm flipH="1">
                  <a:off x="1842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6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1855" y="1687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7" name="Line 107"/>
                <p:cNvSpPr>
                  <a:spLocks noChangeShapeType="1"/>
                </p:cNvSpPr>
                <p:nvPr/>
              </p:nvSpPr>
              <p:spPr bwMode="auto">
                <a:xfrm flipH="1">
                  <a:off x="1867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8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1880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49" name="Line 109"/>
                <p:cNvSpPr>
                  <a:spLocks noChangeShapeType="1"/>
                </p:cNvSpPr>
                <p:nvPr/>
              </p:nvSpPr>
              <p:spPr bwMode="auto">
                <a:xfrm>
                  <a:off x="1893" y="1687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0" name="Line 110"/>
                <p:cNvSpPr>
                  <a:spLocks noChangeShapeType="1"/>
                </p:cNvSpPr>
                <p:nvPr/>
              </p:nvSpPr>
              <p:spPr bwMode="auto">
                <a:xfrm flipH="1">
                  <a:off x="1893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1" name="Line 111"/>
                <p:cNvSpPr>
                  <a:spLocks noChangeShapeType="1"/>
                </p:cNvSpPr>
                <p:nvPr/>
              </p:nvSpPr>
              <p:spPr bwMode="auto">
                <a:xfrm flipH="1">
                  <a:off x="1906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2" name="Freeform 112"/>
                <p:cNvSpPr>
                  <a:spLocks/>
                </p:cNvSpPr>
                <p:nvPr/>
              </p:nvSpPr>
              <p:spPr bwMode="auto">
                <a:xfrm>
                  <a:off x="1919" y="1687"/>
                  <a:ext cx="13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13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 h="13">
                      <a:moveTo>
                        <a:pt x="0" y="13"/>
                      </a:moveTo>
                      <a:lnTo>
                        <a:pt x="13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3" name="Line 113"/>
                <p:cNvSpPr>
                  <a:spLocks noChangeShapeType="1"/>
                </p:cNvSpPr>
                <p:nvPr/>
              </p:nvSpPr>
              <p:spPr bwMode="auto">
                <a:xfrm flipH="1">
                  <a:off x="1932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4" name="Line 114"/>
                <p:cNvSpPr>
                  <a:spLocks noChangeShapeType="1"/>
                </p:cNvSpPr>
                <p:nvPr/>
              </p:nvSpPr>
              <p:spPr bwMode="auto">
                <a:xfrm>
                  <a:off x="1945" y="1687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5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1945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6" name="Line 116"/>
                <p:cNvSpPr>
                  <a:spLocks noChangeShapeType="1"/>
                </p:cNvSpPr>
                <p:nvPr/>
              </p:nvSpPr>
              <p:spPr bwMode="auto">
                <a:xfrm flipH="1">
                  <a:off x="1958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7" name="Line 117"/>
                <p:cNvSpPr>
                  <a:spLocks noChangeShapeType="1"/>
                </p:cNvSpPr>
                <p:nvPr/>
              </p:nvSpPr>
              <p:spPr bwMode="auto">
                <a:xfrm flipH="1">
                  <a:off x="1971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8" name="Line 118"/>
                <p:cNvSpPr>
                  <a:spLocks noChangeShapeType="1"/>
                </p:cNvSpPr>
                <p:nvPr/>
              </p:nvSpPr>
              <p:spPr bwMode="auto">
                <a:xfrm>
                  <a:off x="1984" y="1687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59" name="Line 119"/>
                <p:cNvSpPr>
                  <a:spLocks noChangeShapeType="1"/>
                </p:cNvSpPr>
                <p:nvPr/>
              </p:nvSpPr>
              <p:spPr bwMode="auto">
                <a:xfrm flipH="1">
                  <a:off x="1984" y="1687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0" name="Line 120"/>
                <p:cNvSpPr>
                  <a:spLocks noChangeShapeType="1"/>
                </p:cNvSpPr>
                <p:nvPr/>
              </p:nvSpPr>
              <p:spPr bwMode="auto">
                <a:xfrm flipH="1">
                  <a:off x="1996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1" name="Line 121"/>
                <p:cNvSpPr>
                  <a:spLocks noChangeShapeType="1"/>
                </p:cNvSpPr>
                <p:nvPr/>
              </p:nvSpPr>
              <p:spPr bwMode="auto">
                <a:xfrm flipH="1">
                  <a:off x="2009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2" name="Line 122"/>
                <p:cNvSpPr>
                  <a:spLocks noChangeShapeType="1"/>
                </p:cNvSpPr>
                <p:nvPr/>
              </p:nvSpPr>
              <p:spPr bwMode="auto">
                <a:xfrm flipH="1">
                  <a:off x="2022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3" name="Line 123"/>
                <p:cNvSpPr>
                  <a:spLocks noChangeShapeType="1"/>
                </p:cNvSpPr>
                <p:nvPr/>
              </p:nvSpPr>
              <p:spPr bwMode="auto">
                <a:xfrm>
                  <a:off x="2035" y="1687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4" name="Freeform 124"/>
                <p:cNvSpPr>
                  <a:spLocks/>
                </p:cNvSpPr>
                <p:nvPr/>
              </p:nvSpPr>
              <p:spPr bwMode="auto">
                <a:xfrm>
                  <a:off x="2048" y="1687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5" name="Line 125"/>
                <p:cNvSpPr>
                  <a:spLocks noChangeShapeType="1"/>
                </p:cNvSpPr>
                <p:nvPr/>
              </p:nvSpPr>
              <p:spPr bwMode="auto">
                <a:xfrm flipH="1">
                  <a:off x="2061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6" name="Line 126"/>
                <p:cNvSpPr>
                  <a:spLocks noChangeShapeType="1"/>
                </p:cNvSpPr>
                <p:nvPr/>
              </p:nvSpPr>
              <p:spPr bwMode="auto">
                <a:xfrm flipH="1">
                  <a:off x="2074" y="168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7" name="Freeform 127"/>
                <p:cNvSpPr>
                  <a:spLocks/>
                </p:cNvSpPr>
                <p:nvPr/>
              </p:nvSpPr>
              <p:spPr bwMode="auto">
                <a:xfrm>
                  <a:off x="2087" y="1687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8" name="Line 128"/>
                <p:cNvSpPr>
                  <a:spLocks noChangeShapeType="1"/>
                </p:cNvSpPr>
                <p:nvPr/>
              </p:nvSpPr>
              <p:spPr bwMode="auto">
                <a:xfrm flipH="1">
                  <a:off x="2087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69" name="Line 129"/>
                <p:cNvSpPr>
                  <a:spLocks noChangeShapeType="1"/>
                </p:cNvSpPr>
                <p:nvPr/>
              </p:nvSpPr>
              <p:spPr bwMode="auto">
                <a:xfrm flipH="1">
                  <a:off x="2100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0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2113" y="1674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1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2125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2" name="Line 132"/>
                <p:cNvSpPr>
                  <a:spLocks noChangeShapeType="1"/>
                </p:cNvSpPr>
                <p:nvPr/>
              </p:nvSpPr>
              <p:spPr bwMode="auto">
                <a:xfrm>
                  <a:off x="2138" y="1674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3" name="Line 133"/>
                <p:cNvSpPr>
                  <a:spLocks noChangeShapeType="1"/>
                </p:cNvSpPr>
                <p:nvPr/>
              </p:nvSpPr>
              <p:spPr bwMode="auto">
                <a:xfrm flipH="1">
                  <a:off x="2138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4" name="Line 134"/>
                <p:cNvSpPr>
                  <a:spLocks noChangeShapeType="1"/>
                </p:cNvSpPr>
                <p:nvPr/>
              </p:nvSpPr>
              <p:spPr bwMode="auto">
                <a:xfrm flipH="1">
                  <a:off x="2151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5" name="Line 135"/>
                <p:cNvSpPr>
                  <a:spLocks noChangeShapeType="1"/>
                </p:cNvSpPr>
                <p:nvPr/>
              </p:nvSpPr>
              <p:spPr bwMode="auto">
                <a:xfrm flipH="1">
                  <a:off x="2164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6" name="Line 136"/>
                <p:cNvSpPr>
                  <a:spLocks noChangeShapeType="1"/>
                </p:cNvSpPr>
                <p:nvPr/>
              </p:nvSpPr>
              <p:spPr bwMode="auto">
                <a:xfrm>
                  <a:off x="2177" y="1674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7" name="Line 137"/>
                <p:cNvSpPr>
                  <a:spLocks noChangeShapeType="1"/>
                </p:cNvSpPr>
                <p:nvPr/>
              </p:nvSpPr>
              <p:spPr bwMode="auto">
                <a:xfrm flipH="1">
                  <a:off x="2177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8" name="Line 138"/>
                <p:cNvSpPr>
                  <a:spLocks noChangeShapeType="1"/>
                </p:cNvSpPr>
                <p:nvPr/>
              </p:nvSpPr>
              <p:spPr bwMode="auto">
                <a:xfrm flipH="1">
                  <a:off x="2190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79" name="Line 139"/>
                <p:cNvSpPr>
                  <a:spLocks noChangeShapeType="1"/>
                </p:cNvSpPr>
                <p:nvPr/>
              </p:nvSpPr>
              <p:spPr bwMode="auto">
                <a:xfrm flipH="1">
                  <a:off x="2203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0" name="Line 140"/>
                <p:cNvSpPr>
                  <a:spLocks noChangeShapeType="1"/>
                </p:cNvSpPr>
                <p:nvPr/>
              </p:nvSpPr>
              <p:spPr bwMode="auto">
                <a:xfrm flipH="1">
                  <a:off x="2216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1" name="Line 141"/>
                <p:cNvSpPr>
                  <a:spLocks noChangeShapeType="1"/>
                </p:cNvSpPr>
                <p:nvPr/>
              </p:nvSpPr>
              <p:spPr bwMode="auto">
                <a:xfrm>
                  <a:off x="2229" y="1674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2" name="Freeform 142"/>
                <p:cNvSpPr>
                  <a:spLocks/>
                </p:cNvSpPr>
                <p:nvPr/>
              </p:nvSpPr>
              <p:spPr bwMode="auto">
                <a:xfrm>
                  <a:off x="2241" y="1674"/>
                  <a:ext cx="13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13">
                      <a:moveTo>
                        <a:pt x="0" y="13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3" name="Line 143"/>
                <p:cNvSpPr>
                  <a:spLocks noChangeShapeType="1"/>
                </p:cNvSpPr>
                <p:nvPr/>
              </p:nvSpPr>
              <p:spPr bwMode="auto">
                <a:xfrm flipH="1">
                  <a:off x="2254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4" name="Line 144"/>
                <p:cNvSpPr>
                  <a:spLocks noChangeShapeType="1"/>
                </p:cNvSpPr>
                <p:nvPr/>
              </p:nvSpPr>
              <p:spPr bwMode="auto">
                <a:xfrm flipH="1">
                  <a:off x="2267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5" name="Line 145"/>
                <p:cNvSpPr>
                  <a:spLocks noChangeShapeType="1"/>
                </p:cNvSpPr>
                <p:nvPr/>
              </p:nvSpPr>
              <p:spPr bwMode="auto">
                <a:xfrm>
                  <a:off x="2280" y="1674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6" name="Line 146"/>
                <p:cNvSpPr>
                  <a:spLocks noChangeShapeType="1"/>
                </p:cNvSpPr>
                <p:nvPr/>
              </p:nvSpPr>
              <p:spPr bwMode="auto">
                <a:xfrm flipH="1">
                  <a:off x="2280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7" name="Line 147"/>
                <p:cNvSpPr>
                  <a:spLocks noChangeShapeType="1"/>
                </p:cNvSpPr>
                <p:nvPr/>
              </p:nvSpPr>
              <p:spPr bwMode="auto">
                <a:xfrm flipH="1">
                  <a:off x="2293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8" name="Line 148"/>
                <p:cNvSpPr>
                  <a:spLocks noChangeShapeType="1"/>
                </p:cNvSpPr>
                <p:nvPr/>
              </p:nvSpPr>
              <p:spPr bwMode="auto">
                <a:xfrm flipH="1">
                  <a:off x="2306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89" name="Line 149"/>
                <p:cNvSpPr>
                  <a:spLocks noChangeShapeType="1"/>
                </p:cNvSpPr>
                <p:nvPr/>
              </p:nvSpPr>
              <p:spPr bwMode="auto">
                <a:xfrm>
                  <a:off x="2319" y="1674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0" name="Line 150"/>
                <p:cNvSpPr>
                  <a:spLocks noChangeShapeType="1"/>
                </p:cNvSpPr>
                <p:nvPr/>
              </p:nvSpPr>
              <p:spPr bwMode="auto">
                <a:xfrm flipH="1">
                  <a:off x="2319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1" name="Line 151"/>
                <p:cNvSpPr>
                  <a:spLocks noChangeShapeType="1"/>
                </p:cNvSpPr>
                <p:nvPr/>
              </p:nvSpPr>
              <p:spPr bwMode="auto">
                <a:xfrm flipH="1">
                  <a:off x="2332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2" name="Line 152"/>
                <p:cNvSpPr>
                  <a:spLocks noChangeShapeType="1"/>
                </p:cNvSpPr>
                <p:nvPr/>
              </p:nvSpPr>
              <p:spPr bwMode="auto">
                <a:xfrm flipH="1">
                  <a:off x="2345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3" name="Line 153"/>
                <p:cNvSpPr>
                  <a:spLocks noChangeShapeType="1"/>
                </p:cNvSpPr>
                <p:nvPr/>
              </p:nvSpPr>
              <p:spPr bwMode="auto">
                <a:xfrm flipH="1">
                  <a:off x="2358" y="1674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4" name="Line 154"/>
                <p:cNvSpPr>
                  <a:spLocks noChangeShapeType="1"/>
                </p:cNvSpPr>
                <p:nvPr/>
              </p:nvSpPr>
              <p:spPr bwMode="auto">
                <a:xfrm>
                  <a:off x="2370" y="1674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5" name="Line 155"/>
                <p:cNvSpPr>
                  <a:spLocks noChangeShapeType="1"/>
                </p:cNvSpPr>
                <p:nvPr/>
              </p:nvSpPr>
              <p:spPr bwMode="auto">
                <a:xfrm flipH="1">
                  <a:off x="2370" y="1674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6" name="Freeform 156"/>
                <p:cNvSpPr>
                  <a:spLocks/>
                </p:cNvSpPr>
                <p:nvPr/>
              </p:nvSpPr>
              <p:spPr bwMode="auto">
                <a:xfrm>
                  <a:off x="2396" y="1674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7" name="Line 157"/>
                <p:cNvSpPr>
                  <a:spLocks noChangeShapeType="1"/>
                </p:cNvSpPr>
                <p:nvPr/>
              </p:nvSpPr>
              <p:spPr bwMode="auto">
                <a:xfrm flipH="1">
                  <a:off x="2396" y="166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8" name="Line 158"/>
                <p:cNvSpPr>
                  <a:spLocks noChangeShapeType="1"/>
                </p:cNvSpPr>
                <p:nvPr/>
              </p:nvSpPr>
              <p:spPr bwMode="auto">
                <a:xfrm flipH="1">
                  <a:off x="2409" y="166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99" name="Line 159"/>
                <p:cNvSpPr>
                  <a:spLocks noChangeShapeType="1"/>
                </p:cNvSpPr>
                <p:nvPr/>
              </p:nvSpPr>
              <p:spPr bwMode="auto">
                <a:xfrm>
                  <a:off x="2422" y="166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0" name="Line 160"/>
                <p:cNvSpPr>
                  <a:spLocks noChangeShapeType="1"/>
                </p:cNvSpPr>
                <p:nvPr/>
              </p:nvSpPr>
              <p:spPr bwMode="auto">
                <a:xfrm flipH="1">
                  <a:off x="2422" y="166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1" name="Line 161"/>
                <p:cNvSpPr>
                  <a:spLocks noChangeShapeType="1"/>
                </p:cNvSpPr>
                <p:nvPr/>
              </p:nvSpPr>
              <p:spPr bwMode="auto">
                <a:xfrm flipH="1">
                  <a:off x="2435" y="166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2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2448" y="166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3" name="Line 163"/>
                <p:cNvSpPr>
                  <a:spLocks noChangeShapeType="1"/>
                </p:cNvSpPr>
                <p:nvPr/>
              </p:nvSpPr>
              <p:spPr bwMode="auto">
                <a:xfrm flipH="1">
                  <a:off x="2461" y="166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4" name="Freeform 164"/>
                <p:cNvSpPr>
                  <a:spLocks/>
                </p:cNvSpPr>
                <p:nvPr/>
              </p:nvSpPr>
              <p:spPr bwMode="auto">
                <a:xfrm>
                  <a:off x="2474" y="1660"/>
                  <a:ext cx="13" cy="14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14">
                      <a:moveTo>
                        <a:pt x="0" y="14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5" name="Line 165"/>
                <p:cNvSpPr>
                  <a:spLocks noChangeShapeType="1"/>
                </p:cNvSpPr>
                <p:nvPr/>
              </p:nvSpPr>
              <p:spPr bwMode="auto">
                <a:xfrm flipH="1">
                  <a:off x="2487" y="1660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6" name="Line 166"/>
                <p:cNvSpPr>
                  <a:spLocks noChangeShapeType="1"/>
                </p:cNvSpPr>
                <p:nvPr/>
              </p:nvSpPr>
              <p:spPr bwMode="auto">
                <a:xfrm flipH="1">
                  <a:off x="2499" y="166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7" name="Line 167"/>
                <p:cNvSpPr>
                  <a:spLocks noChangeShapeType="1"/>
                </p:cNvSpPr>
                <p:nvPr/>
              </p:nvSpPr>
              <p:spPr bwMode="auto">
                <a:xfrm>
                  <a:off x="2512" y="166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8" name="Line 168"/>
                <p:cNvSpPr>
                  <a:spLocks noChangeShapeType="1"/>
                </p:cNvSpPr>
                <p:nvPr/>
              </p:nvSpPr>
              <p:spPr bwMode="auto">
                <a:xfrm flipH="1">
                  <a:off x="2512" y="166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09" name="Line 169"/>
                <p:cNvSpPr>
                  <a:spLocks noChangeShapeType="1"/>
                </p:cNvSpPr>
                <p:nvPr/>
              </p:nvSpPr>
              <p:spPr bwMode="auto">
                <a:xfrm flipH="1">
                  <a:off x="2525" y="166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0" name="Freeform 170"/>
                <p:cNvSpPr>
                  <a:spLocks/>
                </p:cNvSpPr>
                <p:nvPr/>
              </p:nvSpPr>
              <p:spPr bwMode="auto">
                <a:xfrm>
                  <a:off x="2551" y="1660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1" name="Line 171"/>
                <p:cNvSpPr>
                  <a:spLocks noChangeShapeType="1"/>
                </p:cNvSpPr>
                <p:nvPr/>
              </p:nvSpPr>
              <p:spPr bwMode="auto">
                <a:xfrm flipH="1">
                  <a:off x="2551" y="164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2" name="Line 172"/>
                <p:cNvSpPr>
                  <a:spLocks noChangeShapeType="1"/>
                </p:cNvSpPr>
                <p:nvPr/>
              </p:nvSpPr>
              <p:spPr bwMode="auto">
                <a:xfrm>
                  <a:off x="2564" y="1647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3" name="Line 173"/>
                <p:cNvSpPr>
                  <a:spLocks noChangeShapeType="1"/>
                </p:cNvSpPr>
                <p:nvPr/>
              </p:nvSpPr>
              <p:spPr bwMode="auto">
                <a:xfrm flipH="1">
                  <a:off x="2564" y="164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4" name="Freeform 174"/>
                <p:cNvSpPr>
                  <a:spLocks/>
                </p:cNvSpPr>
                <p:nvPr/>
              </p:nvSpPr>
              <p:spPr bwMode="auto">
                <a:xfrm>
                  <a:off x="2590" y="1647"/>
                  <a:ext cx="1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3">
                      <a:moveTo>
                        <a:pt x="0" y="13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5" name="Line 175"/>
                <p:cNvSpPr>
                  <a:spLocks noChangeShapeType="1"/>
                </p:cNvSpPr>
                <p:nvPr/>
              </p:nvSpPr>
              <p:spPr bwMode="auto">
                <a:xfrm flipH="1">
                  <a:off x="2590" y="164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6" name="Line 176"/>
                <p:cNvSpPr>
                  <a:spLocks noChangeShapeType="1"/>
                </p:cNvSpPr>
                <p:nvPr/>
              </p:nvSpPr>
              <p:spPr bwMode="auto">
                <a:xfrm flipH="1">
                  <a:off x="2603" y="164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7" name="Line 177"/>
                <p:cNvSpPr>
                  <a:spLocks noChangeShapeType="1"/>
                </p:cNvSpPr>
                <p:nvPr/>
              </p:nvSpPr>
              <p:spPr bwMode="auto">
                <a:xfrm>
                  <a:off x="2616" y="1647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8" name="Freeform 178"/>
                <p:cNvSpPr>
                  <a:spLocks/>
                </p:cNvSpPr>
                <p:nvPr/>
              </p:nvSpPr>
              <p:spPr bwMode="auto">
                <a:xfrm>
                  <a:off x="2628" y="1647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19" name="Line 179"/>
                <p:cNvSpPr>
                  <a:spLocks noChangeShapeType="1"/>
                </p:cNvSpPr>
                <p:nvPr/>
              </p:nvSpPr>
              <p:spPr bwMode="auto">
                <a:xfrm flipH="1">
                  <a:off x="2628" y="163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0" name="Line 180"/>
                <p:cNvSpPr>
                  <a:spLocks noChangeShapeType="1"/>
                </p:cNvSpPr>
                <p:nvPr/>
              </p:nvSpPr>
              <p:spPr bwMode="auto">
                <a:xfrm flipH="1">
                  <a:off x="2641" y="163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1" name="Freeform 181"/>
                <p:cNvSpPr>
                  <a:spLocks/>
                </p:cNvSpPr>
                <p:nvPr/>
              </p:nvSpPr>
              <p:spPr bwMode="auto">
                <a:xfrm>
                  <a:off x="2654" y="1633"/>
                  <a:ext cx="13" cy="14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14">
                      <a:moveTo>
                        <a:pt x="0" y="14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2" name="Line 182"/>
                <p:cNvSpPr>
                  <a:spLocks noChangeShapeType="1"/>
                </p:cNvSpPr>
                <p:nvPr/>
              </p:nvSpPr>
              <p:spPr bwMode="auto">
                <a:xfrm flipH="1">
                  <a:off x="2667" y="163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3" name="Line 183"/>
                <p:cNvSpPr>
                  <a:spLocks noChangeShapeType="1"/>
                </p:cNvSpPr>
                <p:nvPr/>
              </p:nvSpPr>
              <p:spPr bwMode="auto">
                <a:xfrm flipH="1">
                  <a:off x="2680" y="163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4" name="Freeform 184"/>
                <p:cNvSpPr>
                  <a:spLocks/>
                </p:cNvSpPr>
                <p:nvPr/>
              </p:nvSpPr>
              <p:spPr bwMode="auto">
                <a:xfrm>
                  <a:off x="2693" y="1633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13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5" name="Line 185"/>
                <p:cNvSpPr>
                  <a:spLocks noChangeShapeType="1"/>
                </p:cNvSpPr>
                <p:nvPr/>
              </p:nvSpPr>
              <p:spPr bwMode="auto">
                <a:xfrm>
                  <a:off x="2706" y="162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6" name="Line 186"/>
                <p:cNvSpPr>
                  <a:spLocks noChangeShapeType="1"/>
                </p:cNvSpPr>
                <p:nvPr/>
              </p:nvSpPr>
              <p:spPr bwMode="auto">
                <a:xfrm flipH="1">
                  <a:off x="2706" y="162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7" name="Freeform 187"/>
                <p:cNvSpPr>
                  <a:spLocks/>
                </p:cNvSpPr>
                <p:nvPr/>
              </p:nvSpPr>
              <p:spPr bwMode="auto">
                <a:xfrm>
                  <a:off x="2732" y="1620"/>
                  <a:ext cx="13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13">
                      <a:moveTo>
                        <a:pt x="0" y="13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8" name="Line 188"/>
                <p:cNvSpPr>
                  <a:spLocks noChangeShapeType="1"/>
                </p:cNvSpPr>
                <p:nvPr/>
              </p:nvSpPr>
              <p:spPr bwMode="auto">
                <a:xfrm flipH="1">
                  <a:off x="2745" y="1620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29" name="Freeform 189"/>
                <p:cNvSpPr>
                  <a:spLocks/>
                </p:cNvSpPr>
                <p:nvPr/>
              </p:nvSpPr>
              <p:spPr bwMode="auto">
                <a:xfrm>
                  <a:off x="2757" y="1620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0" name="Line 190"/>
                <p:cNvSpPr>
                  <a:spLocks noChangeShapeType="1"/>
                </p:cNvSpPr>
                <p:nvPr/>
              </p:nvSpPr>
              <p:spPr bwMode="auto">
                <a:xfrm flipH="1">
                  <a:off x="2757" y="160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1" name="Line 191"/>
                <p:cNvSpPr>
                  <a:spLocks noChangeShapeType="1"/>
                </p:cNvSpPr>
                <p:nvPr/>
              </p:nvSpPr>
              <p:spPr bwMode="auto">
                <a:xfrm flipH="1">
                  <a:off x="2770" y="160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2" name="Line 192"/>
                <p:cNvSpPr>
                  <a:spLocks noChangeShapeType="1"/>
                </p:cNvSpPr>
                <p:nvPr/>
              </p:nvSpPr>
              <p:spPr bwMode="auto">
                <a:xfrm flipH="1">
                  <a:off x="2783" y="160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3" name="Freeform 193"/>
                <p:cNvSpPr>
                  <a:spLocks/>
                </p:cNvSpPr>
                <p:nvPr/>
              </p:nvSpPr>
              <p:spPr bwMode="auto">
                <a:xfrm>
                  <a:off x="2796" y="1607"/>
                  <a:ext cx="13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 h="13">
                      <a:moveTo>
                        <a:pt x="0" y="13"/>
                      </a:move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4" name="Line 194"/>
                <p:cNvSpPr>
                  <a:spLocks noChangeShapeType="1"/>
                </p:cNvSpPr>
                <p:nvPr/>
              </p:nvSpPr>
              <p:spPr bwMode="auto">
                <a:xfrm flipH="1">
                  <a:off x="2809" y="1607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5" name="Freeform 195"/>
                <p:cNvSpPr>
                  <a:spLocks/>
                </p:cNvSpPr>
                <p:nvPr/>
              </p:nvSpPr>
              <p:spPr bwMode="auto">
                <a:xfrm>
                  <a:off x="2835" y="160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6" name="Line 196"/>
                <p:cNvSpPr>
                  <a:spLocks noChangeShapeType="1"/>
                </p:cNvSpPr>
                <p:nvPr/>
              </p:nvSpPr>
              <p:spPr bwMode="auto">
                <a:xfrm flipH="1">
                  <a:off x="2835" y="159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7" name="Line 197"/>
                <p:cNvSpPr>
                  <a:spLocks noChangeShapeType="1"/>
                </p:cNvSpPr>
                <p:nvPr/>
              </p:nvSpPr>
              <p:spPr bwMode="auto">
                <a:xfrm>
                  <a:off x="2848" y="1593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8" name="Freeform 198"/>
                <p:cNvSpPr>
                  <a:spLocks/>
                </p:cNvSpPr>
                <p:nvPr/>
              </p:nvSpPr>
              <p:spPr bwMode="auto">
                <a:xfrm>
                  <a:off x="2861" y="1593"/>
                  <a:ext cx="12" cy="14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0"/>
                    </a:cxn>
                    <a:cxn ang="0">
                      <a:pos x="1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14">
                      <a:moveTo>
                        <a:pt x="0" y="14"/>
                      </a:moveTo>
                      <a:lnTo>
                        <a:pt x="0" y="0"/>
                      </a:lnTo>
                      <a:lnTo>
                        <a:pt x="1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39" name="Line 199"/>
                <p:cNvSpPr>
                  <a:spLocks noChangeShapeType="1"/>
                </p:cNvSpPr>
                <p:nvPr/>
              </p:nvSpPr>
              <p:spPr bwMode="auto">
                <a:xfrm flipH="1">
                  <a:off x="2873" y="159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5" name="Group 200"/>
              <p:cNvGrpSpPr>
                <a:grpSpLocks/>
              </p:cNvGrpSpPr>
              <p:nvPr/>
            </p:nvGrpSpPr>
            <p:grpSpPr bwMode="auto">
              <a:xfrm>
                <a:off x="2886" y="1170"/>
                <a:ext cx="2212" cy="781"/>
                <a:chOff x="2886" y="1170"/>
                <a:chExt cx="2212" cy="781"/>
              </a:xfrm>
            </p:grpSpPr>
            <p:sp>
              <p:nvSpPr>
                <p:cNvPr id="61641" name="Freeform 201"/>
                <p:cNvSpPr>
                  <a:spLocks/>
                </p:cNvSpPr>
                <p:nvPr/>
              </p:nvSpPr>
              <p:spPr bwMode="auto">
                <a:xfrm>
                  <a:off x="2886" y="1593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13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42" name="Line 202"/>
                <p:cNvSpPr>
                  <a:spLocks noChangeShapeType="1"/>
                </p:cNvSpPr>
                <p:nvPr/>
              </p:nvSpPr>
              <p:spPr bwMode="auto">
                <a:xfrm>
                  <a:off x="2899" y="158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43" name="Line 203"/>
                <p:cNvSpPr>
                  <a:spLocks noChangeShapeType="1"/>
                </p:cNvSpPr>
                <p:nvPr/>
              </p:nvSpPr>
              <p:spPr bwMode="auto">
                <a:xfrm flipH="1">
                  <a:off x="2899" y="158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44" name="Freeform 204"/>
                <p:cNvSpPr>
                  <a:spLocks/>
                </p:cNvSpPr>
                <p:nvPr/>
              </p:nvSpPr>
              <p:spPr bwMode="auto">
                <a:xfrm>
                  <a:off x="2925" y="1580"/>
                  <a:ext cx="1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3">
                      <a:moveTo>
                        <a:pt x="0" y="13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45" name="Line 205"/>
                <p:cNvSpPr>
                  <a:spLocks noChangeShapeType="1"/>
                </p:cNvSpPr>
                <p:nvPr/>
              </p:nvSpPr>
              <p:spPr bwMode="auto">
                <a:xfrm flipH="1">
                  <a:off x="2925" y="158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46" name="Line 206"/>
                <p:cNvSpPr>
                  <a:spLocks noChangeShapeType="1"/>
                </p:cNvSpPr>
                <p:nvPr/>
              </p:nvSpPr>
              <p:spPr bwMode="auto">
                <a:xfrm flipH="1">
                  <a:off x="2938" y="1580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47" name="Line 207"/>
                <p:cNvSpPr>
                  <a:spLocks noChangeShapeType="1"/>
                </p:cNvSpPr>
                <p:nvPr/>
              </p:nvSpPr>
              <p:spPr bwMode="auto">
                <a:xfrm>
                  <a:off x="2951" y="1580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48" name="Freeform 208"/>
                <p:cNvSpPr>
                  <a:spLocks/>
                </p:cNvSpPr>
                <p:nvPr/>
              </p:nvSpPr>
              <p:spPr bwMode="auto">
                <a:xfrm>
                  <a:off x="2964" y="1580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49" name="Line 209"/>
                <p:cNvSpPr>
                  <a:spLocks noChangeShapeType="1"/>
                </p:cNvSpPr>
                <p:nvPr/>
              </p:nvSpPr>
              <p:spPr bwMode="auto">
                <a:xfrm flipH="1">
                  <a:off x="2964" y="156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0" name="Line 210"/>
                <p:cNvSpPr>
                  <a:spLocks noChangeShapeType="1"/>
                </p:cNvSpPr>
                <p:nvPr/>
              </p:nvSpPr>
              <p:spPr bwMode="auto">
                <a:xfrm flipH="1">
                  <a:off x="2977" y="156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1" name="Freeform 211"/>
                <p:cNvSpPr>
                  <a:spLocks/>
                </p:cNvSpPr>
                <p:nvPr/>
              </p:nvSpPr>
              <p:spPr bwMode="auto">
                <a:xfrm>
                  <a:off x="2990" y="1566"/>
                  <a:ext cx="12" cy="14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0"/>
                    </a:cxn>
                    <a:cxn ang="0">
                      <a:pos x="1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14">
                      <a:moveTo>
                        <a:pt x="0" y="14"/>
                      </a:moveTo>
                      <a:lnTo>
                        <a:pt x="0" y="0"/>
                      </a:lnTo>
                      <a:lnTo>
                        <a:pt x="1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2" name="Line 212"/>
                <p:cNvSpPr>
                  <a:spLocks noChangeShapeType="1"/>
                </p:cNvSpPr>
                <p:nvPr/>
              </p:nvSpPr>
              <p:spPr bwMode="auto">
                <a:xfrm flipH="1">
                  <a:off x="3002" y="156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3" name="Freeform 213"/>
                <p:cNvSpPr>
                  <a:spLocks/>
                </p:cNvSpPr>
                <p:nvPr/>
              </p:nvSpPr>
              <p:spPr bwMode="auto">
                <a:xfrm>
                  <a:off x="3028" y="156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4" name="Line 214"/>
                <p:cNvSpPr>
                  <a:spLocks noChangeShapeType="1"/>
                </p:cNvSpPr>
                <p:nvPr/>
              </p:nvSpPr>
              <p:spPr bwMode="auto">
                <a:xfrm flipH="1">
                  <a:off x="3028" y="155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5" name="Line 215"/>
                <p:cNvSpPr>
                  <a:spLocks noChangeShapeType="1"/>
                </p:cNvSpPr>
                <p:nvPr/>
              </p:nvSpPr>
              <p:spPr bwMode="auto">
                <a:xfrm>
                  <a:off x="3041" y="1553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6" name="Freeform 216"/>
                <p:cNvSpPr>
                  <a:spLocks/>
                </p:cNvSpPr>
                <p:nvPr/>
              </p:nvSpPr>
              <p:spPr bwMode="auto">
                <a:xfrm>
                  <a:off x="3054" y="1553"/>
                  <a:ext cx="13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13">
                      <a:moveTo>
                        <a:pt x="0" y="13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7" name="Line 217"/>
                <p:cNvSpPr>
                  <a:spLocks noChangeShapeType="1"/>
                </p:cNvSpPr>
                <p:nvPr/>
              </p:nvSpPr>
              <p:spPr bwMode="auto">
                <a:xfrm flipH="1">
                  <a:off x="3067" y="155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8" name="Freeform 218"/>
                <p:cNvSpPr>
                  <a:spLocks/>
                </p:cNvSpPr>
                <p:nvPr/>
              </p:nvSpPr>
              <p:spPr bwMode="auto">
                <a:xfrm>
                  <a:off x="3080" y="1553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13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59" name="Line 219"/>
                <p:cNvSpPr>
                  <a:spLocks noChangeShapeType="1"/>
                </p:cNvSpPr>
                <p:nvPr/>
              </p:nvSpPr>
              <p:spPr bwMode="auto">
                <a:xfrm>
                  <a:off x="3093" y="1539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0" name="Line 220"/>
                <p:cNvSpPr>
                  <a:spLocks noChangeShapeType="1"/>
                </p:cNvSpPr>
                <p:nvPr/>
              </p:nvSpPr>
              <p:spPr bwMode="auto">
                <a:xfrm flipH="1">
                  <a:off x="3093" y="153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1" name="Line 221"/>
                <p:cNvSpPr>
                  <a:spLocks noChangeShapeType="1"/>
                </p:cNvSpPr>
                <p:nvPr/>
              </p:nvSpPr>
              <p:spPr bwMode="auto">
                <a:xfrm flipH="1">
                  <a:off x="3106" y="153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2" name="Freeform 222"/>
                <p:cNvSpPr>
                  <a:spLocks/>
                </p:cNvSpPr>
                <p:nvPr/>
              </p:nvSpPr>
              <p:spPr bwMode="auto">
                <a:xfrm>
                  <a:off x="3119" y="1539"/>
                  <a:ext cx="12" cy="14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12" y="0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 h="14">
                      <a:moveTo>
                        <a:pt x="0" y="14"/>
                      </a:moveTo>
                      <a:lnTo>
                        <a:pt x="12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3" name="Line 223"/>
                <p:cNvSpPr>
                  <a:spLocks noChangeShapeType="1"/>
                </p:cNvSpPr>
                <p:nvPr/>
              </p:nvSpPr>
              <p:spPr bwMode="auto">
                <a:xfrm flipH="1">
                  <a:off x="3131" y="153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4" name="Line 224"/>
                <p:cNvSpPr>
                  <a:spLocks noChangeShapeType="1"/>
                </p:cNvSpPr>
                <p:nvPr/>
              </p:nvSpPr>
              <p:spPr bwMode="auto">
                <a:xfrm>
                  <a:off x="3144" y="1539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5" name="Freeform 225"/>
                <p:cNvSpPr>
                  <a:spLocks/>
                </p:cNvSpPr>
                <p:nvPr/>
              </p:nvSpPr>
              <p:spPr bwMode="auto">
                <a:xfrm>
                  <a:off x="3157" y="1539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6" name="Line 226"/>
                <p:cNvSpPr>
                  <a:spLocks noChangeShapeType="1"/>
                </p:cNvSpPr>
                <p:nvPr/>
              </p:nvSpPr>
              <p:spPr bwMode="auto">
                <a:xfrm flipH="1">
                  <a:off x="3157" y="152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7" name="Line 227"/>
                <p:cNvSpPr>
                  <a:spLocks noChangeShapeType="1"/>
                </p:cNvSpPr>
                <p:nvPr/>
              </p:nvSpPr>
              <p:spPr bwMode="auto">
                <a:xfrm flipH="1">
                  <a:off x="3170" y="152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8" name="Line 228"/>
                <p:cNvSpPr>
                  <a:spLocks noChangeShapeType="1"/>
                </p:cNvSpPr>
                <p:nvPr/>
              </p:nvSpPr>
              <p:spPr bwMode="auto">
                <a:xfrm>
                  <a:off x="3183" y="1526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69" name="Freeform 229"/>
                <p:cNvSpPr>
                  <a:spLocks/>
                </p:cNvSpPr>
                <p:nvPr/>
              </p:nvSpPr>
              <p:spPr bwMode="auto">
                <a:xfrm>
                  <a:off x="3196" y="1526"/>
                  <a:ext cx="13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13">
                      <a:moveTo>
                        <a:pt x="0" y="13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0" name="Line 230"/>
                <p:cNvSpPr>
                  <a:spLocks noChangeShapeType="1"/>
                </p:cNvSpPr>
                <p:nvPr/>
              </p:nvSpPr>
              <p:spPr bwMode="auto">
                <a:xfrm flipH="1">
                  <a:off x="3209" y="152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1" name="Line 231"/>
                <p:cNvSpPr>
                  <a:spLocks noChangeShapeType="1"/>
                </p:cNvSpPr>
                <p:nvPr/>
              </p:nvSpPr>
              <p:spPr bwMode="auto">
                <a:xfrm flipH="1">
                  <a:off x="3222" y="152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2" name="Freeform 232"/>
                <p:cNvSpPr>
                  <a:spLocks/>
                </p:cNvSpPr>
                <p:nvPr/>
              </p:nvSpPr>
              <p:spPr bwMode="auto">
                <a:xfrm>
                  <a:off x="3235" y="1526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3" name="Line 233"/>
                <p:cNvSpPr>
                  <a:spLocks noChangeShapeType="1"/>
                </p:cNvSpPr>
                <p:nvPr/>
              </p:nvSpPr>
              <p:spPr bwMode="auto">
                <a:xfrm flipH="1">
                  <a:off x="3235" y="151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4" name="Line 234"/>
                <p:cNvSpPr>
                  <a:spLocks noChangeShapeType="1"/>
                </p:cNvSpPr>
                <p:nvPr/>
              </p:nvSpPr>
              <p:spPr bwMode="auto">
                <a:xfrm flipH="1">
                  <a:off x="3248" y="1513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5" name="Line 235"/>
                <p:cNvSpPr>
                  <a:spLocks noChangeShapeType="1"/>
                </p:cNvSpPr>
                <p:nvPr/>
              </p:nvSpPr>
              <p:spPr bwMode="auto">
                <a:xfrm flipH="1">
                  <a:off x="3260" y="151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6" name="Freeform 236"/>
                <p:cNvSpPr>
                  <a:spLocks/>
                </p:cNvSpPr>
                <p:nvPr/>
              </p:nvSpPr>
              <p:spPr bwMode="auto">
                <a:xfrm>
                  <a:off x="3273" y="1513"/>
                  <a:ext cx="13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 h="13">
                      <a:moveTo>
                        <a:pt x="0" y="13"/>
                      </a:move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7" name="Line 237"/>
                <p:cNvSpPr>
                  <a:spLocks noChangeShapeType="1"/>
                </p:cNvSpPr>
                <p:nvPr/>
              </p:nvSpPr>
              <p:spPr bwMode="auto">
                <a:xfrm flipH="1">
                  <a:off x="3286" y="151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8" name="Line 238"/>
                <p:cNvSpPr>
                  <a:spLocks noChangeShapeType="1"/>
                </p:cNvSpPr>
                <p:nvPr/>
              </p:nvSpPr>
              <p:spPr bwMode="auto">
                <a:xfrm flipH="1">
                  <a:off x="3299" y="151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79" name="Line 239"/>
                <p:cNvSpPr>
                  <a:spLocks noChangeShapeType="1"/>
                </p:cNvSpPr>
                <p:nvPr/>
              </p:nvSpPr>
              <p:spPr bwMode="auto">
                <a:xfrm flipH="1">
                  <a:off x="3312" y="1513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0" name="Freeform 240"/>
                <p:cNvSpPr>
                  <a:spLocks/>
                </p:cNvSpPr>
                <p:nvPr/>
              </p:nvSpPr>
              <p:spPr bwMode="auto">
                <a:xfrm>
                  <a:off x="3325" y="1513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1" name="Line 241"/>
                <p:cNvSpPr>
                  <a:spLocks noChangeShapeType="1"/>
                </p:cNvSpPr>
                <p:nvPr/>
              </p:nvSpPr>
              <p:spPr bwMode="auto">
                <a:xfrm flipH="1">
                  <a:off x="3325" y="149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2" name="Line 242"/>
                <p:cNvSpPr>
                  <a:spLocks noChangeShapeType="1"/>
                </p:cNvSpPr>
                <p:nvPr/>
              </p:nvSpPr>
              <p:spPr bwMode="auto">
                <a:xfrm flipH="1">
                  <a:off x="3338" y="149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3" name="Line 243"/>
                <p:cNvSpPr>
                  <a:spLocks noChangeShapeType="1"/>
                </p:cNvSpPr>
                <p:nvPr/>
              </p:nvSpPr>
              <p:spPr bwMode="auto">
                <a:xfrm flipH="1">
                  <a:off x="3351" y="149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4" name="Line 244"/>
                <p:cNvSpPr>
                  <a:spLocks noChangeShapeType="1"/>
                </p:cNvSpPr>
                <p:nvPr/>
              </p:nvSpPr>
              <p:spPr bwMode="auto">
                <a:xfrm flipH="1">
                  <a:off x="3364" y="149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5" name="Freeform 245"/>
                <p:cNvSpPr>
                  <a:spLocks/>
                </p:cNvSpPr>
                <p:nvPr/>
              </p:nvSpPr>
              <p:spPr bwMode="auto">
                <a:xfrm>
                  <a:off x="3377" y="1499"/>
                  <a:ext cx="12" cy="14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0"/>
                    </a:cxn>
                    <a:cxn ang="0">
                      <a:pos x="1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14">
                      <a:moveTo>
                        <a:pt x="0" y="14"/>
                      </a:moveTo>
                      <a:lnTo>
                        <a:pt x="0" y="0"/>
                      </a:lnTo>
                      <a:lnTo>
                        <a:pt x="1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6" name="Line 246"/>
                <p:cNvSpPr>
                  <a:spLocks noChangeShapeType="1"/>
                </p:cNvSpPr>
                <p:nvPr/>
              </p:nvSpPr>
              <p:spPr bwMode="auto">
                <a:xfrm flipH="1">
                  <a:off x="3389" y="149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7" name="Line 247"/>
                <p:cNvSpPr>
                  <a:spLocks noChangeShapeType="1"/>
                </p:cNvSpPr>
                <p:nvPr/>
              </p:nvSpPr>
              <p:spPr bwMode="auto">
                <a:xfrm flipH="1">
                  <a:off x="3402" y="149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8" name="Line 248"/>
                <p:cNvSpPr>
                  <a:spLocks noChangeShapeType="1"/>
                </p:cNvSpPr>
                <p:nvPr/>
              </p:nvSpPr>
              <p:spPr bwMode="auto">
                <a:xfrm flipH="1">
                  <a:off x="3415" y="1499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89" name="Line 249"/>
                <p:cNvSpPr>
                  <a:spLocks noChangeShapeType="1"/>
                </p:cNvSpPr>
                <p:nvPr/>
              </p:nvSpPr>
              <p:spPr bwMode="auto">
                <a:xfrm>
                  <a:off x="3428" y="1499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0" name="Freeform 250"/>
                <p:cNvSpPr>
                  <a:spLocks/>
                </p:cNvSpPr>
                <p:nvPr/>
              </p:nvSpPr>
              <p:spPr bwMode="auto">
                <a:xfrm>
                  <a:off x="3441" y="1499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1" name="Line 251"/>
                <p:cNvSpPr>
                  <a:spLocks noChangeShapeType="1"/>
                </p:cNvSpPr>
                <p:nvPr/>
              </p:nvSpPr>
              <p:spPr bwMode="auto">
                <a:xfrm flipH="1">
                  <a:off x="3441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2" name="Line 252"/>
                <p:cNvSpPr>
                  <a:spLocks noChangeShapeType="1"/>
                </p:cNvSpPr>
                <p:nvPr/>
              </p:nvSpPr>
              <p:spPr bwMode="auto">
                <a:xfrm flipH="1">
                  <a:off x="3454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3" name="Line 253"/>
                <p:cNvSpPr>
                  <a:spLocks noChangeShapeType="1"/>
                </p:cNvSpPr>
                <p:nvPr/>
              </p:nvSpPr>
              <p:spPr bwMode="auto">
                <a:xfrm flipH="1">
                  <a:off x="3467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4" name="Line 254"/>
                <p:cNvSpPr>
                  <a:spLocks noChangeShapeType="1"/>
                </p:cNvSpPr>
                <p:nvPr/>
              </p:nvSpPr>
              <p:spPr bwMode="auto">
                <a:xfrm>
                  <a:off x="3480" y="1486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5" name="Line 255"/>
                <p:cNvSpPr>
                  <a:spLocks noChangeShapeType="1"/>
                </p:cNvSpPr>
                <p:nvPr/>
              </p:nvSpPr>
              <p:spPr bwMode="auto">
                <a:xfrm flipH="1">
                  <a:off x="3480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6" name="Line 256"/>
                <p:cNvSpPr>
                  <a:spLocks noChangeShapeType="1"/>
                </p:cNvSpPr>
                <p:nvPr/>
              </p:nvSpPr>
              <p:spPr bwMode="auto">
                <a:xfrm flipH="1">
                  <a:off x="3493" y="1486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7" name="Line 257"/>
                <p:cNvSpPr>
                  <a:spLocks noChangeShapeType="1"/>
                </p:cNvSpPr>
                <p:nvPr/>
              </p:nvSpPr>
              <p:spPr bwMode="auto">
                <a:xfrm flipH="1">
                  <a:off x="3505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8" name="Line 258"/>
                <p:cNvSpPr>
                  <a:spLocks noChangeShapeType="1"/>
                </p:cNvSpPr>
                <p:nvPr/>
              </p:nvSpPr>
              <p:spPr bwMode="auto">
                <a:xfrm>
                  <a:off x="3518" y="1486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99" name="Freeform 259"/>
                <p:cNvSpPr>
                  <a:spLocks/>
                </p:cNvSpPr>
                <p:nvPr/>
              </p:nvSpPr>
              <p:spPr bwMode="auto">
                <a:xfrm>
                  <a:off x="3531" y="1486"/>
                  <a:ext cx="13" cy="13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13">
                      <a:moveTo>
                        <a:pt x="0" y="13"/>
                      </a:moveTo>
                      <a:lnTo>
                        <a:pt x="0" y="0"/>
                      </a:lnTo>
                      <a:lnTo>
                        <a:pt x="1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0" name="Line 260"/>
                <p:cNvSpPr>
                  <a:spLocks noChangeShapeType="1"/>
                </p:cNvSpPr>
                <p:nvPr/>
              </p:nvSpPr>
              <p:spPr bwMode="auto">
                <a:xfrm flipH="1">
                  <a:off x="3544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1" name="Line 261"/>
                <p:cNvSpPr>
                  <a:spLocks noChangeShapeType="1"/>
                </p:cNvSpPr>
                <p:nvPr/>
              </p:nvSpPr>
              <p:spPr bwMode="auto">
                <a:xfrm flipH="1">
                  <a:off x="3557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2" name="Line 262"/>
                <p:cNvSpPr>
                  <a:spLocks noChangeShapeType="1"/>
                </p:cNvSpPr>
                <p:nvPr/>
              </p:nvSpPr>
              <p:spPr bwMode="auto">
                <a:xfrm>
                  <a:off x="3570" y="1486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3" name="Line 263"/>
                <p:cNvSpPr>
                  <a:spLocks noChangeShapeType="1"/>
                </p:cNvSpPr>
                <p:nvPr/>
              </p:nvSpPr>
              <p:spPr bwMode="auto">
                <a:xfrm flipH="1">
                  <a:off x="3570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4" name="Line 264"/>
                <p:cNvSpPr>
                  <a:spLocks noChangeShapeType="1"/>
                </p:cNvSpPr>
                <p:nvPr/>
              </p:nvSpPr>
              <p:spPr bwMode="auto">
                <a:xfrm flipH="1">
                  <a:off x="3583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5" name="Line 265"/>
                <p:cNvSpPr>
                  <a:spLocks noChangeShapeType="1"/>
                </p:cNvSpPr>
                <p:nvPr/>
              </p:nvSpPr>
              <p:spPr bwMode="auto">
                <a:xfrm flipH="1">
                  <a:off x="3596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6" name="Line 266"/>
                <p:cNvSpPr>
                  <a:spLocks noChangeShapeType="1"/>
                </p:cNvSpPr>
                <p:nvPr/>
              </p:nvSpPr>
              <p:spPr bwMode="auto">
                <a:xfrm flipH="1">
                  <a:off x="3609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7" name="Line 267"/>
                <p:cNvSpPr>
                  <a:spLocks noChangeShapeType="1"/>
                </p:cNvSpPr>
                <p:nvPr/>
              </p:nvSpPr>
              <p:spPr bwMode="auto">
                <a:xfrm>
                  <a:off x="3622" y="1486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8" name="Line 268"/>
                <p:cNvSpPr>
                  <a:spLocks noChangeShapeType="1"/>
                </p:cNvSpPr>
                <p:nvPr/>
              </p:nvSpPr>
              <p:spPr bwMode="auto">
                <a:xfrm flipH="1">
                  <a:off x="3622" y="1486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09" name="Line 269"/>
                <p:cNvSpPr>
                  <a:spLocks noChangeShapeType="1"/>
                </p:cNvSpPr>
                <p:nvPr/>
              </p:nvSpPr>
              <p:spPr bwMode="auto">
                <a:xfrm flipH="1">
                  <a:off x="3634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0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647" y="1486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1" name="Freeform 271"/>
                <p:cNvSpPr>
                  <a:spLocks/>
                </p:cNvSpPr>
                <p:nvPr/>
              </p:nvSpPr>
              <p:spPr bwMode="auto">
                <a:xfrm>
                  <a:off x="3660" y="1486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13" y="0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206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2" name="Line 272"/>
                <p:cNvSpPr>
                  <a:spLocks noChangeShapeType="1"/>
                </p:cNvSpPr>
                <p:nvPr/>
              </p:nvSpPr>
              <p:spPr bwMode="auto">
                <a:xfrm>
                  <a:off x="3673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3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673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4" name="Line 274"/>
                <p:cNvSpPr>
                  <a:spLocks noChangeShapeType="1"/>
                </p:cNvSpPr>
                <p:nvPr/>
              </p:nvSpPr>
              <p:spPr bwMode="auto">
                <a:xfrm flipH="1">
                  <a:off x="3686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5" name="Line 275"/>
                <p:cNvSpPr>
                  <a:spLocks noChangeShapeType="1"/>
                </p:cNvSpPr>
                <p:nvPr/>
              </p:nvSpPr>
              <p:spPr bwMode="auto">
                <a:xfrm flipH="1">
                  <a:off x="3699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6" name="Line 276"/>
                <p:cNvSpPr>
                  <a:spLocks noChangeShapeType="1"/>
                </p:cNvSpPr>
                <p:nvPr/>
              </p:nvSpPr>
              <p:spPr bwMode="auto">
                <a:xfrm>
                  <a:off x="3712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7" name="Line 277"/>
                <p:cNvSpPr>
                  <a:spLocks noChangeShapeType="1"/>
                </p:cNvSpPr>
                <p:nvPr/>
              </p:nvSpPr>
              <p:spPr bwMode="auto">
                <a:xfrm flipH="1">
                  <a:off x="3712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8" name="Line 278"/>
                <p:cNvSpPr>
                  <a:spLocks noChangeShapeType="1"/>
                </p:cNvSpPr>
                <p:nvPr/>
              </p:nvSpPr>
              <p:spPr bwMode="auto">
                <a:xfrm flipH="1">
                  <a:off x="3725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19" name="Line 279"/>
                <p:cNvSpPr>
                  <a:spLocks noChangeShapeType="1"/>
                </p:cNvSpPr>
                <p:nvPr/>
              </p:nvSpPr>
              <p:spPr bwMode="auto">
                <a:xfrm flipH="1">
                  <a:off x="3738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0" name="Line 280"/>
                <p:cNvSpPr>
                  <a:spLocks noChangeShapeType="1"/>
                </p:cNvSpPr>
                <p:nvPr/>
              </p:nvSpPr>
              <p:spPr bwMode="auto">
                <a:xfrm flipH="1">
                  <a:off x="3751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1" name="Line 281"/>
                <p:cNvSpPr>
                  <a:spLocks noChangeShapeType="1"/>
                </p:cNvSpPr>
                <p:nvPr/>
              </p:nvSpPr>
              <p:spPr bwMode="auto">
                <a:xfrm>
                  <a:off x="3763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2" name="Line 282"/>
                <p:cNvSpPr>
                  <a:spLocks noChangeShapeType="1"/>
                </p:cNvSpPr>
                <p:nvPr/>
              </p:nvSpPr>
              <p:spPr bwMode="auto">
                <a:xfrm flipH="1">
                  <a:off x="3763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3" name="Line 283"/>
                <p:cNvSpPr>
                  <a:spLocks noChangeShapeType="1"/>
                </p:cNvSpPr>
                <p:nvPr/>
              </p:nvSpPr>
              <p:spPr bwMode="auto">
                <a:xfrm flipH="1">
                  <a:off x="3776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4" name="Line 284"/>
                <p:cNvSpPr>
                  <a:spLocks noChangeShapeType="1"/>
                </p:cNvSpPr>
                <p:nvPr/>
              </p:nvSpPr>
              <p:spPr bwMode="auto">
                <a:xfrm flipH="1">
                  <a:off x="3789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5" name="Line 285"/>
                <p:cNvSpPr>
                  <a:spLocks noChangeShapeType="1"/>
                </p:cNvSpPr>
                <p:nvPr/>
              </p:nvSpPr>
              <p:spPr bwMode="auto">
                <a:xfrm flipH="1">
                  <a:off x="3802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6" name="Line 286"/>
                <p:cNvSpPr>
                  <a:spLocks noChangeShapeType="1"/>
                </p:cNvSpPr>
                <p:nvPr/>
              </p:nvSpPr>
              <p:spPr bwMode="auto">
                <a:xfrm>
                  <a:off x="3815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7" name="Line 287"/>
                <p:cNvSpPr>
                  <a:spLocks noChangeShapeType="1"/>
                </p:cNvSpPr>
                <p:nvPr/>
              </p:nvSpPr>
              <p:spPr bwMode="auto">
                <a:xfrm flipH="1">
                  <a:off x="3815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8" name="Line 288"/>
                <p:cNvSpPr>
                  <a:spLocks noChangeShapeType="1"/>
                </p:cNvSpPr>
                <p:nvPr/>
              </p:nvSpPr>
              <p:spPr bwMode="auto">
                <a:xfrm flipH="1">
                  <a:off x="3828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29" name="Line 289"/>
                <p:cNvSpPr>
                  <a:spLocks noChangeShapeType="1"/>
                </p:cNvSpPr>
                <p:nvPr/>
              </p:nvSpPr>
              <p:spPr bwMode="auto">
                <a:xfrm flipH="1">
                  <a:off x="3841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0" name="Line 290"/>
                <p:cNvSpPr>
                  <a:spLocks noChangeShapeType="1"/>
                </p:cNvSpPr>
                <p:nvPr/>
              </p:nvSpPr>
              <p:spPr bwMode="auto">
                <a:xfrm>
                  <a:off x="3854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1" name="Line 291"/>
                <p:cNvSpPr>
                  <a:spLocks noChangeShapeType="1"/>
                </p:cNvSpPr>
                <p:nvPr/>
              </p:nvSpPr>
              <p:spPr bwMode="auto">
                <a:xfrm flipH="1">
                  <a:off x="3854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2" name="Line 292"/>
                <p:cNvSpPr>
                  <a:spLocks noChangeShapeType="1"/>
                </p:cNvSpPr>
                <p:nvPr/>
              </p:nvSpPr>
              <p:spPr bwMode="auto">
                <a:xfrm flipH="1">
                  <a:off x="3867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3" name="Line 293"/>
                <p:cNvSpPr>
                  <a:spLocks noChangeShapeType="1"/>
                </p:cNvSpPr>
                <p:nvPr/>
              </p:nvSpPr>
              <p:spPr bwMode="auto">
                <a:xfrm flipH="1">
                  <a:off x="3880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4" name="Line 294"/>
                <p:cNvSpPr>
                  <a:spLocks noChangeShapeType="1"/>
                </p:cNvSpPr>
                <p:nvPr/>
              </p:nvSpPr>
              <p:spPr bwMode="auto">
                <a:xfrm flipH="1">
                  <a:off x="3892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5" name="Line 295"/>
                <p:cNvSpPr>
                  <a:spLocks noChangeShapeType="1"/>
                </p:cNvSpPr>
                <p:nvPr/>
              </p:nvSpPr>
              <p:spPr bwMode="auto">
                <a:xfrm>
                  <a:off x="3905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6" name="Line 296"/>
                <p:cNvSpPr>
                  <a:spLocks noChangeShapeType="1"/>
                </p:cNvSpPr>
                <p:nvPr/>
              </p:nvSpPr>
              <p:spPr bwMode="auto">
                <a:xfrm flipH="1">
                  <a:off x="3905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7" name="Line 297"/>
                <p:cNvSpPr>
                  <a:spLocks noChangeShapeType="1"/>
                </p:cNvSpPr>
                <p:nvPr/>
              </p:nvSpPr>
              <p:spPr bwMode="auto">
                <a:xfrm flipH="1">
                  <a:off x="3918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8" name="Line 298"/>
                <p:cNvSpPr>
                  <a:spLocks noChangeShapeType="1"/>
                </p:cNvSpPr>
                <p:nvPr/>
              </p:nvSpPr>
              <p:spPr bwMode="auto">
                <a:xfrm flipH="1">
                  <a:off x="3931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39" name="Line 299"/>
                <p:cNvSpPr>
                  <a:spLocks noChangeShapeType="1"/>
                </p:cNvSpPr>
                <p:nvPr/>
              </p:nvSpPr>
              <p:spPr bwMode="auto">
                <a:xfrm flipH="1">
                  <a:off x="3944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0" name="Line 300"/>
                <p:cNvSpPr>
                  <a:spLocks noChangeShapeType="1"/>
                </p:cNvSpPr>
                <p:nvPr/>
              </p:nvSpPr>
              <p:spPr bwMode="auto">
                <a:xfrm>
                  <a:off x="3957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1" name="Line 301"/>
                <p:cNvSpPr>
                  <a:spLocks noChangeShapeType="1"/>
                </p:cNvSpPr>
                <p:nvPr/>
              </p:nvSpPr>
              <p:spPr bwMode="auto">
                <a:xfrm flipH="1">
                  <a:off x="3957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2" name="Line 302"/>
                <p:cNvSpPr>
                  <a:spLocks noChangeShapeType="1"/>
                </p:cNvSpPr>
                <p:nvPr/>
              </p:nvSpPr>
              <p:spPr bwMode="auto">
                <a:xfrm flipH="1">
                  <a:off x="3970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3" name="Line 303"/>
                <p:cNvSpPr>
                  <a:spLocks noChangeShapeType="1"/>
                </p:cNvSpPr>
                <p:nvPr/>
              </p:nvSpPr>
              <p:spPr bwMode="auto">
                <a:xfrm flipH="1">
                  <a:off x="3983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4" name="Line 304"/>
                <p:cNvSpPr>
                  <a:spLocks noChangeShapeType="1"/>
                </p:cNvSpPr>
                <p:nvPr/>
              </p:nvSpPr>
              <p:spPr bwMode="auto">
                <a:xfrm flipH="1">
                  <a:off x="3996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5" name="Line 305"/>
                <p:cNvSpPr>
                  <a:spLocks noChangeShapeType="1"/>
                </p:cNvSpPr>
                <p:nvPr/>
              </p:nvSpPr>
              <p:spPr bwMode="auto">
                <a:xfrm>
                  <a:off x="4009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6" name="Line 306"/>
                <p:cNvSpPr>
                  <a:spLocks noChangeShapeType="1"/>
                </p:cNvSpPr>
                <p:nvPr/>
              </p:nvSpPr>
              <p:spPr bwMode="auto">
                <a:xfrm flipH="1">
                  <a:off x="4009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7" name="Line 307"/>
                <p:cNvSpPr>
                  <a:spLocks noChangeShapeType="1"/>
                </p:cNvSpPr>
                <p:nvPr/>
              </p:nvSpPr>
              <p:spPr bwMode="auto">
                <a:xfrm flipH="1">
                  <a:off x="4021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8" name="Line 308"/>
                <p:cNvSpPr>
                  <a:spLocks noChangeShapeType="1"/>
                </p:cNvSpPr>
                <p:nvPr/>
              </p:nvSpPr>
              <p:spPr bwMode="auto">
                <a:xfrm flipH="1">
                  <a:off x="4034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49" name="Line 309"/>
                <p:cNvSpPr>
                  <a:spLocks noChangeShapeType="1"/>
                </p:cNvSpPr>
                <p:nvPr/>
              </p:nvSpPr>
              <p:spPr bwMode="auto">
                <a:xfrm>
                  <a:off x="4047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0" name="Line 310"/>
                <p:cNvSpPr>
                  <a:spLocks noChangeShapeType="1"/>
                </p:cNvSpPr>
                <p:nvPr/>
              </p:nvSpPr>
              <p:spPr bwMode="auto">
                <a:xfrm flipH="1">
                  <a:off x="4047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1" name="Line 311"/>
                <p:cNvSpPr>
                  <a:spLocks noChangeShapeType="1"/>
                </p:cNvSpPr>
                <p:nvPr/>
              </p:nvSpPr>
              <p:spPr bwMode="auto">
                <a:xfrm flipH="1">
                  <a:off x="4060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2" name="Line 312"/>
                <p:cNvSpPr>
                  <a:spLocks noChangeShapeType="1"/>
                </p:cNvSpPr>
                <p:nvPr/>
              </p:nvSpPr>
              <p:spPr bwMode="auto">
                <a:xfrm flipH="1">
                  <a:off x="4073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3" name="Line 313"/>
                <p:cNvSpPr>
                  <a:spLocks noChangeShapeType="1"/>
                </p:cNvSpPr>
                <p:nvPr/>
              </p:nvSpPr>
              <p:spPr bwMode="auto">
                <a:xfrm flipH="1">
                  <a:off x="4086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4" name="Line 314"/>
                <p:cNvSpPr>
                  <a:spLocks noChangeShapeType="1"/>
                </p:cNvSpPr>
                <p:nvPr/>
              </p:nvSpPr>
              <p:spPr bwMode="auto">
                <a:xfrm>
                  <a:off x="4099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5" name="Line 315"/>
                <p:cNvSpPr>
                  <a:spLocks noChangeShapeType="1"/>
                </p:cNvSpPr>
                <p:nvPr/>
              </p:nvSpPr>
              <p:spPr bwMode="auto">
                <a:xfrm flipH="1">
                  <a:off x="4099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6" name="Line 316"/>
                <p:cNvSpPr>
                  <a:spLocks noChangeShapeType="1"/>
                </p:cNvSpPr>
                <p:nvPr/>
              </p:nvSpPr>
              <p:spPr bwMode="auto">
                <a:xfrm flipH="1">
                  <a:off x="4112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7" name="Line 317"/>
                <p:cNvSpPr>
                  <a:spLocks noChangeShapeType="1"/>
                </p:cNvSpPr>
                <p:nvPr/>
              </p:nvSpPr>
              <p:spPr bwMode="auto">
                <a:xfrm flipH="1">
                  <a:off x="4125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8" name="Line 318"/>
                <p:cNvSpPr>
                  <a:spLocks noChangeShapeType="1"/>
                </p:cNvSpPr>
                <p:nvPr/>
              </p:nvSpPr>
              <p:spPr bwMode="auto">
                <a:xfrm flipH="1">
                  <a:off x="4137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59" name="Line 319"/>
                <p:cNvSpPr>
                  <a:spLocks noChangeShapeType="1"/>
                </p:cNvSpPr>
                <p:nvPr/>
              </p:nvSpPr>
              <p:spPr bwMode="auto">
                <a:xfrm>
                  <a:off x="4150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0" name="Line 320"/>
                <p:cNvSpPr>
                  <a:spLocks noChangeShapeType="1"/>
                </p:cNvSpPr>
                <p:nvPr/>
              </p:nvSpPr>
              <p:spPr bwMode="auto">
                <a:xfrm flipH="1">
                  <a:off x="4150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1" name="Line 321"/>
                <p:cNvSpPr>
                  <a:spLocks noChangeShapeType="1"/>
                </p:cNvSpPr>
                <p:nvPr/>
              </p:nvSpPr>
              <p:spPr bwMode="auto">
                <a:xfrm flipH="1">
                  <a:off x="4163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2" name="Line 322"/>
                <p:cNvSpPr>
                  <a:spLocks noChangeShapeType="1"/>
                </p:cNvSpPr>
                <p:nvPr/>
              </p:nvSpPr>
              <p:spPr bwMode="auto">
                <a:xfrm flipH="1">
                  <a:off x="4176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3" name="Line 323"/>
                <p:cNvSpPr>
                  <a:spLocks noChangeShapeType="1"/>
                </p:cNvSpPr>
                <p:nvPr/>
              </p:nvSpPr>
              <p:spPr bwMode="auto">
                <a:xfrm>
                  <a:off x="4189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4" name="Line 324"/>
                <p:cNvSpPr>
                  <a:spLocks noChangeShapeType="1"/>
                </p:cNvSpPr>
                <p:nvPr/>
              </p:nvSpPr>
              <p:spPr bwMode="auto">
                <a:xfrm flipH="1">
                  <a:off x="4189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5" name="Line 325"/>
                <p:cNvSpPr>
                  <a:spLocks noChangeShapeType="1"/>
                </p:cNvSpPr>
                <p:nvPr/>
              </p:nvSpPr>
              <p:spPr bwMode="auto">
                <a:xfrm flipH="1">
                  <a:off x="4202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6" name="Line 326"/>
                <p:cNvSpPr>
                  <a:spLocks noChangeShapeType="1"/>
                </p:cNvSpPr>
                <p:nvPr/>
              </p:nvSpPr>
              <p:spPr bwMode="auto">
                <a:xfrm flipH="1">
                  <a:off x="4215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7" name="Line 327"/>
                <p:cNvSpPr>
                  <a:spLocks noChangeShapeType="1"/>
                </p:cNvSpPr>
                <p:nvPr/>
              </p:nvSpPr>
              <p:spPr bwMode="auto">
                <a:xfrm flipH="1">
                  <a:off x="4228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8" name="Line 328"/>
                <p:cNvSpPr>
                  <a:spLocks noChangeShapeType="1"/>
                </p:cNvSpPr>
                <p:nvPr/>
              </p:nvSpPr>
              <p:spPr bwMode="auto">
                <a:xfrm>
                  <a:off x="4241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69" name="Line 329"/>
                <p:cNvSpPr>
                  <a:spLocks noChangeShapeType="1"/>
                </p:cNvSpPr>
                <p:nvPr/>
              </p:nvSpPr>
              <p:spPr bwMode="auto">
                <a:xfrm flipH="1">
                  <a:off x="4241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0" name="Line 330"/>
                <p:cNvSpPr>
                  <a:spLocks noChangeShapeType="1"/>
                </p:cNvSpPr>
                <p:nvPr/>
              </p:nvSpPr>
              <p:spPr bwMode="auto">
                <a:xfrm flipH="1">
                  <a:off x="4254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1" name="Line 331"/>
                <p:cNvSpPr>
                  <a:spLocks noChangeShapeType="1"/>
                </p:cNvSpPr>
                <p:nvPr/>
              </p:nvSpPr>
              <p:spPr bwMode="auto">
                <a:xfrm flipH="1">
                  <a:off x="4266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2" name="Line 332"/>
                <p:cNvSpPr>
                  <a:spLocks noChangeShapeType="1"/>
                </p:cNvSpPr>
                <p:nvPr/>
              </p:nvSpPr>
              <p:spPr bwMode="auto">
                <a:xfrm flipH="1">
                  <a:off x="4279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3" name="Line 333"/>
                <p:cNvSpPr>
                  <a:spLocks noChangeShapeType="1"/>
                </p:cNvSpPr>
                <p:nvPr/>
              </p:nvSpPr>
              <p:spPr bwMode="auto">
                <a:xfrm>
                  <a:off x="4292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4" name="Line 334"/>
                <p:cNvSpPr>
                  <a:spLocks noChangeShapeType="1"/>
                </p:cNvSpPr>
                <p:nvPr/>
              </p:nvSpPr>
              <p:spPr bwMode="auto">
                <a:xfrm flipH="1">
                  <a:off x="4292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5" name="Line 335"/>
                <p:cNvSpPr>
                  <a:spLocks noChangeShapeType="1"/>
                </p:cNvSpPr>
                <p:nvPr/>
              </p:nvSpPr>
              <p:spPr bwMode="auto">
                <a:xfrm flipH="1">
                  <a:off x="4305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6" name="Line 336"/>
                <p:cNvSpPr>
                  <a:spLocks noChangeShapeType="1"/>
                </p:cNvSpPr>
                <p:nvPr/>
              </p:nvSpPr>
              <p:spPr bwMode="auto">
                <a:xfrm flipH="1">
                  <a:off x="4318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7" name="Line 337"/>
                <p:cNvSpPr>
                  <a:spLocks noChangeShapeType="1"/>
                </p:cNvSpPr>
                <p:nvPr/>
              </p:nvSpPr>
              <p:spPr bwMode="auto">
                <a:xfrm flipH="1">
                  <a:off x="4331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8" name="Line 338"/>
                <p:cNvSpPr>
                  <a:spLocks noChangeShapeType="1"/>
                </p:cNvSpPr>
                <p:nvPr/>
              </p:nvSpPr>
              <p:spPr bwMode="auto">
                <a:xfrm>
                  <a:off x="4344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79" name="Line 339"/>
                <p:cNvSpPr>
                  <a:spLocks noChangeShapeType="1"/>
                </p:cNvSpPr>
                <p:nvPr/>
              </p:nvSpPr>
              <p:spPr bwMode="auto">
                <a:xfrm flipH="1">
                  <a:off x="4344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0" name="Line 340"/>
                <p:cNvSpPr>
                  <a:spLocks noChangeShapeType="1"/>
                </p:cNvSpPr>
                <p:nvPr/>
              </p:nvSpPr>
              <p:spPr bwMode="auto">
                <a:xfrm flipH="1">
                  <a:off x="4357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1" name="Line 341"/>
                <p:cNvSpPr>
                  <a:spLocks noChangeShapeType="1"/>
                </p:cNvSpPr>
                <p:nvPr/>
              </p:nvSpPr>
              <p:spPr bwMode="auto">
                <a:xfrm flipH="1">
                  <a:off x="4370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2" name="Line 342"/>
                <p:cNvSpPr>
                  <a:spLocks noChangeShapeType="1"/>
                </p:cNvSpPr>
                <p:nvPr/>
              </p:nvSpPr>
              <p:spPr bwMode="auto">
                <a:xfrm>
                  <a:off x="4383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3" name="Line 343"/>
                <p:cNvSpPr>
                  <a:spLocks noChangeShapeType="1"/>
                </p:cNvSpPr>
                <p:nvPr/>
              </p:nvSpPr>
              <p:spPr bwMode="auto">
                <a:xfrm flipH="1">
                  <a:off x="4383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4" name="Line 344"/>
                <p:cNvSpPr>
                  <a:spLocks noChangeShapeType="1"/>
                </p:cNvSpPr>
                <p:nvPr/>
              </p:nvSpPr>
              <p:spPr bwMode="auto">
                <a:xfrm flipH="1">
                  <a:off x="4395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5" name="Line 345"/>
                <p:cNvSpPr>
                  <a:spLocks noChangeShapeType="1"/>
                </p:cNvSpPr>
                <p:nvPr/>
              </p:nvSpPr>
              <p:spPr bwMode="auto">
                <a:xfrm flipH="1">
                  <a:off x="4408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6" name="Line 346"/>
                <p:cNvSpPr>
                  <a:spLocks noChangeShapeType="1"/>
                </p:cNvSpPr>
                <p:nvPr/>
              </p:nvSpPr>
              <p:spPr bwMode="auto">
                <a:xfrm flipH="1">
                  <a:off x="4421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7" name="Line 347"/>
                <p:cNvSpPr>
                  <a:spLocks noChangeShapeType="1"/>
                </p:cNvSpPr>
                <p:nvPr/>
              </p:nvSpPr>
              <p:spPr bwMode="auto">
                <a:xfrm>
                  <a:off x="4434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8" name="Line 348"/>
                <p:cNvSpPr>
                  <a:spLocks noChangeShapeType="1"/>
                </p:cNvSpPr>
                <p:nvPr/>
              </p:nvSpPr>
              <p:spPr bwMode="auto">
                <a:xfrm flipH="1">
                  <a:off x="4434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89" name="Line 349"/>
                <p:cNvSpPr>
                  <a:spLocks noChangeShapeType="1"/>
                </p:cNvSpPr>
                <p:nvPr/>
              </p:nvSpPr>
              <p:spPr bwMode="auto">
                <a:xfrm flipH="1">
                  <a:off x="4447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0" name="Line 350"/>
                <p:cNvSpPr>
                  <a:spLocks noChangeShapeType="1"/>
                </p:cNvSpPr>
                <p:nvPr/>
              </p:nvSpPr>
              <p:spPr bwMode="auto">
                <a:xfrm flipH="1">
                  <a:off x="4460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1" name="Line 351"/>
                <p:cNvSpPr>
                  <a:spLocks noChangeShapeType="1"/>
                </p:cNvSpPr>
                <p:nvPr/>
              </p:nvSpPr>
              <p:spPr bwMode="auto">
                <a:xfrm flipH="1">
                  <a:off x="4473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2" name="Line 352"/>
                <p:cNvSpPr>
                  <a:spLocks noChangeShapeType="1"/>
                </p:cNvSpPr>
                <p:nvPr/>
              </p:nvSpPr>
              <p:spPr bwMode="auto">
                <a:xfrm>
                  <a:off x="4486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3" name="Line 353"/>
                <p:cNvSpPr>
                  <a:spLocks noChangeShapeType="1"/>
                </p:cNvSpPr>
                <p:nvPr/>
              </p:nvSpPr>
              <p:spPr bwMode="auto">
                <a:xfrm flipH="1">
                  <a:off x="4486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4" name="Line 354"/>
                <p:cNvSpPr>
                  <a:spLocks noChangeShapeType="1"/>
                </p:cNvSpPr>
                <p:nvPr/>
              </p:nvSpPr>
              <p:spPr bwMode="auto">
                <a:xfrm flipH="1">
                  <a:off x="4499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5" name="Line 355"/>
                <p:cNvSpPr>
                  <a:spLocks noChangeShapeType="1"/>
                </p:cNvSpPr>
                <p:nvPr/>
              </p:nvSpPr>
              <p:spPr bwMode="auto">
                <a:xfrm flipH="1">
                  <a:off x="4512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6" name="Line 356"/>
                <p:cNvSpPr>
                  <a:spLocks noChangeShapeType="1"/>
                </p:cNvSpPr>
                <p:nvPr/>
              </p:nvSpPr>
              <p:spPr bwMode="auto">
                <a:xfrm>
                  <a:off x="4524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7" name="Line 357"/>
                <p:cNvSpPr>
                  <a:spLocks noChangeShapeType="1"/>
                </p:cNvSpPr>
                <p:nvPr/>
              </p:nvSpPr>
              <p:spPr bwMode="auto">
                <a:xfrm flipH="1">
                  <a:off x="4524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8" name="Line 358"/>
                <p:cNvSpPr>
                  <a:spLocks noChangeShapeType="1"/>
                </p:cNvSpPr>
                <p:nvPr/>
              </p:nvSpPr>
              <p:spPr bwMode="auto">
                <a:xfrm flipH="1">
                  <a:off x="4537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99" name="Line 359"/>
                <p:cNvSpPr>
                  <a:spLocks noChangeShapeType="1"/>
                </p:cNvSpPr>
                <p:nvPr/>
              </p:nvSpPr>
              <p:spPr bwMode="auto">
                <a:xfrm flipH="1">
                  <a:off x="4550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0" name="Line 360"/>
                <p:cNvSpPr>
                  <a:spLocks noChangeShapeType="1"/>
                </p:cNvSpPr>
                <p:nvPr/>
              </p:nvSpPr>
              <p:spPr bwMode="auto">
                <a:xfrm flipH="1">
                  <a:off x="4563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1" name="Line 361"/>
                <p:cNvSpPr>
                  <a:spLocks noChangeShapeType="1"/>
                </p:cNvSpPr>
                <p:nvPr/>
              </p:nvSpPr>
              <p:spPr bwMode="auto">
                <a:xfrm>
                  <a:off x="4576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2" name="Line 362"/>
                <p:cNvSpPr>
                  <a:spLocks noChangeShapeType="1"/>
                </p:cNvSpPr>
                <p:nvPr/>
              </p:nvSpPr>
              <p:spPr bwMode="auto">
                <a:xfrm flipH="1">
                  <a:off x="4576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3" name="Line 363"/>
                <p:cNvSpPr>
                  <a:spLocks noChangeShapeType="1"/>
                </p:cNvSpPr>
                <p:nvPr/>
              </p:nvSpPr>
              <p:spPr bwMode="auto">
                <a:xfrm flipH="1">
                  <a:off x="4589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4" name="Line 364"/>
                <p:cNvSpPr>
                  <a:spLocks noChangeShapeType="1"/>
                </p:cNvSpPr>
                <p:nvPr/>
              </p:nvSpPr>
              <p:spPr bwMode="auto">
                <a:xfrm flipH="1">
                  <a:off x="4602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5" name="Line 365"/>
                <p:cNvSpPr>
                  <a:spLocks noChangeShapeType="1"/>
                </p:cNvSpPr>
                <p:nvPr/>
              </p:nvSpPr>
              <p:spPr bwMode="auto">
                <a:xfrm flipH="1">
                  <a:off x="4615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6" name="Line 366"/>
                <p:cNvSpPr>
                  <a:spLocks noChangeShapeType="1"/>
                </p:cNvSpPr>
                <p:nvPr/>
              </p:nvSpPr>
              <p:spPr bwMode="auto">
                <a:xfrm>
                  <a:off x="4628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7" name="Line 367"/>
                <p:cNvSpPr>
                  <a:spLocks noChangeShapeType="1"/>
                </p:cNvSpPr>
                <p:nvPr/>
              </p:nvSpPr>
              <p:spPr bwMode="auto">
                <a:xfrm flipH="1">
                  <a:off x="4628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8" name="Line 368"/>
                <p:cNvSpPr>
                  <a:spLocks noChangeShapeType="1"/>
                </p:cNvSpPr>
                <p:nvPr/>
              </p:nvSpPr>
              <p:spPr bwMode="auto">
                <a:xfrm flipH="1">
                  <a:off x="4641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09" name="Line 369"/>
                <p:cNvSpPr>
                  <a:spLocks noChangeShapeType="1"/>
                </p:cNvSpPr>
                <p:nvPr/>
              </p:nvSpPr>
              <p:spPr bwMode="auto">
                <a:xfrm flipH="1">
                  <a:off x="4653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0" name="Line 370"/>
                <p:cNvSpPr>
                  <a:spLocks noChangeShapeType="1"/>
                </p:cNvSpPr>
                <p:nvPr/>
              </p:nvSpPr>
              <p:spPr bwMode="auto">
                <a:xfrm flipH="1">
                  <a:off x="4666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1" name="Line 371"/>
                <p:cNvSpPr>
                  <a:spLocks noChangeShapeType="1"/>
                </p:cNvSpPr>
                <p:nvPr/>
              </p:nvSpPr>
              <p:spPr bwMode="auto">
                <a:xfrm>
                  <a:off x="4679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2" name="Line 372"/>
                <p:cNvSpPr>
                  <a:spLocks noChangeShapeType="1"/>
                </p:cNvSpPr>
                <p:nvPr/>
              </p:nvSpPr>
              <p:spPr bwMode="auto">
                <a:xfrm flipH="1">
                  <a:off x="4679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3" name="Line 373"/>
                <p:cNvSpPr>
                  <a:spLocks noChangeShapeType="1"/>
                </p:cNvSpPr>
                <p:nvPr/>
              </p:nvSpPr>
              <p:spPr bwMode="auto">
                <a:xfrm flipH="1">
                  <a:off x="4692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4" name="Line 374"/>
                <p:cNvSpPr>
                  <a:spLocks noChangeShapeType="1"/>
                </p:cNvSpPr>
                <p:nvPr/>
              </p:nvSpPr>
              <p:spPr bwMode="auto">
                <a:xfrm flipH="1">
                  <a:off x="4705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5" name="Line 375"/>
                <p:cNvSpPr>
                  <a:spLocks noChangeShapeType="1"/>
                </p:cNvSpPr>
                <p:nvPr/>
              </p:nvSpPr>
              <p:spPr bwMode="auto">
                <a:xfrm>
                  <a:off x="4718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6" name="Line 376"/>
                <p:cNvSpPr>
                  <a:spLocks noChangeShapeType="1"/>
                </p:cNvSpPr>
                <p:nvPr/>
              </p:nvSpPr>
              <p:spPr bwMode="auto">
                <a:xfrm flipH="1">
                  <a:off x="4718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7" name="Line 377"/>
                <p:cNvSpPr>
                  <a:spLocks noChangeShapeType="1"/>
                </p:cNvSpPr>
                <p:nvPr/>
              </p:nvSpPr>
              <p:spPr bwMode="auto">
                <a:xfrm flipH="1">
                  <a:off x="4731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8" name="Line 378"/>
                <p:cNvSpPr>
                  <a:spLocks noChangeShapeType="1"/>
                </p:cNvSpPr>
                <p:nvPr/>
              </p:nvSpPr>
              <p:spPr bwMode="auto">
                <a:xfrm flipH="1">
                  <a:off x="4744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19" name="Line 379"/>
                <p:cNvSpPr>
                  <a:spLocks noChangeShapeType="1"/>
                </p:cNvSpPr>
                <p:nvPr/>
              </p:nvSpPr>
              <p:spPr bwMode="auto">
                <a:xfrm flipH="1">
                  <a:off x="4757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0" name="Line 380"/>
                <p:cNvSpPr>
                  <a:spLocks noChangeShapeType="1"/>
                </p:cNvSpPr>
                <p:nvPr/>
              </p:nvSpPr>
              <p:spPr bwMode="auto">
                <a:xfrm>
                  <a:off x="4770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1" name="Line 381"/>
                <p:cNvSpPr>
                  <a:spLocks noChangeShapeType="1"/>
                </p:cNvSpPr>
                <p:nvPr/>
              </p:nvSpPr>
              <p:spPr bwMode="auto">
                <a:xfrm flipH="1">
                  <a:off x="4770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2" name="Line 382"/>
                <p:cNvSpPr>
                  <a:spLocks noChangeShapeType="1"/>
                </p:cNvSpPr>
                <p:nvPr/>
              </p:nvSpPr>
              <p:spPr bwMode="auto">
                <a:xfrm flipH="1">
                  <a:off x="4782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3" name="Line 383"/>
                <p:cNvSpPr>
                  <a:spLocks noChangeShapeType="1"/>
                </p:cNvSpPr>
                <p:nvPr/>
              </p:nvSpPr>
              <p:spPr bwMode="auto">
                <a:xfrm flipH="1">
                  <a:off x="4795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4" name="Line 384"/>
                <p:cNvSpPr>
                  <a:spLocks noChangeShapeType="1"/>
                </p:cNvSpPr>
                <p:nvPr/>
              </p:nvSpPr>
              <p:spPr bwMode="auto">
                <a:xfrm flipH="1">
                  <a:off x="4808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5" name="Line 385"/>
                <p:cNvSpPr>
                  <a:spLocks noChangeShapeType="1"/>
                </p:cNvSpPr>
                <p:nvPr/>
              </p:nvSpPr>
              <p:spPr bwMode="auto">
                <a:xfrm>
                  <a:off x="4821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6" name="Line 386"/>
                <p:cNvSpPr>
                  <a:spLocks noChangeShapeType="1"/>
                </p:cNvSpPr>
                <p:nvPr/>
              </p:nvSpPr>
              <p:spPr bwMode="auto">
                <a:xfrm flipH="1">
                  <a:off x="4821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7" name="Line 387"/>
                <p:cNvSpPr>
                  <a:spLocks noChangeShapeType="1"/>
                </p:cNvSpPr>
                <p:nvPr/>
              </p:nvSpPr>
              <p:spPr bwMode="auto">
                <a:xfrm flipH="1">
                  <a:off x="4834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8" name="Line 388"/>
                <p:cNvSpPr>
                  <a:spLocks noChangeShapeType="1"/>
                </p:cNvSpPr>
                <p:nvPr/>
              </p:nvSpPr>
              <p:spPr bwMode="auto">
                <a:xfrm flipH="1">
                  <a:off x="4847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29" name="Line 389"/>
                <p:cNvSpPr>
                  <a:spLocks noChangeShapeType="1"/>
                </p:cNvSpPr>
                <p:nvPr/>
              </p:nvSpPr>
              <p:spPr bwMode="auto">
                <a:xfrm>
                  <a:off x="4860" y="1472"/>
                  <a:ext cx="1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30" name="Line 390"/>
                <p:cNvSpPr>
                  <a:spLocks noChangeShapeType="1"/>
                </p:cNvSpPr>
                <p:nvPr/>
              </p:nvSpPr>
              <p:spPr bwMode="auto">
                <a:xfrm flipH="1">
                  <a:off x="4860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31" name="Line 391"/>
                <p:cNvSpPr>
                  <a:spLocks noChangeShapeType="1"/>
                </p:cNvSpPr>
                <p:nvPr/>
              </p:nvSpPr>
              <p:spPr bwMode="auto">
                <a:xfrm flipH="1">
                  <a:off x="4873" y="1472"/>
                  <a:ext cx="13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32" name="Line 392"/>
                <p:cNvSpPr>
                  <a:spLocks noChangeShapeType="1"/>
                </p:cNvSpPr>
                <p:nvPr/>
              </p:nvSpPr>
              <p:spPr bwMode="auto">
                <a:xfrm flipH="1">
                  <a:off x="4886" y="1472"/>
                  <a:ext cx="12" cy="1"/>
                </a:xfrm>
                <a:prstGeom prst="line">
                  <a:avLst/>
                </a:prstGeom>
                <a:noFill/>
                <a:ln w="20638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33" name="Rectangle 393"/>
                <p:cNvSpPr>
                  <a:spLocks noChangeArrowheads="1"/>
                </p:cNvSpPr>
                <p:nvPr/>
              </p:nvSpPr>
              <p:spPr bwMode="auto">
                <a:xfrm>
                  <a:off x="4994" y="1694"/>
                  <a:ext cx="0" cy="2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2400">
                    <a:ea typeface="MS PGothic" pitchFamily="34" charset="-128"/>
                  </a:endParaRPr>
                </a:p>
              </p:txBody>
            </p:sp>
            <p:sp>
              <p:nvSpPr>
                <p:cNvPr id="61834" name="Rectangle 394"/>
                <p:cNvSpPr>
                  <a:spLocks noChangeArrowheads="1"/>
                </p:cNvSpPr>
                <p:nvPr/>
              </p:nvSpPr>
              <p:spPr bwMode="auto">
                <a:xfrm>
                  <a:off x="5045" y="1694"/>
                  <a:ext cx="0" cy="2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2400">
                    <a:ea typeface="MS PGothic" pitchFamily="34" charset="-128"/>
                  </a:endParaRPr>
                </a:p>
              </p:txBody>
            </p:sp>
            <p:sp>
              <p:nvSpPr>
                <p:cNvPr id="61835" name="Rectangle 395"/>
                <p:cNvSpPr>
                  <a:spLocks noChangeArrowheads="1"/>
                </p:cNvSpPr>
                <p:nvPr/>
              </p:nvSpPr>
              <p:spPr bwMode="auto">
                <a:xfrm>
                  <a:off x="5098" y="1693"/>
                  <a:ext cx="0" cy="2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2400">
                    <a:ea typeface="MS PGothic" pitchFamily="34" charset="-128"/>
                  </a:endParaRPr>
                </a:p>
              </p:txBody>
            </p:sp>
            <p:sp>
              <p:nvSpPr>
                <p:cNvPr id="61836" name="Rectangle 396"/>
                <p:cNvSpPr>
                  <a:spLocks noChangeArrowheads="1"/>
                </p:cNvSpPr>
                <p:nvPr/>
              </p:nvSpPr>
              <p:spPr bwMode="auto">
                <a:xfrm>
                  <a:off x="4994" y="1426"/>
                  <a:ext cx="0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2400">
                    <a:ea typeface="MS PGothic" pitchFamily="34" charset="-128"/>
                  </a:endParaRPr>
                </a:p>
              </p:txBody>
            </p:sp>
            <p:sp>
              <p:nvSpPr>
                <p:cNvPr id="61837" name="Rectangle 397"/>
                <p:cNvSpPr>
                  <a:spLocks noChangeArrowheads="1"/>
                </p:cNvSpPr>
                <p:nvPr/>
              </p:nvSpPr>
              <p:spPr bwMode="auto">
                <a:xfrm>
                  <a:off x="5046" y="1426"/>
                  <a:ext cx="0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2400">
                    <a:ea typeface="MS PGothic" pitchFamily="34" charset="-128"/>
                  </a:endParaRPr>
                </a:p>
              </p:txBody>
            </p:sp>
            <p:sp>
              <p:nvSpPr>
                <p:cNvPr id="61838" name="Rectangle 398"/>
                <p:cNvSpPr>
                  <a:spLocks noChangeArrowheads="1"/>
                </p:cNvSpPr>
                <p:nvPr/>
              </p:nvSpPr>
              <p:spPr bwMode="auto">
                <a:xfrm>
                  <a:off x="5098" y="1426"/>
                  <a:ext cx="0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2400">
                    <a:ea typeface="MS PGothic" pitchFamily="34" charset="-128"/>
                  </a:endParaRPr>
                </a:p>
              </p:txBody>
            </p:sp>
            <p:sp>
              <p:nvSpPr>
                <p:cNvPr id="61839" name="Rectangle 399"/>
                <p:cNvSpPr>
                  <a:spLocks noChangeArrowheads="1"/>
                </p:cNvSpPr>
                <p:nvPr/>
              </p:nvSpPr>
              <p:spPr bwMode="auto">
                <a:xfrm>
                  <a:off x="4994" y="1170"/>
                  <a:ext cx="0" cy="2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2400">
                    <a:ea typeface="MS PGothic" pitchFamily="34" charset="-128"/>
                  </a:endParaRPr>
                </a:p>
              </p:txBody>
            </p:sp>
            <p:sp>
              <p:nvSpPr>
                <p:cNvPr id="61840" name="Rectangle 400"/>
                <p:cNvSpPr>
                  <a:spLocks noChangeArrowheads="1"/>
                </p:cNvSpPr>
                <p:nvPr/>
              </p:nvSpPr>
              <p:spPr bwMode="auto">
                <a:xfrm>
                  <a:off x="5045" y="1170"/>
                  <a:ext cx="0" cy="2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en-US" sz="2400">
                    <a:ea typeface="MS PGothic" pitchFamily="34" charset="-128"/>
                  </a:endParaRPr>
                </a:p>
              </p:txBody>
            </p:sp>
          </p:grpSp>
        </p:grpSp>
      </p:grpSp>
      <p:sp>
        <p:nvSpPr>
          <p:cNvPr id="61841" name="Line 401"/>
          <p:cNvSpPr>
            <a:spLocks noChangeShapeType="1"/>
          </p:cNvSpPr>
          <p:nvPr/>
        </p:nvSpPr>
        <p:spPr bwMode="auto">
          <a:xfrm flipH="1">
            <a:off x="1290638" y="2697163"/>
            <a:ext cx="257175" cy="1587"/>
          </a:xfrm>
          <a:prstGeom prst="line">
            <a:avLst/>
          </a:prstGeom>
          <a:noFill/>
          <a:ln w="20638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402"/>
          <p:cNvGrpSpPr>
            <a:grpSpLocks/>
          </p:cNvGrpSpPr>
          <p:nvPr/>
        </p:nvGrpSpPr>
        <p:grpSpPr bwMode="auto">
          <a:xfrm>
            <a:off x="4175125" y="309563"/>
            <a:ext cx="2932113" cy="5561012"/>
            <a:chOff x="2861" y="-449"/>
            <a:chExt cx="2062" cy="3910"/>
          </a:xfrm>
        </p:grpSpPr>
        <p:grpSp>
          <p:nvGrpSpPr>
            <p:cNvPr id="7" name="Group 403"/>
            <p:cNvGrpSpPr>
              <a:grpSpLocks/>
            </p:cNvGrpSpPr>
            <p:nvPr/>
          </p:nvGrpSpPr>
          <p:grpSpPr bwMode="auto">
            <a:xfrm>
              <a:off x="2861" y="-449"/>
              <a:ext cx="2062" cy="3910"/>
              <a:chOff x="2861" y="-449"/>
              <a:chExt cx="2062" cy="3910"/>
            </a:xfrm>
          </p:grpSpPr>
          <p:grpSp>
            <p:nvGrpSpPr>
              <p:cNvPr id="8" name="Group 404"/>
              <p:cNvGrpSpPr>
                <a:grpSpLocks/>
              </p:cNvGrpSpPr>
              <p:nvPr/>
            </p:nvGrpSpPr>
            <p:grpSpPr bwMode="auto">
              <a:xfrm>
                <a:off x="2861" y="-449"/>
                <a:ext cx="2062" cy="2052"/>
                <a:chOff x="2861" y="-449"/>
                <a:chExt cx="2062" cy="2052"/>
              </a:xfrm>
            </p:grpSpPr>
            <p:sp>
              <p:nvSpPr>
                <p:cNvPr id="61845" name="Freeform 405"/>
                <p:cNvSpPr>
                  <a:spLocks/>
                </p:cNvSpPr>
                <p:nvPr/>
              </p:nvSpPr>
              <p:spPr bwMode="auto">
                <a:xfrm>
                  <a:off x="4856" y="-373"/>
                  <a:ext cx="28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28" y="10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8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28" y="10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46" name="Freeform 406"/>
                <p:cNvSpPr>
                  <a:spLocks/>
                </p:cNvSpPr>
                <p:nvPr/>
              </p:nvSpPr>
              <p:spPr bwMode="auto">
                <a:xfrm>
                  <a:off x="4865" y="-392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0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0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47" name="Freeform 407"/>
                <p:cNvSpPr>
                  <a:spLocks/>
                </p:cNvSpPr>
                <p:nvPr/>
              </p:nvSpPr>
              <p:spPr bwMode="auto">
                <a:xfrm>
                  <a:off x="4875" y="-420"/>
                  <a:ext cx="28" cy="38"/>
                </a:xfrm>
                <a:custGeom>
                  <a:avLst/>
                  <a:gdLst/>
                  <a:ahLst/>
                  <a:cxnLst>
                    <a:cxn ang="0">
                      <a:pos x="19" y="38"/>
                    </a:cxn>
                    <a:cxn ang="0">
                      <a:pos x="0" y="28"/>
                    </a:cxn>
                    <a:cxn ang="0">
                      <a:pos x="9" y="0"/>
                    </a:cxn>
                    <a:cxn ang="0">
                      <a:pos x="28" y="19"/>
                    </a:cxn>
                    <a:cxn ang="0">
                      <a:pos x="19" y="38"/>
                    </a:cxn>
                  </a:cxnLst>
                  <a:rect l="0" t="0" r="r" b="b"/>
                  <a:pathLst>
                    <a:path w="28" h="38">
                      <a:moveTo>
                        <a:pt x="19" y="38"/>
                      </a:moveTo>
                      <a:lnTo>
                        <a:pt x="0" y="28"/>
                      </a:lnTo>
                      <a:lnTo>
                        <a:pt x="9" y="0"/>
                      </a:lnTo>
                      <a:lnTo>
                        <a:pt x="28" y="19"/>
                      </a:lnTo>
                      <a:lnTo>
                        <a:pt x="19" y="3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48" name="Freeform 408"/>
                <p:cNvSpPr>
                  <a:spLocks/>
                </p:cNvSpPr>
                <p:nvPr/>
              </p:nvSpPr>
              <p:spPr bwMode="auto">
                <a:xfrm>
                  <a:off x="4884" y="-430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49" name="Freeform 409"/>
                <p:cNvSpPr>
                  <a:spLocks/>
                </p:cNvSpPr>
                <p:nvPr/>
              </p:nvSpPr>
              <p:spPr bwMode="auto">
                <a:xfrm>
                  <a:off x="4894" y="-449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2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2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0" name="Freeform 410"/>
                <p:cNvSpPr>
                  <a:spLocks/>
                </p:cNvSpPr>
                <p:nvPr/>
              </p:nvSpPr>
              <p:spPr bwMode="auto">
                <a:xfrm>
                  <a:off x="2861" y="1575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9" y="28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19" h="28">
                      <a:moveTo>
                        <a:pt x="0" y="19"/>
                      </a:moveTo>
                      <a:lnTo>
                        <a:pt x="0" y="0"/>
                      </a:lnTo>
                      <a:lnTo>
                        <a:pt x="19" y="9"/>
                      </a:lnTo>
                      <a:lnTo>
                        <a:pt x="9" y="28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1" name="Freeform 411"/>
                <p:cNvSpPr>
                  <a:spLocks/>
                </p:cNvSpPr>
                <p:nvPr/>
              </p:nvSpPr>
              <p:spPr bwMode="auto">
                <a:xfrm>
                  <a:off x="2870" y="1575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20" y="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20" y="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2" name="Freeform 412"/>
                <p:cNvSpPr>
                  <a:spLocks/>
                </p:cNvSpPr>
                <p:nvPr/>
              </p:nvSpPr>
              <p:spPr bwMode="auto">
                <a:xfrm>
                  <a:off x="2880" y="1565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0" y="2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0" y="29"/>
                    </a:cxn>
                  </a:cxnLst>
                  <a:rect l="0" t="0" r="r" b="b"/>
                  <a:pathLst>
                    <a:path w="19" h="29">
                      <a:moveTo>
                        <a:pt x="0" y="2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3" name="Rectangle 413"/>
                <p:cNvSpPr>
                  <a:spLocks noChangeArrowheads="1"/>
                </p:cNvSpPr>
                <p:nvPr/>
              </p:nvSpPr>
              <p:spPr bwMode="auto">
                <a:xfrm>
                  <a:off x="2890" y="1565"/>
                  <a:ext cx="9" cy="19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4" name="Freeform 414"/>
                <p:cNvSpPr>
                  <a:spLocks/>
                </p:cNvSpPr>
                <p:nvPr/>
              </p:nvSpPr>
              <p:spPr bwMode="auto">
                <a:xfrm>
                  <a:off x="2890" y="1556"/>
                  <a:ext cx="28" cy="28"/>
                </a:xfrm>
                <a:custGeom>
                  <a:avLst/>
                  <a:gdLst/>
                  <a:ahLst/>
                  <a:cxnLst>
                    <a:cxn ang="0">
                      <a:pos x="19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28" y="19"/>
                    </a:cxn>
                    <a:cxn ang="0">
                      <a:pos x="19" y="28"/>
                    </a:cxn>
                  </a:cxnLst>
                  <a:rect l="0" t="0" r="r" b="b"/>
                  <a:pathLst>
                    <a:path w="28" h="28">
                      <a:moveTo>
                        <a:pt x="19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28" y="19"/>
                      </a:lnTo>
                      <a:lnTo>
                        <a:pt x="1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5" name="Freeform 415"/>
                <p:cNvSpPr>
                  <a:spLocks/>
                </p:cNvSpPr>
                <p:nvPr/>
              </p:nvSpPr>
              <p:spPr bwMode="auto">
                <a:xfrm>
                  <a:off x="2909" y="1556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6" name="Freeform 416"/>
                <p:cNvSpPr>
                  <a:spLocks/>
                </p:cNvSpPr>
                <p:nvPr/>
              </p:nvSpPr>
              <p:spPr bwMode="auto">
                <a:xfrm>
                  <a:off x="2928" y="1556"/>
                  <a:ext cx="1" cy="19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h="19">
                      <a:moveTo>
                        <a:pt x="0" y="19"/>
                      </a:moveTo>
                      <a:lnTo>
                        <a:pt x="0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7" name="Freeform 417"/>
                <p:cNvSpPr>
                  <a:spLocks/>
                </p:cNvSpPr>
                <p:nvPr/>
              </p:nvSpPr>
              <p:spPr bwMode="auto">
                <a:xfrm>
                  <a:off x="2928" y="1546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8" name="Freeform 418"/>
                <p:cNvSpPr>
                  <a:spLocks/>
                </p:cNvSpPr>
                <p:nvPr/>
              </p:nvSpPr>
              <p:spPr bwMode="auto">
                <a:xfrm>
                  <a:off x="2938" y="1546"/>
                  <a:ext cx="19" cy="10"/>
                </a:xfrm>
                <a:custGeom>
                  <a:avLst/>
                  <a:gdLst/>
                  <a:ahLst/>
                  <a:cxnLst>
                    <a:cxn ang="0">
                      <a:pos x="19" y="10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9" y="10"/>
                    </a:cxn>
                  </a:cxnLst>
                  <a:rect l="0" t="0" r="r" b="b"/>
                  <a:pathLst>
                    <a:path w="19" h="10">
                      <a:moveTo>
                        <a:pt x="19" y="10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9" y="1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59" name="Rectangle 419"/>
                <p:cNvSpPr>
                  <a:spLocks noChangeArrowheads="1"/>
                </p:cNvSpPr>
                <p:nvPr/>
              </p:nvSpPr>
              <p:spPr bwMode="auto">
                <a:xfrm>
                  <a:off x="2947" y="1536"/>
                  <a:ext cx="19" cy="20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0" name="Freeform 420"/>
                <p:cNvSpPr>
                  <a:spLocks/>
                </p:cNvSpPr>
                <p:nvPr/>
              </p:nvSpPr>
              <p:spPr bwMode="auto">
                <a:xfrm>
                  <a:off x="2957" y="1536"/>
                  <a:ext cx="19" cy="20"/>
                </a:xfrm>
                <a:custGeom>
                  <a:avLst/>
                  <a:gdLst/>
                  <a:ahLst/>
                  <a:cxnLst>
                    <a:cxn ang="0">
                      <a:pos x="19" y="20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10"/>
                    </a:cxn>
                    <a:cxn ang="0">
                      <a:pos x="19" y="20"/>
                    </a:cxn>
                  </a:cxnLst>
                  <a:rect l="0" t="0" r="r" b="b"/>
                  <a:pathLst>
                    <a:path w="19" h="20">
                      <a:moveTo>
                        <a:pt x="19" y="20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10"/>
                      </a:lnTo>
                      <a:lnTo>
                        <a:pt x="19" y="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1" name="Freeform 421"/>
                <p:cNvSpPr>
                  <a:spLocks/>
                </p:cNvSpPr>
                <p:nvPr/>
              </p:nvSpPr>
              <p:spPr bwMode="auto">
                <a:xfrm>
                  <a:off x="2966" y="1527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2" name="Rectangle 422"/>
                <p:cNvSpPr>
                  <a:spLocks noChangeArrowheads="1"/>
                </p:cNvSpPr>
                <p:nvPr/>
              </p:nvSpPr>
              <p:spPr bwMode="auto">
                <a:xfrm>
                  <a:off x="2985" y="1527"/>
                  <a:ext cx="10" cy="19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3" name="Freeform 423"/>
                <p:cNvSpPr>
                  <a:spLocks/>
                </p:cNvSpPr>
                <p:nvPr/>
              </p:nvSpPr>
              <p:spPr bwMode="auto">
                <a:xfrm>
                  <a:off x="2995" y="1527"/>
                  <a:ext cx="19" cy="9"/>
                </a:xfrm>
                <a:custGeom>
                  <a:avLst/>
                  <a:gdLst/>
                  <a:ahLst/>
                  <a:cxnLst>
                    <a:cxn ang="0">
                      <a:pos x="10" y="9"/>
                    </a:cxn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10" y="9"/>
                    </a:cxn>
                  </a:cxnLst>
                  <a:rect l="0" t="0" r="r" b="b"/>
                  <a:pathLst>
                    <a:path w="19" h="9">
                      <a:moveTo>
                        <a:pt x="10" y="9"/>
                      </a:moveTo>
                      <a:lnTo>
                        <a:pt x="0" y="0"/>
                      </a:lnTo>
                      <a:lnTo>
                        <a:pt x="19" y="9"/>
                      </a:lnTo>
                      <a:lnTo>
                        <a:pt x="10" y="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4" name="Freeform 424"/>
                <p:cNvSpPr>
                  <a:spLocks/>
                </p:cNvSpPr>
                <p:nvPr/>
              </p:nvSpPr>
              <p:spPr bwMode="auto">
                <a:xfrm>
                  <a:off x="2995" y="1517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5" name="Rectangle 425"/>
                <p:cNvSpPr>
                  <a:spLocks noChangeArrowheads="1"/>
                </p:cNvSpPr>
                <p:nvPr/>
              </p:nvSpPr>
              <p:spPr bwMode="auto">
                <a:xfrm>
                  <a:off x="3014" y="1508"/>
                  <a:ext cx="10" cy="19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6" name="Freeform 426"/>
                <p:cNvSpPr>
                  <a:spLocks/>
                </p:cNvSpPr>
                <p:nvPr/>
              </p:nvSpPr>
              <p:spPr bwMode="auto">
                <a:xfrm>
                  <a:off x="3024" y="1508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19" h="19">
                      <a:moveTo>
                        <a:pt x="0" y="19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7" name="Freeform 427"/>
                <p:cNvSpPr>
                  <a:spLocks/>
                </p:cNvSpPr>
                <p:nvPr/>
              </p:nvSpPr>
              <p:spPr bwMode="auto">
                <a:xfrm>
                  <a:off x="3033" y="1498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0" y="1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0" y="1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8" name="Freeform 428"/>
                <p:cNvSpPr>
                  <a:spLocks/>
                </p:cNvSpPr>
                <p:nvPr/>
              </p:nvSpPr>
              <p:spPr bwMode="auto">
                <a:xfrm>
                  <a:off x="3043" y="1498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19" y="0"/>
                    </a:cxn>
                    <a:cxn ang="0">
                      <a:pos x="1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19" h="19">
                      <a:moveTo>
                        <a:pt x="0" y="19"/>
                      </a:moveTo>
                      <a:lnTo>
                        <a:pt x="10" y="0"/>
                      </a:lnTo>
                      <a:lnTo>
                        <a:pt x="19" y="0"/>
                      </a:lnTo>
                      <a:lnTo>
                        <a:pt x="1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69" name="Freeform 429"/>
                <p:cNvSpPr>
                  <a:spLocks/>
                </p:cNvSpPr>
                <p:nvPr/>
              </p:nvSpPr>
              <p:spPr bwMode="auto">
                <a:xfrm>
                  <a:off x="3053" y="1489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19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0" name="Freeform 430"/>
                <p:cNvSpPr>
                  <a:spLocks/>
                </p:cNvSpPr>
                <p:nvPr/>
              </p:nvSpPr>
              <p:spPr bwMode="auto">
                <a:xfrm>
                  <a:off x="3062" y="1489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1" name="Freeform 431"/>
                <p:cNvSpPr>
                  <a:spLocks/>
                </p:cNvSpPr>
                <p:nvPr/>
              </p:nvSpPr>
              <p:spPr bwMode="auto">
                <a:xfrm>
                  <a:off x="3072" y="1479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10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10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2" name="Rectangle 432"/>
                <p:cNvSpPr>
                  <a:spLocks noChangeArrowheads="1"/>
                </p:cNvSpPr>
                <p:nvPr/>
              </p:nvSpPr>
              <p:spPr bwMode="auto">
                <a:xfrm>
                  <a:off x="3081" y="1479"/>
                  <a:ext cx="10" cy="19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3" name="Freeform 433"/>
                <p:cNvSpPr>
                  <a:spLocks/>
                </p:cNvSpPr>
                <p:nvPr/>
              </p:nvSpPr>
              <p:spPr bwMode="auto">
                <a:xfrm>
                  <a:off x="3091" y="1470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19" h="28">
                      <a:moveTo>
                        <a:pt x="10" y="28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4" name="Freeform 434"/>
                <p:cNvSpPr>
                  <a:spLocks/>
                </p:cNvSpPr>
                <p:nvPr/>
              </p:nvSpPr>
              <p:spPr bwMode="auto">
                <a:xfrm>
                  <a:off x="3101" y="1460"/>
                  <a:ext cx="28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28" y="19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28" h="29">
                      <a:moveTo>
                        <a:pt x="9" y="2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28" y="19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5" name="Rectangle 435"/>
                <p:cNvSpPr>
                  <a:spLocks noChangeArrowheads="1"/>
                </p:cNvSpPr>
                <p:nvPr/>
              </p:nvSpPr>
              <p:spPr bwMode="auto">
                <a:xfrm>
                  <a:off x="3120" y="1460"/>
                  <a:ext cx="9" cy="19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6" name="Rectangle 436"/>
                <p:cNvSpPr>
                  <a:spLocks noChangeArrowheads="1"/>
                </p:cNvSpPr>
                <p:nvPr/>
              </p:nvSpPr>
              <p:spPr bwMode="auto">
                <a:xfrm>
                  <a:off x="3129" y="1460"/>
                  <a:ext cx="10" cy="19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7" name="Freeform 437"/>
                <p:cNvSpPr>
                  <a:spLocks/>
                </p:cNvSpPr>
                <p:nvPr/>
              </p:nvSpPr>
              <p:spPr bwMode="auto">
                <a:xfrm>
                  <a:off x="3139" y="1451"/>
                  <a:ext cx="10" cy="28"/>
                </a:xfrm>
                <a:custGeom>
                  <a:avLst/>
                  <a:gdLst/>
                  <a:ahLst/>
                  <a:cxnLst>
                    <a:cxn ang="0">
                      <a:pos x="0" y="28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10" y="19"/>
                    </a:cxn>
                    <a:cxn ang="0">
                      <a:pos x="0" y="28"/>
                    </a:cxn>
                  </a:cxnLst>
                  <a:rect l="0" t="0" r="r" b="b"/>
                  <a:pathLst>
                    <a:path w="10" h="28">
                      <a:moveTo>
                        <a:pt x="0" y="28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10" y="19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8" name="Freeform 438"/>
                <p:cNvSpPr>
                  <a:spLocks/>
                </p:cNvSpPr>
                <p:nvPr/>
              </p:nvSpPr>
              <p:spPr bwMode="auto">
                <a:xfrm>
                  <a:off x="3139" y="1451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2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2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79" name="Freeform 439"/>
                <p:cNvSpPr>
                  <a:spLocks/>
                </p:cNvSpPr>
                <p:nvPr/>
              </p:nvSpPr>
              <p:spPr bwMode="auto">
                <a:xfrm>
                  <a:off x="3158" y="1441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19" h="19">
                      <a:moveTo>
                        <a:pt x="0" y="19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0" name="Rectangle 440"/>
                <p:cNvSpPr>
                  <a:spLocks noChangeArrowheads="1"/>
                </p:cNvSpPr>
                <p:nvPr/>
              </p:nvSpPr>
              <p:spPr bwMode="auto">
                <a:xfrm>
                  <a:off x="3168" y="1441"/>
                  <a:ext cx="9" cy="19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1" name="Freeform 441"/>
                <p:cNvSpPr>
                  <a:spLocks/>
                </p:cNvSpPr>
                <p:nvPr/>
              </p:nvSpPr>
              <p:spPr bwMode="auto">
                <a:xfrm>
                  <a:off x="3168" y="1431"/>
                  <a:ext cx="28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0"/>
                    </a:cxn>
                    <a:cxn ang="0">
                      <a:pos x="19" y="0"/>
                    </a:cxn>
                    <a:cxn ang="0">
                      <a:pos x="28" y="20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8" h="29">
                      <a:moveTo>
                        <a:pt x="19" y="29"/>
                      </a:moveTo>
                      <a:lnTo>
                        <a:pt x="0" y="10"/>
                      </a:lnTo>
                      <a:lnTo>
                        <a:pt x="19" y="0"/>
                      </a:lnTo>
                      <a:lnTo>
                        <a:pt x="28" y="20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2" name="Freeform 442"/>
                <p:cNvSpPr>
                  <a:spLocks/>
                </p:cNvSpPr>
                <p:nvPr/>
              </p:nvSpPr>
              <p:spPr bwMode="auto">
                <a:xfrm>
                  <a:off x="3187" y="1431"/>
                  <a:ext cx="19" cy="10"/>
                </a:xfrm>
                <a:custGeom>
                  <a:avLst/>
                  <a:gdLst/>
                  <a:ahLst/>
                  <a:cxnLst>
                    <a:cxn ang="0">
                      <a:pos x="9" y="10"/>
                    </a:cxn>
                    <a:cxn ang="0">
                      <a:pos x="0" y="0"/>
                    </a:cxn>
                    <a:cxn ang="0">
                      <a:pos x="19" y="10"/>
                    </a:cxn>
                    <a:cxn ang="0">
                      <a:pos x="9" y="10"/>
                    </a:cxn>
                  </a:cxnLst>
                  <a:rect l="0" t="0" r="r" b="b"/>
                  <a:pathLst>
                    <a:path w="19" h="10">
                      <a:moveTo>
                        <a:pt x="9" y="10"/>
                      </a:moveTo>
                      <a:lnTo>
                        <a:pt x="0" y="0"/>
                      </a:lnTo>
                      <a:lnTo>
                        <a:pt x="19" y="10"/>
                      </a:lnTo>
                      <a:lnTo>
                        <a:pt x="9" y="1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3" name="Freeform 443"/>
                <p:cNvSpPr>
                  <a:spLocks/>
                </p:cNvSpPr>
                <p:nvPr/>
              </p:nvSpPr>
              <p:spPr bwMode="auto">
                <a:xfrm>
                  <a:off x="3187" y="1412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0"/>
                    </a:cxn>
                    <a:cxn ang="0">
                      <a:pos x="19" y="0"/>
                    </a:cxn>
                    <a:cxn ang="0">
                      <a:pos x="29" y="19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0"/>
                      </a:lnTo>
                      <a:lnTo>
                        <a:pt x="19" y="0"/>
                      </a:lnTo>
                      <a:lnTo>
                        <a:pt x="29" y="19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4" name="Freeform 444"/>
                <p:cNvSpPr>
                  <a:spLocks/>
                </p:cNvSpPr>
                <p:nvPr/>
              </p:nvSpPr>
              <p:spPr bwMode="auto">
                <a:xfrm>
                  <a:off x="3206" y="1412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5" name="Freeform 445"/>
                <p:cNvSpPr>
                  <a:spLocks/>
                </p:cNvSpPr>
                <p:nvPr/>
              </p:nvSpPr>
              <p:spPr bwMode="auto">
                <a:xfrm>
                  <a:off x="3225" y="1412"/>
                  <a:ext cx="1" cy="19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h="19">
                      <a:moveTo>
                        <a:pt x="0" y="19"/>
                      </a:moveTo>
                      <a:lnTo>
                        <a:pt x="0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6" name="Freeform 446"/>
                <p:cNvSpPr>
                  <a:spLocks/>
                </p:cNvSpPr>
                <p:nvPr/>
              </p:nvSpPr>
              <p:spPr bwMode="auto">
                <a:xfrm>
                  <a:off x="3225" y="1403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19" h="28">
                      <a:moveTo>
                        <a:pt x="10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7" name="Freeform 447"/>
                <p:cNvSpPr>
                  <a:spLocks/>
                </p:cNvSpPr>
                <p:nvPr/>
              </p:nvSpPr>
              <p:spPr bwMode="auto">
                <a:xfrm>
                  <a:off x="3235" y="1403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1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1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8" name="Freeform 448"/>
                <p:cNvSpPr>
                  <a:spLocks/>
                </p:cNvSpPr>
                <p:nvPr/>
              </p:nvSpPr>
              <p:spPr bwMode="auto">
                <a:xfrm>
                  <a:off x="3244" y="1393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20" y="0"/>
                    </a:cxn>
                    <a:cxn ang="0">
                      <a:pos x="20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20" y="0"/>
                      </a:lnTo>
                      <a:lnTo>
                        <a:pt x="20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89" name="Freeform 449"/>
                <p:cNvSpPr>
                  <a:spLocks/>
                </p:cNvSpPr>
                <p:nvPr/>
              </p:nvSpPr>
              <p:spPr bwMode="auto">
                <a:xfrm>
                  <a:off x="3254" y="1384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1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1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0" name="Freeform 450"/>
                <p:cNvSpPr>
                  <a:spLocks/>
                </p:cNvSpPr>
                <p:nvPr/>
              </p:nvSpPr>
              <p:spPr bwMode="auto">
                <a:xfrm>
                  <a:off x="3264" y="1374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19" h="29">
                      <a:moveTo>
                        <a:pt x="9" y="29"/>
                      </a:moveTo>
                      <a:lnTo>
                        <a:pt x="0" y="1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1" name="Rectangle 451"/>
                <p:cNvSpPr>
                  <a:spLocks noChangeArrowheads="1"/>
                </p:cNvSpPr>
                <p:nvPr/>
              </p:nvSpPr>
              <p:spPr bwMode="auto">
                <a:xfrm>
                  <a:off x="3283" y="1374"/>
                  <a:ext cx="9" cy="19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2" name="Freeform 452"/>
                <p:cNvSpPr>
                  <a:spLocks/>
                </p:cNvSpPr>
                <p:nvPr/>
              </p:nvSpPr>
              <p:spPr bwMode="auto">
                <a:xfrm>
                  <a:off x="3292" y="1374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10"/>
                    </a:cxn>
                    <a:cxn ang="0">
                      <a:pos x="0" y="0"/>
                    </a:cxn>
                    <a:cxn ang="0">
                      <a:pos x="20" y="1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10"/>
                      </a:lnTo>
                      <a:lnTo>
                        <a:pt x="0" y="0"/>
                      </a:lnTo>
                      <a:lnTo>
                        <a:pt x="20" y="1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3" name="Freeform 453"/>
                <p:cNvSpPr>
                  <a:spLocks/>
                </p:cNvSpPr>
                <p:nvPr/>
              </p:nvSpPr>
              <p:spPr bwMode="auto">
                <a:xfrm>
                  <a:off x="3302" y="1365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19" h="19">
                      <a:moveTo>
                        <a:pt x="0" y="19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4" name="Freeform 454"/>
                <p:cNvSpPr>
                  <a:spLocks/>
                </p:cNvSpPr>
                <p:nvPr/>
              </p:nvSpPr>
              <p:spPr bwMode="auto">
                <a:xfrm>
                  <a:off x="3312" y="1365"/>
                  <a:ext cx="19" cy="9"/>
                </a:xfrm>
                <a:custGeom>
                  <a:avLst/>
                  <a:gdLst/>
                  <a:ahLst/>
                  <a:cxnLst>
                    <a:cxn ang="0">
                      <a:pos x="9" y="9"/>
                    </a:cxn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9" y="9"/>
                    </a:cxn>
                  </a:cxnLst>
                  <a:rect l="0" t="0" r="r" b="b"/>
                  <a:pathLst>
                    <a:path w="19" h="9">
                      <a:moveTo>
                        <a:pt x="9" y="9"/>
                      </a:moveTo>
                      <a:lnTo>
                        <a:pt x="0" y="0"/>
                      </a:lnTo>
                      <a:lnTo>
                        <a:pt x="19" y="9"/>
                      </a:lnTo>
                      <a:lnTo>
                        <a:pt x="9" y="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5" name="Freeform 455"/>
                <p:cNvSpPr>
                  <a:spLocks/>
                </p:cNvSpPr>
                <p:nvPr/>
              </p:nvSpPr>
              <p:spPr bwMode="auto">
                <a:xfrm>
                  <a:off x="3312" y="1346"/>
                  <a:ext cx="28" cy="28"/>
                </a:xfrm>
                <a:custGeom>
                  <a:avLst/>
                  <a:gdLst/>
                  <a:ahLst/>
                  <a:cxnLst>
                    <a:cxn ang="0">
                      <a:pos x="19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28" y="19"/>
                    </a:cxn>
                    <a:cxn ang="0">
                      <a:pos x="19" y="28"/>
                    </a:cxn>
                  </a:cxnLst>
                  <a:rect l="0" t="0" r="r" b="b"/>
                  <a:pathLst>
                    <a:path w="28" h="28">
                      <a:moveTo>
                        <a:pt x="19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28" y="19"/>
                      </a:lnTo>
                      <a:lnTo>
                        <a:pt x="1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6" name="Freeform 456"/>
                <p:cNvSpPr>
                  <a:spLocks/>
                </p:cNvSpPr>
                <p:nvPr/>
              </p:nvSpPr>
              <p:spPr bwMode="auto">
                <a:xfrm>
                  <a:off x="3331" y="1346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7" name="Freeform 457"/>
                <p:cNvSpPr>
                  <a:spLocks/>
                </p:cNvSpPr>
                <p:nvPr/>
              </p:nvSpPr>
              <p:spPr bwMode="auto">
                <a:xfrm>
                  <a:off x="3340" y="1336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8" name="Freeform 458"/>
                <p:cNvSpPr>
                  <a:spLocks/>
                </p:cNvSpPr>
                <p:nvPr/>
              </p:nvSpPr>
              <p:spPr bwMode="auto">
                <a:xfrm>
                  <a:off x="3350" y="1326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0"/>
                    </a:cxn>
                    <a:cxn ang="0">
                      <a:pos x="19" y="0"/>
                    </a:cxn>
                    <a:cxn ang="0">
                      <a:pos x="19" y="20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19" h="29">
                      <a:moveTo>
                        <a:pt x="9" y="29"/>
                      </a:moveTo>
                      <a:lnTo>
                        <a:pt x="0" y="10"/>
                      </a:lnTo>
                      <a:lnTo>
                        <a:pt x="19" y="0"/>
                      </a:lnTo>
                      <a:lnTo>
                        <a:pt x="19" y="20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99" name="Freeform 459"/>
                <p:cNvSpPr>
                  <a:spLocks/>
                </p:cNvSpPr>
                <p:nvPr/>
              </p:nvSpPr>
              <p:spPr bwMode="auto">
                <a:xfrm>
                  <a:off x="3369" y="1326"/>
                  <a:ext cx="1" cy="20"/>
                </a:xfrm>
                <a:custGeom>
                  <a:avLst/>
                  <a:gdLst/>
                  <a:ahLst/>
                  <a:cxnLst>
                    <a:cxn ang="0">
                      <a:pos x="0" y="20"/>
                    </a:cxn>
                    <a:cxn ang="0">
                      <a:pos x="0" y="0"/>
                    </a:cxn>
                    <a:cxn ang="0">
                      <a:pos x="0" y="20"/>
                    </a:cxn>
                  </a:cxnLst>
                  <a:rect l="0" t="0" r="r" b="b"/>
                  <a:pathLst>
                    <a:path h="20">
                      <a:moveTo>
                        <a:pt x="0" y="20"/>
                      </a:moveTo>
                      <a:lnTo>
                        <a:pt x="0" y="0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0" name="Freeform 460"/>
                <p:cNvSpPr>
                  <a:spLocks/>
                </p:cNvSpPr>
                <p:nvPr/>
              </p:nvSpPr>
              <p:spPr bwMode="auto">
                <a:xfrm>
                  <a:off x="3369" y="1317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19" h="29">
                      <a:moveTo>
                        <a:pt x="10" y="2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1" name="Freeform 461"/>
                <p:cNvSpPr>
                  <a:spLocks/>
                </p:cNvSpPr>
                <p:nvPr/>
              </p:nvSpPr>
              <p:spPr bwMode="auto">
                <a:xfrm>
                  <a:off x="3379" y="1317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1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1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2" name="Freeform 462"/>
                <p:cNvSpPr>
                  <a:spLocks/>
                </p:cNvSpPr>
                <p:nvPr/>
              </p:nvSpPr>
              <p:spPr bwMode="auto">
                <a:xfrm>
                  <a:off x="3388" y="1307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1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3" name="Freeform 463"/>
                <p:cNvSpPr>
                  <a:spLocks/>
                </p:cNvSpPr>
                <p:nvPr/>
              </p:nvSpPr>
              <p:spPr bwMode="auto">
                <a:xfrm>
                  <a:off x="3398" y="1307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2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2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4" name="Freeform 464"/>
                <p:cNvSpPr>
                  <a:spLocks/>
                </p:cNvSpPr>
                <p:nvPr/>
              </p:nvSpPr>
              <p:spPr bwMode="auto">
                <a:xfrm>
                  <a:off x="3407" y="1298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20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0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5" name="Freeform 465"/>
                <p:cNvSpPr>
                  <a:spLocks/>
                </p:cNvSpPr>
                <p:nvPr/>
              </p:nvSpPr>
              <p:spPr bwMode="auto">
                <a:xfrm>
                  <a:off x="3417" y="1288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6" name="Freeform 466"/>
                <p:cNvSpPr>
                  <a:spLocks/>
                </p:cNvSpPr>
                <p:nvPr/>
              </p:nvSpPr>
              <p:spPr bwMode="auto">
                <a:xfrm>
                  <a:off x="3427" y="1279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19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7" name="Freeform 467"/>
                <p:cNvSpPr>
                  <a:spLocks/>
                </p:cNvSpPr>
                <p:nvPr/>
              </p:nvSpPr>
              <p:spPr bwMode="auto">
                <a:xfrm>
                  <a:off x="3446" y="1279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19" h="19">
                      <a:moveTo>
                        <a:pt x="0" y="19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8" name="Freeform 468"/>
                <p:cNvSpPr>
                  <a:spLocks/>
                </p:cNvSpPr>
                <p:nvPr/>
              </p:nvSpPr>
              <p:spPr bwMode="auto">
                <a:xfrm>
                  <a:off x="3455" y="1269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0" y="1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0" y="1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09" name="Freeform 469"/>
                <p:cNvSpPr>
                  <a:spLocks/>
                </p:cNvSpPr>
                <p:nvPr/>
              </p:nvSpPr>
              <p:spPr bwMode="auto">
                <a:xfrm>
                  <a:off x="3465" y="1260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19" h="28">
                      <a:moveTo>
                        <a:pt x="10" y="28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0" name="Freeform 470"/>
                <p:cNvSpPr>
                  <a:spLocks/>
                </p:cNvSpPr>
                <p:nvPr/>
              </p:nvSpPr>
              <p:spPr bwMode="auto">
                <a:xfrm>
                  <a:off x="3475" y="1260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19" y="9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19" y="9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1" name="Freeform 471"/>
                <p:cNvSpPr>
                  <a:spLocks/>
                </p:cNvSpPr>
                <p:nvPr/>
              </p:nvSpPr>
              <p:spPr bwMode="auto">
                <a:xfrm>
                  <a:off x="3484" y="1250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2" name="Freeform 472"/>
                <p:cNvSpPr>
                  <a:spLocks/>
                </p:cNvSpPr>
                <p:nvPr/>
              </p:nvSpPr>
              <p:spPr bwMode="auto">
                <a:xfrm>
                  <a:off x="3494" y="1241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19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3" name="Freeform 473"/>
                <p:cNvSpPr>
                  <a:spLocks/>
                </p:cNvSpPr>
                <p:nvPr/>
              </p:nvSpPr>
              <p:spPr bwMode="auto">
                <a:xfrm>
                  <a:off x="3503" y="1231"/>
                  <a:ext cx="20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0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0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0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4" name="Freeform 474"/>
                <p:cNvSpPr>
                  <a:spLocks/>
                </p:cNvSpPr>
                <p:nvPr/>
              </p:nvSpPr>
              <p:spPr bwMode="auto">
                <a:xfrm>
                  <a:off x="3513" y="1231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5" name="Freeform 475"/>
                <p:cNvSpPr>
                  <a:spLocks/>
                </p:cNvSpPr>
                <p:nvPr/>
              </p:nvSpPr>
              <p:spPr bwMode="auto">
                <a:xfrm>
                  <a:off x="3523" y="1221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20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19" h="29">
                      <a:moveTo>
                        <a:pt x="9" y="2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20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6" name="Freeform 476"/>
                <p:cNvSpPr>
                  <a:spLocks/>
                </p:cNvSpPr>
                <p:nvPr/>
              </p:nvSpPr>
              <p:spPr bwMode="auto">
                <a:xfrm>
                  <a:off x="3532" y="1212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19" h="29">
                      <a:moveTo>
                        <a:pt x="10" y="2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7" name="Freeform 477"/>
                <p:cNvSpPr>
                  <a:spLocks/>
                </p:cNvSpPr>
                <p:nvPr/>
              </p:nvSpPr>
              <p:spPr bwMode="auto">
                <a:xfrm>
                  <a:off x="3542" y="1212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8" name="Freeform 478"/>
                <p:cNvSpPr>
                  <a:spLocks/>
                </p:cNvSpPr>
                <p:nvPr/>
              </p:nvSpPr>
              <p:spPr bwMode="auto">
                <a:xfrm>
                  <a:off x="3551" y="1202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19" name="Freeform 479"/>
                <p:cNvSpPr>
                  <a:spLocks/>
                </p:cNvSpPr>
                <p:nvPr/>
              </p:nvSpPr>
              <p:spPr bwMode="auto">
                <a:xfrm>
                  <a:off x="3561" y="1193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19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0" name="Freeform 480"/>
                <p:cNvSpPr>
                  <a:spLocks/>
                </p:cNvSpPr>
                <p:nvPr/>
              </p:nvSpPr>
              <p:spPr bwMode="auto">
                <a:xfrm>
                  <a:off x="3570" y="1183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20" y="0"/>
                    </a:cxn>
                    <a:cxn ang="0">
                      <a:pos x="2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20" y="0"/>
                      </a:lnTo>
                      <a:lnTo>
                        <a:pt x="2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1" name="Freeform 481"/>
                <p:cNvSpPr>
                  <a:spLocks/>
                </p:cNvSpPr>
                <p:nvPr/>
              </p:nvSpPr>
              <p:spPr bwMode="auto">
                <a:xfrm>
                  <a:off x="3590" y="1183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0"/>
                    </a:cxn>
                    <a:cxn ang="0">
                      <a:pos x="19" y="10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0"/>
                      </a:lnTo>
                      <a:lnTo>
                        <a:pt x="19" y="10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2" name="Freeform 482"/>
                <p:cNvSpPr>
                  <a:spLocks/>
                </p:cNvSpPr>
                <p:nvPr/>
              </p:nvSpPr>
              <p:spPr bwMode="auto">
                <a:xfrm>
                  <a:off x="3590" y="1174"/>
                  <a:ext cx="28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28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28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28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3" name="Freeform 483"/>
                <p:cNvSpPr>
                  <a:spLocks/>
                </p:cNvSpPr>
                <p:nvPr/>
              </p:nvSpPr>
              <p:spPr bwMode="auto">
                <a:xfrm>
                  <a:off x="3609" y="1164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10"/>
                    </a:cxn>
                    <a:cxn ang="0">
                      <a:pos x="0" y="0"/>
                    </a:cxn>
                    <a:cxn ang="0">
                      <a:pos x="19" y="10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10"/>
                      </a:lnTo>
                      <a:lnTo>
                        <a:pt x="0" y="0"/>
                      </a:lnTo>
                      <a:lnTo>
                        <a:pt x="19" y="10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4" name="Freeform 484"/>
                <p:cNvSpPr>
                  <a:spLocks/>
                </p:cNvSpPr>
                <p:nvPr/>
              </p:nvSpPr>
              <p:spPr bwMode="auto">
                <a:xfrm>
                  <a:off x="3609" y="1155"/>
                  <a:ext cx="2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29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29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29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5" name="Freeform 485"/>
                <p:cNvSpPr>
                  <a:spLocks/>
                </p:cNvSpPr>
                <p:nvPr/>
              </p:nvSpPr>
              <p:spPr bwMode="auto">
                <a:xfrm>
                  <a:off x="3628" y="1145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1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6" name="Freeform 486"/>
                <p:cNvSpPr>
                  <a:spLocks/>
                </p:cNvSpPr>
                <p:nvPr/>
              </p:nvSpPr>
              <p:spPr bwMode="auto">
                <a:xfrm>
                  <a:off x="3638" y="1145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7" name="Freeform 487"/>
                <p:cNvSpPr>
                  <a:spLocks/>
                </p:cNvSpPr>
                <p:nvPr/>
              </p:nvSpPr>
              <p:spPr bwMode="auto">
                <a:xfrm>
                  <a:off x="3647" y="1136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8" name="Freeform 488"/>
                <p:cNvSpPr>
                  <a:spLocks/>
                </p:cNvSpPr>
                <p:nvPr/>
              </p:nvSpPr>
              <p:spPr bwMode="auto">
                <a:xfrm>
                  <a:off x="3657" y="1126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29" name="Freeform 489"/>
                <p:cNvSpPr>
                  <a:spLocks/>
                </p:cNvSpPr>
                <p:nvPr/>
              </p:nvSpPr>
              <p:spPr bwMode="auto">
                <a:xfrm>
                  <a:off x="3666" y="1116"/>
                  <a:ext cx="20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20" y="0"/>
                    </a:cxn>
                    <a:cxn ang="0">
                      <a:pos x="20" y="20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0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20" y="0"/>
                      </a:lnTo>
                      <a:lnTo>
                        <a:pt x="20" y="20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0" name="Freeform 490"/>
                <p:cNvSpPr>
                  <a:spLocks/>
                </p:cNvSpPr>
                <p:nvPr/>
              </p:nvSpPr>
              <p:spPr bwMode="auto">
                <a:xfrm>
                  <a:off x="3676" y="1116"/>
                  <a:ext cx="19" cy="20"/>
                </a:xfrm>
                <a:custGeom>
                  <a:avLst/>
                  <a:gdLst/>
                  <a:ahLst/>
                  <a:cxnLst>
                    <a:cxn ang="0">
                      <a:pos x="19" y="20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9" y="10"/>
                    </a:cxn>
                    <a:cxn ang="0">
                      <a:pos x="19" y="20"/>
                    </a:cxn>
                  </a:cxnLst>
                  <a:rect l="0" t="0" r="r" b="b"/>
                  <a:pathLst>
                    <a:path w="19" h="20">
                      <a:moveTo>
                        <a:pt x="19" y="20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9" y="10"/>
                      </a:lnTo>
                      <a:lnTo>
                        <a:pt x="19" y="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1" name="Freeform 491"/>
                <p:cNvSpPr>
                  <a:spLocks/>
                </p:cNvSpPr>
                <p:nvPr/>
              </p:nvSpPr>
              <p:spPr bwMode="auto">
                <a:xfrm>
                  <a:off x="3686" y="1097"/>
                  <a:ext cx="28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28" y="19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28" h="29">
                      <a:moveTo>
                        <a:pt x="9" y="29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28" y="19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2" name="Freeform 492"/>
                <p:cNvSpPr>
                  <a:spLocks/>
                </p:cNvSpPr>
                <p:nvPr/>
              </p:nvSpPr>
              <p:spPr bwMode="auto">
                <a:xfrm>
                  <a:off x="3695" y="1088"/>
                  <a:ext cx="29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29" y="1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29" h="28">
                      <a:moveTo>
                        <a:pt x="10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29" y="1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3" name="Freeform 493"/>
                <p:cNvSpPr>
                  <a:spLocks/>
                </p:cNvSpPr>
                <p:nvPr/>
              </p:nvSpPr>
              <p:spPr bwMode="auto">
                <a:xfrm>
                  <a:off x="3714" y="1088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9" y="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4" name="Freeform 494"/>
                <p:cNvSpPr>
                  <a:spLocks/>
                </p:cNvSpPr>
                <p:nvPr/>
              </p:nvSpPr>
              <p:spPr bwMode="auto">
                <a:xfrm>
                  <a:off x="3724" y="1078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0" y="2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0" y="29"/>
                    </a:cxn>
                  </a:cxnLst>
                  <a:rect l="0" t="0" r="r" b="b"/>
                  <a:pathLst>
                    <a:path w="19" h="29">
                      <a:moveTo>
                        <a:pt x="0" y="2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5" name="Freeform 495"/>
                <p:cNvSpPr>
                  <a:spLocks/>
                </p:cNvSpPr>
                <p:nvPr/>
              </p:nvSpPr>
              <p:spPr bwMode="auto">
                <a:xfrm>
                  <a:off x="3733" y="1078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10"/>
                    </a:cxn>
                    <a:cxn ang="0">
                      <a:pos x="0" y="0"/>
                    </a:cxn>
                    <a:cxn ang="0">
                      <a:pos x="20" y="1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10"/>
                      </a:lnTo>
                      <a:lnTo>
                        <a:pt x="0" y="0"/>
                      </a:lnTo>
                      <a:lnTo>
                        <a:pt x="20" y="1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6" name="Freeform 496"/>
                <p:cNvSpPr>
                  <a:spLocks/>
                </p:cNvSpPr>
                <p:nvPr/>
              </p:nvSpPr>
              <p:spPr bwMode="auto">
                <a:xfrm>
                  <a:off x="3733" y="1059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20" y="29"/>
                    </a:cxn>
                    <a:cxn ang="0">
                      <a:pos x="0" y="10"/>
                    </a:cxn>
                    <a:cxn ang="0">
                      <a:pos x="20" y="0"/>
                    </a:cxn>
                    <a:cxn ang="0">
                      <a:pos x="29" y="10"/>
                    </a:cxn>
                    <a:cxn ang="0">
                      <a:pos x="20" y="29"/>
                    </a:cxn>
                  </a:cxnLst>
                  <a:rect l="0" t="0" r="r" b="b"/>
                  <a:pathLst>
                    <a:path w="29" h="29">
                      <a:moveTo>
                        <a:pt x="20" y="29"/>
                      </a:moveTo>
                      <a:lnTo>
                        <a:pt x="0" y="10"/>
                      </a:lnTo>
                      <a:lnTo>
                        <a:pt x="20" y="0"/>
                      </a:lnTo>
                      <a:lnTo>
                        <a:pt x="29" y="10"/>
                      </a:lnTo>
                      <a:lnTo>
                        <a:pt x="2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7" name="Freeform 497"/>
                <p:cNvSpPr>
                  <a:spLocks/>
                </p:cNvSpPr>
                <p:nvPr/>
              </p:nvSpPr>
              <p:spPr bwMode="auto">
                <a:xfrm>
                  <a:off x="3753" y="1050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19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8" name="Freeform 498"/>
                <p:cNvSpPr>
                  <a:spLocks/>
                </p:cNvSpPr>
                <p:nvPr/>
              </p:nvSpPr>
              <p:spPr bwMode="auto">
                <a:xfrm>
                  <a:off x="3762" y="1050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1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1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39" name="Freeform 499"/>
                <p:cNvSpPr>
                  <a:spLocks/>
                </p:cNvSpPr>
                <p:nvPr/>
              </p:nvSpPr>
              <p:spPr bwMode="auto">
                <a:xfrm>
                  <a:off x="3772" y="1040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0" name="Freeform 500"/>
                <p:cNvSpPr>
                  <a:spLocks/>
                </p:cNvSpPr>
                <p:nvPr/>
              </p:nvSpPr>
              <p:spPr bwMode="auto">
                <a:xfrm>
                  <a:off x="3781" y="1031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20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20" y="9"/>
                    </a:cxn>
                    <a:cxn ang="0">
                      <a:pos x="20" y="19"/>
                    </a:cxn>
                  </a:cxnLst>
                  <a:rect l="0" t="0" r="r" b="b"/>
                  <a:pathLst>
                    <a:path w="20" h="19">
                      <a:moveTo>
                        <a:pt x="20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20" y="9"/>
                      </a:lnTo>
                      <a:lnTo>
                        <a:pt x="2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1" name="Freeform 501"/>
                <p:cNvSpPr>
                  <a:spLocks/>
                </p:cNvSpPr>
                <p:nvPr/>
              </p:nvSpPr>
              <p:spPr bwMode="auto">
                <a:xfrm>
                  <a:off x="3791" y="1021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2" name="Freeform 502"/>
                <p:cNvSpPr>
                  <a:spLocks/>
                </p:cNvSpPr>
                <p:nvPr/>
              </p:nvSpPr>
              <p:spPr bwMode="auto">
                <a:xfrm>
                  <a:off x="3801" y="1011"/>
                  <a:ext cx="28" cy="20"/>
                </a:xfrm>
                <a:custGeom>
                  <a:avLst/>
                  <a:gdLst/>
                  <a:ahLst/>
                  <a:cxnLst>
                    <a:cxn ang="0">
                      <a:pos x="19" y="20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28" y="10"/>
                    </a:cxn>
                    <a:cxn ang="0">
                      <a:pos x="19" y="20"/>
                    </a:cxn>
                  </a:cxnLst>
                  <a:rect l="0" t="0" r="r" b="b"/>
                  <a:pathLst>
                    <a:path w="28" h="20">
                      <a:moveTo>
                        <a:pt x="19" y="20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28" y="10"/>
                      </a:lnTo>
                      <a:lnTo>
                        <a:pt x="19" y="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3" name="Freeform 503"/>
                <p:cNvSpPr>
                  <a:spLocks/>
                </p:cNvSpPr>
                <p:nvPr/>
              </p:nvSpPr>
              <p:spPr bwMode="auto">
                <a:xfrm>
                  <a:off x="3810" y="1002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19" h="29">
                      <a:moveTo>
                        <a:pt x="10" y="2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4" name="Freeform 504"/>
                <p:cNvSpPr>
                  <a:spLocks/>
                </p:cNvSpPr>
                <p:nvPr/>
              </p:nvSpPr>
              <p:spPr bwMode="auto">
                <a:xfrm>
                  <a:off x="3820" y="992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29" y="10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29" y="10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5" name="Freeform 505"/>
                <p:cNvSpPr>
                  <a:spLocks/>
                </p:cNvSpPr>
                <p:nvPr/>
              </p:nvSpPr>
              <p:spPr bwMode="auto">
                <a:xfrm>
                  <a:off x="3829" y="983"/>
                  <a:ext cx="20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20" y="1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20" h="28">
                      <a:moveTo>
                        <a:pt x="10" y="28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20" y="1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6" name="Freeform 506"/>
                <p:cNvSpPr>
                  <a:spLocks/>
                </p:cNvSpPr>
                <p:nvPr/>
              </p:nvSpPr>
              <p:spPr bwMode="auto">
                <a:xfrm>
                  <a:off x="3839" y="973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19" y="0"/>
                    </a:cxn>
                    <a:cxn ang="0">
                      <a:pos x="2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19" y="0"/>
                      </a:lnTo>
                      <a:lnTo>
                        <a:pt x="2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7" name="Freeform 507"/>
                <p:cNvSpPr>
                  <a:spLocks/>
                </p:cNvSpPr>
                <p:nvPr/>
              </p:nvSpPr>
              <p:spPr bwMode="auto">
                <a:xfrm>
                  <a:off x="3849" y="964"/>
                  <a:ext cx="28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28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8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28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8" name="Freeform 508"/>
                <p:cNvSpPr>
                  <a:spLocks/>
                </p:cNvSpPr>
                <p:nvPr/>
              </p:nvSpPr>
              <p:spPr bwMode="auto">
                <a:xfrm>
                  <a:off x="3858" y="954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1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49" name="Freeform 509"/>
                <p:cNvSpPr>
                  <a:spLocks/>
                </p:cNvSpPr>
                <p:nvPr/>
              </p:nvSpPr>
              <p:spPr bwMode="auto">
                <a:xfrm>
                  <a:off x="3877" y="954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2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20" h="19">
                      <a:moveTo>
                        <a:pt x="0" y="19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0" name="Freeform 510"/>
                <p:cNvSpPr>
                  <a:spLocks/>
                </p:cNvSpPr>
                <p:nvPr/>
              </p:nvSpPr>
              <p:spPr bwMode="auto">
                <a:xfrm>
                  <a:off x="3877" y="945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20" y="1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29" y="0"/>
                    </a:cxn>
                    <a:cxn ang="0">
                      <a:pos x="20" y="19"/>
                    </a:cxn>
                  </a:cxnLst>
                  <a:rect l="0" t="0" r="r" b="b"/>
                  <a:pathLst>
                    <a:path w="29" h="19">
                      <a:moveTo>
                        <a:pt x="20" y="1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29" y="0"/>
                      </a:lnTo>
                      <a:lnTo>
                        <a:pt x="2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1" name="Freeform 511"/>
                <p:cNvSpPr>
                  <a:spLocks/>
                </p:cNvSpPr>
                <p:nvPr/>
              </p:nvSpPr>
              <p:spPr bwMode="auto">
                <a:xfrm>
                  <a:off x="3887" y="926"/>
                  <a:ext cx="29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29" y="1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29" h="28">
                      <a:moveTo>
                        <a:pt x="10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29" y="1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2" name="Freeform 512"/>
                <p:cNvSpPr>
                  <a:spLocks/>
                </p:cNvSpPr>
                <p:nvPr/>
              </p:nvSpPr>
              <p:spPr bwMode="auto">
                <a:xfrm>
                  <a:off x="3906" y="916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19" y="10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19" h="29">
                      <a:moveTo>
                        <a:pt x="10" y="2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19" y="10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3" name="Freeform 513"/>
                <p:cNvSpPr>
                  <a:spLocks/>
                </p:cNvSpPr>
                <p:nvPr/>
              </p:nvSpPr>
              <p:spPr bwMode="auto">
                <a:xfrm>
                  <a:off x="3916" y="906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20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19" h="29">
                      <a:moveTo>
                        <a:pt x="9" y="2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20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4" name="Freeform 514"/>
                <p:cNvSpPr>
                  <a:spLocks/>
                </p:cNvSpPr>
                <p:nvPr/>
              </p:nvSpPr>
              <p:spPr bwMode="auto">
                <a:xfrm>
                  <a:off x="3925" y="906"/>
                  <a:ext cx="19" cy="20"/>
                </a:xfrm>
                <a:custGeom>
                  <a:avLst/>
                  <a:gdLst/>
                  <a:ahLst/>
                  <a:cxnLst>
                    <a:cxn ang="0">
                      <a:pos x="10" y="20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20"/>
                    </a:cxn>
                    <a:cxn ang="0">
                      <a:pos x="10" y="20"/>
                    </a:cxn>
                  </a:cxnLst>
                  <a:rect l="0" t="0" r="r" b="b"/>
                  <a:pathLst>
                    <a:path w="19" h="20">
                      <a:moveTo>
                        <a:pt x="10" y="20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20"/>
                      </a:lnTo>
                      <a:lnTo>
                        <a:pt x="10" y="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5" name="Freeform 515"/>
                <p:cNvSpPr>
                  <a:spLocks/>
                </p:cNvSpPr>
                <p:nvPr/>
              </p:nvSpPr>
              <p:spPr bwMode="auto">
                <a:xfrm>
                  <a:off x="3935" y="897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6" name="Freeform 516"/>
                <p:cNvSpPr>
                  <a:spLocks/>
                </p:cNvSpPr>
                <p:nvPr/>
              </p:nvSpPr>
              <p:spPr bwMode="auto">
                <a:xfrm>
                  <a:off x="3944" y="878"/>
                  <a:ext cx="20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20" y="1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20" h="28">
                      <a:moveTo>
                        <a:pt x="10" y="28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20" y="1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7" name="Freeform 517"/>
                <p:cNvSpPr>
                  <a:spLocks/>
                </p:cNvSpPr>
                <p:nvPr/>
              </p:nvSpPr>
              <p:spPr bwMode="auto">
                <a:xfrm>
                  <a:off x="3954" y="878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8" name="Freeform 518"/>
                <p:cNvSpPr>
                  <a:spLocks/>
                </p:cNvSpPr>
                <p:nvPr/>
              </p:nvSpPr>
              <p:spPr bwMode="auto">
                <a:xfrm>
                  <a:off x="3964" y="859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19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59" name="Freeform 519"/>
                <p:cNvSpPr>
                  <a:spLocks/>
                </p:cNvSpPr>
                <p:nvPr/>
              </p:nvSpPr>
              <p:spPr bwMode="auto">
                <a:xfrm>
                  <a:off x="3973" y="849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0" y="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0" name="Freeform 520"/>
                <p:cNvSpPr>
                  <a:spLocks/>
                </p:cNvSpPr>
                <p:nvPr/>
              </p:nvSpPr>
              <p:spPr bwMode="auto">
                <a:xfrm>
                  <a:off x="3983" y="840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19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1" name="Freeform 521"/>
                <p:cNvSpPr>
                  <a:spLocks/>
                </p:cNvSpPr>
                <p:nvPr/>
              </p:nvSpPr>
              <p:spPr bwMode="auto">
                <a:xfrm>
                  <a:off x="4002" y="840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19" h="19">
                      <a:moveTo>
                        <a:pt x="0" y="19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2" name="Freeform 522"/>
                <p:cNvSpPr>
                  <a:spLocks/>
                </p:cNvSpPr>
                <p:nvPr/>
              </p:nvSpPr>
              <p:spPr bwMode="auto">
                <a:xfrm>
                  <a:off x="4002" y="830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3" name="Freeform 523"/>
                <p:cNvSpPr>
                  <a:spLocks/>
                </p:cNvSpPr>
                <p:nvPr/>
              </p:nvSpPr>
              <p:spPr bwMode="auto">
                <a:xfrm>
                  <a:off x="4012" y="811"/>
                  <a:ext cx="28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0"/>
                    </a:cxn>
                    <a:cxn ang="0">
                      <a:pos x="19" y="0"/>
                    </a:cxn>
                    <a:cxn ang="0">
                      <a:pos x="28" y="19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28" h="29">
                      <a:moveTo>
                        <a:pt x="9" y="29"/>
                      </a:moveTo>
                      <a:lnTo>
                        <a:pt x="0" y="10"/>
                      </a:lnTo>
                      <a:lnTo>
                        <a:pt x="19" y="0"/>
                      </a:lnTo>
                      <a:lnTo>
                        <a:pt x="28" y="19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4" name="Freeform 524"/>
                <p:cNvSpPr>
                  <a:spLocks/>
                </p:cNvSpPr>
                <p:nvPr/>
              </p:nvSpPr>
              <p:spPr bwMode="auto">
                <a:xfrm>
                  <a:off x="4021" y="801"/>
                  <a:ext cx="29" cy="20"/>
                </a:xfrm>
                <a:custGeom>
                  <a:avLst/>
                  <a:gdLst/>
                  <a:ahLst/>
                  <a:cxnLst>
                    <a:cxn ang="0">
                      <a:pos x="19" y="20"/>
                    </a:cxn>
                    <a:cxn ang="0">
                      <a:pos x="0" y="20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19" y="20"/>
                    </a:cxn>
                  </a:cxnLst>
                  <a:rect l="0" t="0" r="r" b="b"/>
                  <a:pathLst>
                    <a:path w="29" h="20">
                      <a:moveTo>
                        <a:pt x="19" y="20"/>
                      </a:moveTo>
                      <a:lnTo>
                        <a:pt x="0" y="20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19" y="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5" name="Freeform 525"/>
                <p:cNvSpPr>
                  <a:spLocks/>
                </p:cNvSpPr>
                <p:nvPr/>
              </p:nvSpPr>
              <p:spPr bwMode="auto">
                <a:xfrm>
                  <a:off x="4031" y="792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29" y="9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29" h="19">
                      <a:moveTo>
                        <a:pt x="9" y="19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29" y="9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6" name="Freeform 526"/>
                <p:cNvSpPr>
                  <a:spLocks/>
                </p:cNvSpPr>
                <p:nvPr/>
              </p:nvSpPr>
              <p:spPr bwMode="auto">
                <a:xfrm>
                  <a:off x="4050" y="782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19" y="1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19" y="1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7" name="Freeform 527"/>
                <p:cNvSpPr>
                  <a:spLocks/>
                </p:cNvSpPr>
                <p:nvPr/>
              </p:nvSpPr>
              <p:spPr bwMode="auto">
                <a:xfrm>
                  <a:off x="4060" y="773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8" name="Freeform 528"/>
                <p:cNvSpPr>
                  <a:spLocks/>
                </p:cNvSpPr>
                <p:nvPr/>
              </p:nvSpPr>
              <p:spPr bwMode="auto">
                <a:xfrm>
                  <a:off x="4069" y="763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69" name="Freeform 529"/>
                <p:cNvSpPr>
                  <a:spLocks/>
                </p:cNvSpPr>
                <p:nvPr/>
              </p:nvSpPr>
              <p:spPr bwMode="auto">
                <a:xfrm>
                  <a:off x="4079" y="754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0" name="Freeform 530"/>
                <p:cNvSpPr>
                  <a:spLocks/>
                </p:cNvSpPr>
                <p:nvPr/>
              </p:nvSpPr>
              <p:spPr bwMode="auto">
                <a:xfrm>
                  <a:off x="4088" y="744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20" y="0"/>
                    </a:cxn>
                    <a:cxn ang="0">
                      <a:pos x="20" y="1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20" y="0"/>
                      </a:lnTo>
                      <a:lnTo>
                        <a:pt x="20" y="1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1" name="Freeform 531"/>
                <p:cNvSpPr>
                  <a:spLocks/>
                </p:cNvSpPr>
                <p:nvPr/>
              </p:nvSpPr>
              <p:spPr bwMode="auto">
                <a:xfrm>
                  <a:off x="4098" y="735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2" name="Freeform 532"/>
                <p:cNvSpPr>
                  <a:spLocks/>
                </p:cNvSpPr>
                <p:nvPr/>
              </p:nvSpPr>
              <p:spPr bwMode="auto">
                <a:xfrm>
                  <a:off x="4108" y="716"/>
                  <a:ext cx="28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28" y="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28" h="28">
                      <a:moveTo>
                        <a:pt x="9" y="28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28" y="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3" name="Freeform 533"/>
                <p:cNvSpPr>
                  <a:spLocks/>
                </p:cNvSpPr>
                <p:nvPr/>
              </p:nvSpPr>
              <p:spPr bwMode="auto">
                <a:xfrm>
                  <a:off x="4127" y="706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0" y="2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0" y="29"/>
                    </a:cxn>
                  </a:cxnLst>
                  <a:rect l="0" t="0" r="r" b="b"/>
                  <a:pathLst>
                    <a:path w="19" h="29">
                      <a:moveTo>
                        <a:pt x="0" y="2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4" name="Freeform 534"/>
                <p:cNvSpPr>
                  <a:spLocks/>
                </p:cNvSpPr>
                <p:nvPr/>
              </p:nvSpPr>
              <p:spPr bwMode="auto">
                <a:xfrm>
                  <a:off x="4127" y="696"/>
                  <a:ext cx="28" cy="20"/>
                </a:xfrm>
                <a:custGeom>
                  <a:avLst/>
                  <a:gdLst/>
                  <a:ahLst/>
                  <a:cxnLst>
                    <a:cxn ang="0">
                      <a:pos x="19" y="20"/>
                    </a:cxn>
                    <a:cxn ang="0">
                      <a:pos x="0" y="20"/>
                    </a:cxn>
                    <a:cxn ang="0">
                      <a:pos x="9" y="0"/>
                    </a:cxn>
                    <a:cxn ang="0">
                      <a:pos x="28" y="10"/>
                    </a:cxn>
                    <a:cxn ang="0">
                      <a:pos x="19" y="20"/>
                    </a:cxn>
                  </a:cxnLst>
                  <a:rect l="0" t="0" r="r" b="b"/>
                  <a:pathLst>
                    <a:path w="28" h="20">
                      <a:moveTo>
                        <a:pt x="19" y="20"/>
                      </a:moveTo>
                      <a:lnTo>
                        <a:pt x="0" y="20"/>
                      </a:lnTo>
                      <a:lnTo>
                        <a:pt x="9" y="0"/>
                      </a:lnTo>
                      <a:lnTo>
                        <a:pt x="28" y="10"/>
                      </a:lnTo>
                      <a:lnTo>
                        <a:pt x="19" y="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5" name="Freeform 535"/>
                <p:cNvSpPr>
                  <a:spLocks/>
                </p:cNvSpPr>
                <p:nvPr/>
              </p:nvSpPr>
              <p:spPr bwMode="auto">
                <a:xfrm>
                  <a:off x="4136" y="677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19" y="0"/>
                    </a:cxn>
                    <a:cxn ang="0">
                      <a:pos x="29" y="19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19" y="0"/>
                      </a:lnTo>
                      <a:lnTo>
                        <a:pt x="29" y="19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6" name="Freeform 536"/>
                <p:cNvSpPr>
                  <a:spLocks/>
                </p:cNvSpPr>
                <p:nvPr/>
              </p:nvSpPr>
              <p:spPr bwMode="auto">
                <a:xfrm>
                  <a:off x="4146" y="677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2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2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7" name="Freeform 537"/>
                <p:cNvSpPr>
                  <a:spLocks/>
                </p:cNvSpPr>
                <p:nvPr/>
              </p:nvSpPr>
              <p:spPr bwMode="auto">
                <a:xfrm>
                  <a:off x="4155" y="658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20" y="0"/>
                    </a:cxn>
                    <a:cxn ang="0">
                      <a:pos x="2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20" y="0"/>
                      </a:lnTo>
                      <a:lnTo>
                        <a:pt x="2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8" name="Freeform 538"/>
                <p:cNvSpPr>
                  <a:spLocks/>
                </p:cNvSpPr>
                <p:nvPr/>
              </p:nvSpPr>
              <p:spPr bwMode="auto">
                <a:xfrm>
                  <a:off x="4175" y="649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19" y="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19" h="28">
                      <a:moveTo>
                        <a:pt x="9" y="28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19" y="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79" name="Freeform 539"/>
                <p:cNvSpPr>
                  <a:spLocks/>
                </p:cNvSpPr>
                <p:nvPr/>
              </p:nvSpPr>
              <p:spPr bwMode="auto">
                <a:xfrm>
                  <a:off x="4184" y="639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19" y="1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9" h="19">
                      <a:moveTo>
                        <a:pt x="10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19" y="1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0" name="Freeform 540"/>
                <p:cNvSpPr>
                  <a:spLocks/>
                </p:cNvSpPr>
                <p:nvPr/>
              </p:nvSpPr>
              <p:spPr bwMode="auto">
                <a:xfrm>
                  <a:off x="4194" y="630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19" y="9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19" y="9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1" name="Freeform 541"/>
                <p:cNvSpPr>
                  <a:spLocks/>
                </p:cNvSpPr>
                <p:nvPr/>
              </p:nvSpPr>
              <p:spPr bwMode="auto">
                <a:xfrm>
                  <a:off x="4203" y="620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0" y="1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0" y="1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2" name="Freeform 542"/>
                <p:cNvSpPr>
                  <a:spLocks/>
                </p:cNvSpPr>
                <p:nvPr/>
              </p:nvSpPr>
              <p:spPr bwMode="auto">
                <a:xfrm>
                  <a:off x="4213" y="601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3" name="Freeform 543"/>
                <p:cNvSpPr>
                  <a:spLocks/>
                </p:cNvSpPr>
                <p:nvPr/>
              </p:nvSpPr>
              <p:spPr bwMode="auto">
                <a:xfrm>
                  <a:off x="4223" y="591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20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19" h="29">
                      <a:moveTo>
                        <a:pt x="9" y="2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20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4" name="Freeform 544"/>
                <p:cNvSpPr>
                  <a:spLocks/>
                </p:cNvSpPr>
                <p:nvPr/>
              </p:nvSpPr>
              <p:spPr bwMode="auto">
                <a:xfrm>
                  <a:off x="4232" y="582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9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9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5" name="Freeform 545"/>
                <p:cNvSpPr>
                  <a:spLocks/>
                </p:cNvSpPr>
                <p:nvPr/>
              </p:nvSpPr>
              <p:spPr bwMode="auto">
                <a:xfrm>
                  <a:off x="4242" y="572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2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2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6" name="Freeform 546"/>
                <p:cNvSpPr>
                  <a:spLocks/>
                </p:cNvSpPr>
                <p:nvPr/>
              </p:nvSpPr>
              <p:spPr bwMode="auto">
                <a:xfrm>
                  <a:off x="4251" y="553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20" y="2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20" y="29"/>
                    </a:cxn>
                  </a:cxnLst>
                  <a:rect l="0" t="0" r="r" b="b"/>
                  <a:pathLst>
                    <a:path w="29" h="29">
                      <a:moveTo>
                        <a:pt x="20" y="2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2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7" name="Freeform 547"/>
                <p:cNvSpPr>
                  <a:spLocks/>
                </p:cNvSpPr>
                <p:nvPr/>
              </p:nvSpPr>
              <p:spPr bwMode="auto">
                <a:xfrm>
                  <a:off x="4261" y="544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2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2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8" name="Freeform 548"/>
                <p:cNvSpPr>
                  <a:spLocks/>
                </p:cNvSpPr>
                <p:nvPr/>
              </p:nvSpPr>
              <p:spPr bwMode="auto">
                <a:xfrm>
                  <a:off x="4271" y="534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89" name="Freeform 549"/>
                <p:cNvSpPr>
                  <a:spLocks/>
                </p:cNvSpPr>
                <p:nvPr/>
              </p:nvSpPr>
              <p:spPr bwMode="auto">
                <a:xfrm>
                  <a:off x="4280" y="525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2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2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0" name="Freeform 550"/>
                <p:cNvSpPr>
                  <a:spLocks/>
                </p:cNvSpPr>
                <p:nvPr/>
              </p:nvSpPr>
              <p:spPr bwMode="auto">
                <a:xfrm>
                  <a:off x="4290" y="506"/>
                  <a:ext cx="28" cy="28"/>
                </a:xfrm>
                <a:custGeom>
                  <a:avLst/>
                  <a:gdLst/>
                  <a:ahLst/>
                  <a:cxnLst>
                    <a:cxn ang="0">
                      <a:pos x="19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28" y="9"/>
                    </a:cxn>
                    <a:cxn ang="0">
                      <a:pos x="19" y="28"/>
                    </a:cxn>
                  </a:cxnLst>
                  <a:rect l="0" t="0" r="r" b="b"/>
                  <a:pathLst>
                    <a:path w="28" h="28">
                      <a:moveTo>
                        <a:pt x="19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28" y="9"/>
                      </a:lnTo>
                      <a:lnTo>
                        <a:pt x="1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1" name="Freeform 551"/>
                <p:cNvSpPr>
                  <a:spLocks/>
                </p:cNvSpPr>
                <p:nvPr/>
              </p:nvSpPr>
              <p:spPr bwMode="auto">
                <a:xfrm>
                  <a:off x="4309" y="496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10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10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2" name="Freeform 552"/>
                <p:cNvSpPr>
                  <a:spLocks/>
                </p:cNvSpPr>
                <p:nvPr/>
              </p:nvSpPr>
              <p:spPr bwMode="auto">
                <a:xfrm>
                  <a:off x="4318" y="477"/>
                  <a:ext cx="20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20" y="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0" h="29">
                      <a:moveTo>
                        <a:pt x="10" y="29"/>
                      </a:moveTo>
                      <a:lnTo>
                        <a:pt x="0" y="19"/>
                      </a:lnTo>
                      <a:lnTo>
                        <a:pt x="0" y="0"/>
                      </a:lnTo>
                      <a:lnTo>
                        <a:pt x="20" y="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3" name="Freeform 553"/>
                <p:cNvSpPr>
                  <a:spLocks/>
                </p:cNvSpPr>
                <p:nvPr/>
              </p:nvSpPr>
              <p:spPr bwMode="auto">
                <a:xfrm>
                  <a:off x="4318" y="467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20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20" y="19"/>
                    </a:cxn>
                  </a:cxnLst>
                  <a:rect l="0" t="0" r="r" b="b"/>
                  <a:pathLst>
                    <a:path w="29" h="19">
                      <a:moveTo>
                        <a:pt x="20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2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4" name="Freeform 554"/>
                <p:cNvSpPr>
                  <a:spLocks/>
                </p:cNvSpPr>
                <p:nvPr/>
              </p:nvSpPr>
              <p:spPr bwMode="auto">
                <a:xfrm>
                  <a:off x="4338" y="448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19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19" h="29">
                      <a:moveTo>
                        <a:pt x="9" y="2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19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5" name="Freeform 555"/>
                <p:cNvSpPr>
                  <a:spLocks/>
                </p:cNvSpPr>
                <p:nvPr/>
              </p:nvSpPr>
              <p:spPr bwMode="auto">
                <a:xfrm>
                  <a:off x="4347" y="439"/>
                  <a:ext cx="29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29" y="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29" h="28">
                      <a:moveTo>
                        <a:pt x="10" y="28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29" y="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6" name="Freeform 556"/>
                <p:cNvSpPr>
                  <a:spLocks/>
                </p:cNvSpPr>
                <p:nvPr/>
              </p:nvSpPr>
              <p:spPr bwMode="auto">
                <a:xfrm>
                  <a:off x="4357" y="429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7" name="Freeform 557"/>
                <p:cNvSpPr>
                  <a:spLocks/>
                </p:cNvSpPr>
                <p:nvPr/>
              </p:nvSpPr>
              <p:spPr bwMode="auto">
                <a:xfrm>
                  <a:off x="4366" y="410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8" name="Freeform 558"/>
                <p:cNvSpPr>
                  <a:spLocks/>
                </p:cNvSpPr>
                <p:nvPr/>
              </p:nvSpPr>
              <p:spPr bwMode="auto">
                <a:xfrm>
                  <a:off x="4376" y="401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99" name="Freeform 559"/>
                <p:cNvSpPr>
                  <a:spLocks/>
                </p:cNvSpPr>
                <p:nvPr/>
              </p:nvSpPr>
              <p:spPr bwMode="auto">
                <a:xfrm>
                  <a:off x="4386" y="381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20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19" h="29">
                      <a:moveTo>
                        <a:pt x="9" y="2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20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0" name="Freeform 560"/>
                <p:cNvSpPr>
                  <a:spLocks/>
                </p:cNvSpPr>
                <p:nvPr/>
              </p:nvSpPr>
              <p:spPr bwMode="auto">
                <a:xfrm>
                  <a:off x="4395" y="372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0" y="0"/>
                      </a:lnTo>
                      <a:lnTo>
                        <a:pt x="1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1" name="Freeform 561"/>
                <p:cNvSpPr>
                  <a:spLocks/>
                </p:cNvSpPr>
                <p:nvPr/>
              </p:nvSpPr>
              <p:spPr bwMode="auto">
                <a:xfrm>
                  <a:off x="4405" y="353"/>
                  <a:ext cx="29" cy="28"/>
                </a:xfrm>
                <a:custGeom>
                  <a:avLst/>
                  <a:gdLst/>
                  <a:ahLst/>
                  <a:cxnLst>
                    <a:cxn ang="0">
                      <a:pos x="9" y="28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29" y="19"/>
                    </a:cxn>
                    <a:cxn ang="0">
                      <a:pos x="9" y="28"/>
                    </a:cxn>
                  </a:cxnLst>
                  <a:rect l="0" t="0" r="r" b="b"/>
                  <a:pathLst>
                    <a:path w="29" h="28">
                      <a:moveTo>
                        <a:pt x="9" y="28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29" y="19"/>
                      </a:lnTo>
                      <a:lnTo>
                        <a:pt x="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2" name="Freeform 562"/>
                <p:cNvSpPr>
                  <a:spLocks/>
                </p:cNvSpPr>
                <p:nvPr/>
              </p:nvSpPr>
              <p:spPr bwMode="auto">
                <a:xfrm>
                  <a:off x="4414" y="343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20" y="29"/>
                    </a:cxn>
                    <a:cxn ang="0">
                      <a:pos x="0" y="10"/>
                    </a:cxn>
                    <a:cxn ang="0">
                      <a:pos x="20" y="0"/>
                    </a:cxn>
                    <a:cxn ang="0">
                      <a:pos x="29" y="10"/>
                    </a:cxn>
                    <a:cxn ang="0">
                      <a:pos x="20" y="29"/>
                    </a:cxn>
                  </a:cxnLst>
                  <a:rect l="0" t="0" r="r" b="b"/>
                  <a:pathLst>
                    <a:path w="29" h="29">
                      <a:moveTo>
                        <a:pt x="20" y="29"/>
                      </a:moveTo>
                      <a:lnTo>
                        <a:pt x="0" y="10"/>
                      </a:lnTo>
                      <a:lnTo>
                        <a:pt x="20" y="0"/>
                      </a:lnTo>
                      <a:lnTo>
                        <a:pt x="29" y="10"/>
                      </a:lnTo>
                      <a:lnTo>
                        <a:pt x="2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3" name="Freeform 563"/>
                <p:cNvSpPr>
                  <a:spLocks/>
                </p:cNvSpPr>
                <p:nvPr/>
              </p:nvSpPr>
              <p:spPr bwMode="auto">
                <a:xfrm>
                  <a:off x="4424" y="334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2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2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4" name="Freeform 564"/>
                <p:cNvSpPr>
                  <a:spLocks/>
                </p:cNvSpPr>
                <p:nvPr/>
              </p:nvSpPr>
              <p:spPr bwMode="auto">
                <a:xfrm>
                  <a:off x="4434" y="315"/>
                  <a:ext cx="28" cy="28"/>
                </a:xfrm>
                <a:custGeom>
                  <a:avLst/>
                  <a:gdLst/>
                  <a:ahLst/>
                  <a:cxnLst>
                    <a:cxn ang="0">
                      <a:pos x="19" y="28"/>
                    </a:cxn>
                    <a:cxn ang="0">
                      <a:pos x="0" y="9"/>
                    </a:cxn>
                    <a:cxn ang="0">
                      <a:pos x="19" y="0"/>
                    </a:cxn>
                    <a:cxn ang="0">
                      <a:pos x="28" y="9"/>
                    </a:cxn>
                    <a:cxn ang="0">
                      <a:pos x="19" y="28"/>
                    </a:cxn>
                  </a:cxnLst>
                  <a:rect l="0" t="0" r="r" b="b"/>
                  <a:pathLst>
                    <a:path w="28" h="28">
                      <a:moveTo>
                        <a:pt x="19" y="28"/>
                      </a:moveTo>
                      <a:lnTo>
                        <a:pt x="0" y="9"/>
                      </a:lnTo>
                      <a:lnTo>
                        <a:pt x="19" y="0"/>
                      </a:lnTo>
                      <a:lnTo>
                        <a:pt x="28" y="9"/>
                      </a:lnTo>
                      <a:lnTo>
                        <a:pt x="19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5" name="Freeform 565"/>
                <p:cNvSpPr>
                  <a:spLocks/>
                </p:cNvSpPr>
                <p:nvPr/>
              </p:nvSpPr>
              <p:spPr bwMode="auto">
                <a:xfrm>
                  <a:off x="4443" y="305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6" name="Freeform 566"/>
                <p:cNvSpPr>
                  <a:spLocks/>
                </p:cNvSpPr>
                <p:nvPr/>
              </p:nvSpPr>
              <p:spPr bwMode="auto">
                <a:xfrm>
                  <a:off x="4453" y="286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19" y="0"/>
                    </a:cxn>
                    <a:cxn ang="0">
                      <a:pos x="29" y="19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19" y="0"/>
                      </a:lnTo>
                      <a:lnTo>
                        <a:pt x="29" y="19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7" name="Freeform 567"/>
                <p:cNvSpPr>
                  <a:spLocks/>
                </p:cNvSpPr>
                <p:nvPr/>
              </p:nvSpPr>
              <p:spPr bwMode="auto">
                <a:xfrm>
                  <a:off x="4472" y="276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9" h="29">
                      <a:moveTo>
                        <a:pt x="10" y="2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8" name="Freeform 568"/>
                <p:cNvSpPr>
                  <a:spLocks/>
                </p:cNvSpPr>
                <p:nvPr/>
              </p:nvSpPr>
              <p:spPr bwMode="auto">
                <a:xfrm>
                  <a:off x="4482" y="257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29"/>
                    </a:cxn>
                    <a:cxn ang="0">
                      <a:pos x="0" y="10"/>
                    </a:cxn>
                    <a:cxn ang="0">
                      <a:pos x="0" y="0"/>
                    </a:cxn>
                    <a:cxn ang="0">
                      <a:pos x="9" y="10"/>
                    </a:cxn>
                    <a:cxn ang="0">
                      <a:pos x="19" y="10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19" h="29">
                      <a:moveTo>
                        <a:pt x="19" y="29"/>
                      </a:moveTo>
                      <a:lnTo>
                        <a:pt x="0" y="29"/>
                      </a:lnTo>
                      <a:lnTo>
                        <a:pt x="0" y="10"/>
                      </a:lnTo>
                      <a:lnTo>
                        <a:pt x="0" y="0"/>
                      </a:lnTo>
                      <a:lnTo>
                        <a:pt x="9" y="10"/>
                      </a:lnTo>
                      <a:lnTo>
                        <a:pt x="19" y="10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09" name="Freeform 569"/>
                <p:cNvSpPr>
                  <a:spLocks/>
                </p:cNvSpPr>
                <p:nvPr/>
              </p:nvSpPr>
              <p:spPr bwMode="auto">
                <a:xfrm>
                  <a:off x="4482" y="257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0" name="Freeform 570"/>
                <p:cNvSpPr>
                  <a:spLocks/>
                </p:cNvSpPr>
                <p:nvPr/>
              </p:nvSpPr>
              <p:spPr bwMode="auto">
                <a:xfrm>
                  <a:off x="4491" y="238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0" y="2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19"/>
                    </a:cxn>
                    <a:cxn ang="0">
                      <a:pos x="10" y="29"/>
                    </a:cxn>
                  </a:cxnLst>
                  <a:rect l="0" t="0" r="r" b="b"/>
                  <a:pathLst>
                    <a:path w="29" h="29">
                      <a:moveTo>
                        <a:pt x="10" y="2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19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1" name="Freeform 571"/>
                <p:cNvSpPr>
                  <a:spLocks/>
                </p:cNvSpPr>
                <p:nvPr/>
              </p:nvSpPr>
              <p:spPr bwMode="auto">
                <a:xfrm>
                  <a:off x="4501" y="229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0" y="0"/>
                      </a:lnTo>
                      <a:lnTo>
                        <a:pt x="1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2" name="Freeform 572"/>
                <p:cNvSpPr>
                  <a:spLocks/>
                </p:cNvSpPr>
                <p:nvPr/>
              </p:nvSpPr>
              <p:spPr bwMode="auto">
                <a:xfrm>
                  <a:off x="4510" y="210"/>
                  <a:ext cx="29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1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29" h="28">
                      <a:moveTo>
                        <a:pt x="10" y="28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1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3" name="Freeform 573"/>
                <p:cNvSpPr>
                  <a:spLocks/>
                </p:cNvSpPr>
                <p:nvPr/>
              </p:nvSpPr>
              <p:spPr bwMode="auto">
                <a:xfrm>
                  <a:off x="4520" y="200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29" y="10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29" y="10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4" name="Freeform 574"/>
                <p:cNvSpPr>
                  <a:spLocks/>
                </p:cNvSpPr>
                <p:nvPr/>
              </p:nvSpPr>
              <p:spPr bwMode="auto">
                <a:xfrm>
                  <a:off x="4529" y="181"/>
                  <a:ext cx="20" cy="29"/>
                </a:xfrm>
                <a:custGeom>
                  <a:avLst/>
                  <a:gdLst/>
                  <a:ahLst/>
                  <a:cxnLst>
                    <a:cxn ang="0">
                      <a:pos x="20" y="29"/>
                    </a:cxn>
                    <a:cxn ang="0">
                      <a:pos x="0" y="29"/>
                    </a:cxn>
                    <a:cxn ang="0">
                      <a:pos x="0" y="0"/>
                    </a:cxn>
                    <a:cxn ang="0">
                      <a:pos x="10" y="10"/>
                    </a:cxn>
                    <a:cxn ang="0">
                      <a:pos x="20" y="10"/>
                    </a:cxn>
                    <a:cxn ang="0">
                      <a:pos x="20" y="29"/>
                    </a:cxn>
                  </a:cxnLst>
                  <a:rect l="0" t="0" r="r" b="b"/>
                  <a:pathLst>
                    <a:path w="20" h="29">
                      <a:moveTo>
                        <a:pt x="20" y="29"/>
                      </a:moveTo>
                      <a:lnTo>
                        <a:pt x="0" y="29"/>
                      </a:lnTo>
                      <a:lnTo>
                        <a:pt x="0" y="0"/>
                      </a:lnTo>
                      <a:lnTo>
                        <a:pt x="10" y="10"/>
                      </a:lnTo>
                      <a:lnTo>
                        <a:pt x="20" y="10"/>
                      </a:lnTo>
                      <a:lnTo>
                        <a:pt x="2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5" name="Freeform 575"/>
                <p:cNvSpPr>
                  <a:spLocks/>
                </p:cNvSpPr>
                <p:nvPr/>
              </p:nvSpPr>
              <p:spPr bwMode="auto">
                <a:xfrm>
                  <a:off x="4529" y="181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20" y="1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20" y="1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6" name="Freeform 576"/>
                <p:cNvSpPr>
                  <a:spLocks/>
                </p:cNvSpPr>
                <p:nvPr/>
              </p:nvSpPr>
              <p:spPr bwMode="auto">
                <a:xfrm>
                  <a:off x="4539" y="162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19" y="0"/>
                    </a:cxn>
                    <a:cxn ang="0">
                      <a:pos x="29" y="19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19" y="0"/>
                      </a:lnTo>
                      <a:lnTo>
                        <a:pt x="29" y="19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7" name="Freeform 577"/>
                <p:cNvSpPr>
                  <a:spLocks/>
                </p:cNvSpPr>
                <p:nvPr/>
              </p:nvSpPr>
              <p:spPr bwMode="auto">
                <a:xfrm>
                  <a:off x="4549" y="152"/>
                  <a:ext cx="28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28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8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28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8" name="Freeform 578"/>
                <p:cNvSpPr>
                  <a:spLocks/>
                </p:cNvSpPr>
                <p:nvPr/>
              </p:nvSpPr>
              <p:spPr bwMode="auto">
                <a:xfrm>
                  <a:off x="4558" y="143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0" y="9"/>
                    </a:cxn>
                    <a:cxn ang="0">
                      <a:pos x="1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0" y="9"/>
                      </a:lnTo>
                      <a:lnTo>
                        <a:pt x="1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19" name="Freeform 579"/>
                <p:cNvSpPr>
                  <a:spLocks/>
                </p:cNvSpPr>
                <p:nvPr/>
              </p:nvSpPr>
              <p:spPr bwMode="auto">
                <a:xfrm>
                  <a:off x="4568" y="133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19" y="10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19" h="19">
                      <a:moveTo>
                        <a:pt x="9" y="1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19" y="10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0" name="Freeform 580"/>
                <p:cNvSpPr>
                  <a:spLocks/>
                </p:cNvSpPr>
                <p:nvPr/>
              </p:nvSpPr>
              <p:spPr bwMode="auto">
                <a:xfrm>
                  <a:off x="4568" y="124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9" y="0"/>
                    </a:cxn>
                    <a:cxn ang="0">
                      <a:pos x="2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9" y="0"/>
                      </a:lnTo>
                      <a:lnTo>
                        <a:pt x="2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1" name="Freeform 581"/>
                <p:cNvSpPr>
                  <a:spLocks/>
                </p:cNvSpPr>
                <p:nvPr/>
              </p:nvSpPr>
              <p:spPr bwMode="auto">
                <a:xfrm>
                  <a:off x="4577" y="105"/>
                  <a:ext cx="29" cy="28"/>
                </a:xfrm>
                <a:custGeom>
                  <a:avLst/>
                  <a:gdLst/>
                  <a:ahLst/>
                  <a:cxnLst>
                    <a:cxn ang="0">
                      <a:pos x="20" y="28"/>
                    </a:cxn>
                    <a:cxn ang="0">
                      <a:pos x="0" y="9"/>
                    </a:cxn>
                    <a:cxn ang="0">
                      <a:pos x="20" y="0"/>
                    </a:cxn>
                    <a:cxn ang="0">
                      <a:pos x="29" y="9"/>
                    </a:cxn>
                    <a:cxn ang="0">
                      <a:pos x="20" y="28"/>
                    </a:cxn>
                  </a:cxnLst>
                  <a:rect l="0" t="0" r="r" b="b"/>
                  <a:pathLst>
                    <a:path w="29" h="28">
                      <a:moveTo>
                        <a:pt x="20" y="28"/>
                      </a:moveTo>
                      <a:lnTo>
                        <a:pt x="0" y="9"/>
                      </a:lnTo>
                      <a:lnTo>
                        <a:pt x="20" y="0"/>
                      </a:lnTo>
                      <a:lnTo>
                        <a:pt x="29" y="9"/>
                      </a:lnTo>
                      <a:lnTo>
                        <a:pt x="2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2" name="Freeform 582"/>
                <p:cNvSpPr>
                  <a:spLocks/>
                </p:cNvSpPr>
                <p:nvPr/>
              </p:nvSpPr>
              <p:spPr bwMode="auto">
                <a:xfrm>
                  <a:off x="4587" y="95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19" y="10"/>
                    </a:cxn>
                    <a:cxn ang="0">
                      <a:pos x="2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19" y="10"/>
                      </a:lnTo>
                      <a:lnTo>
                        <a:pt x="2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3" name="Freeform 583"/>
                <p:cNvSpPr>
                  <a:spLocks/>
                </p:cNvSpPr>
                <p:nvPr/>
              </p:nvSpPr>
              <p:spPr bwMode="auto">
                <a:xfrm>
                  <a:off x="4597" y="86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9" y="9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9" y="9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4" name="Freeform 584"/>
                <p:cNvSpPr>
                  <a:spLocks/>
                </p:cNvSpPr>
                <p:nvPr/>
              </p:nvSpPr>
              <p:spPr bwMode="auto">
                <a:xfrm>
                  <a:off x="4597" y="76"/>
                  <a:ext cx="28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0"/>
                    </a:cxn>
                    <a:cxn ang="0">
                      <a:pos x="9" y="0"/>
                    </a:cxn>
                    <a:cxn ang="0">
                      <a:pos x="28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8" h="19">
                      <a:moveTo>
                        <a:pt x="19" y="19"/>
                      </a:moveTo>
                      <a:lnTo>
                        <a:pt x="0" y="10"/>
                      </a:lnTo>
                      <a:lnTo>
                        <a:pt x="9" y="0"/>
                      </a:lnTo>
                      <a:lnTo>
                        <a:pt x="28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5" name="Freeform 585"/>
                <p:cNvSpPr>
                  <a:spLocks/>
                </p:cNvSpPr>
                <p:nvPr/>
              </p:nvSpPr>
              <p:spPr bwMode="auto">
                <a:xfrm>
                  <a:off x="4606" y="57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9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9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6" name="Freeform 586"/>
                <p:cNvSpPr>
                  <a:spLocks/>
                </p:cNvSpPr>
                <p:nvPr/>
              </p:nvSpPr>
              <p:spPr bwMode="auto">
                <a:xfrm>
                  <a:off x="4616" y="47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9" y="1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9" y="1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7" name="Freeform 587"/>
                <p:cNvSpPr>
                  <a:spLocks/>
                </p:cNvSpPr>
                <p:nvPr/>
              </p:nvSpPr>
              <p:spPr bwMode="auto">
                <a:xfrm>
                  <a:off x="4625" y="38"/>
                  <a:ext cx="2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9"/>
                    </a:cxn>
                    <a:cxn ang="0">
                      <a:pos x="10" y="0"/>
                    </a:cxn>
                    <a:cxn ang="0">
                      <a:pos x="20" y="9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20" h="19">
                      <a:moveTo>
                        <a:pt x="10" y="19"/>
                      </a:moveTo>
                      <a:lnTo>
                        <a:pt x="0" y="9"/>
                      </a:lnTo>
                      <a:lnTo>
                        <a:pt x="10" y="0"/>
                      </a:lnTo>
                      <a:lnTo>
                        <a:pt x="20" y="9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8" name="Freeform 588"/>
                <p:cNvSpPr>
                  <a:spLocks/>
                </p:cNvSpPr>
                <p:nvPr/>
              </p:nvSpPr>
              <p:spPr bwMode="auto">
                <a:xfrm>
                  <a:off x="4635" y="19"/>
                  <a:ext cx="19" cy="28"/>
                </a:xfrm>
                <a:custGeom>
                  <a:avLst/>
                  <a:gdLst/>
                  <a:ahLst/>
                  <a:cxnLst>
                    <a:cxn ang="0">
                      <a:pos x="10" y="28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19" y="19"/>
                    </a:cxn>
                    <a:cxn ang="0">
                      <a:pos x="10" y="28"/>
                    </a:cxn>
                  </a:cxnLst>
                  <a:rect l="0" t="0" r="r" b="b"/>
                  <a:pathLst>
                    <a:path w="19" h="28">
                      <a:moveTo>
                        <a:pt x="10" y="28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19" y="19"/>
                      </a:lnTo>
                      <a:lnTo>
                        <a:pt x="10" y="2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29" name="Freeform 589"/>
                <p:cNvSpPr>
                  <a:spLocks/>
                </p:cNvSpPr>
                <p:nvPr/>
              </p:nvSpPr>
              <p:spPr bwMode="auto">
                <a:xfrm>
                  <a:off x="4645" y="9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9" y="1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9" y="1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0" name="Freeform 590"/>
                <p:cNvSpPr>
                  <a:spLocks/>
                </p:cNvSpPr>
                <p:nvPr/>
              </p:nvSpPr>
              <p:spPr bwMode="auto">
                <a:xfrm>
                  <a:off x="4654" y="0"/>
                  <a:ext cx="1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0" h="19">
                      <a:moveTo>
                        <a:pt x="10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1" name="Freeform 591"/>
                <p:cNvSpPr>
                  <a:spLocks/>
                </p:cNvSpPr>
                <p:nvPr/>
              </p:nvSpPr>
              <p:spPr bwMode="auto">
                <a:xfrm>
                  <a:off x="4654" y="-10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0" y="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2" name="Freeform 592"/>
                <p:cNvSpPr>
                  <a:spLocks/>
                </p:cNvSpPr>
                <p:nvPr/>
              </p:nvSpPr>
              <p:spPr bwMode="auto">
                <a:xfrm>
                  <a:off x="4654" y="-29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19" y="0"/>
                    </a:cxn>
                    <a:cxn ang="0">
                      <a:pos x="19" y="10"/>
                    </a:cxn>
                    <a:cxn ang="0">
                      <a:pos x="29" y="19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19" y="0"/>
                      </a:lnTo>
                      <a:lnTo>
                        <a:pt x="19" y="10"/>
                      </a:lnTo>
                      <a:lnTo>
                        <a:pt x="29" y="19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3" name="Freeform 593"/>
                <p:cNvSpPr>
                  <a:spLocks/>
                </p:cNvSpPr>
                <p:nvPr/>
              </p:nvSpPr>
              <p:spPr bwMode="auto">
                <a:xfrm>
                  <a:off x="4673" y="-29"/>
                  <a:ext cx="1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0"/>
                    </a:cxn>
                    <a:cxn ang="0">
                      <a:pos x="10" y="1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0" h="19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10" y="1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4" name="Freeform 594"/>
                <p:cNvSpPr>
                  <a:spLocks/>
                </p:cNvSpPr>
                <p:nvPr/>
              </p:nvSpPr>
              <p:spPr bwMode="auto">
                <a:xfrm>
                  <a:off x="4673" y="-48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19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19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5" name="Freeform 595"/>
                <p:cNvSpPr>
                  <a:spLocks/>
                </p:cNvSpPr>
                <p:nvPr/>
              </p:nvSpPr>
              <p:spPr bwMode="auto">
                <a:xfrm>
                  <a:off x="4683" y="-58"/>
                  <a:ext cx="1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9" y="10"/>
                    </a:cxn>
                    <a:cxn ang="0">
                      <a:pos x="19" y="1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1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9" y="10"/>
                      </a:lnTo>
                      <a:lnTo>
                        <a:pt x="19" y="1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6" name="Freeform 596"/>
                <p:cNvSpPr>
                  <a:spLocks/>
                </p:cNvSpPr>
                <p:nvPr/>
              </p:nvSpPr>
              <p:spPr bwMode="auto">
                <a:xfrm>
                  <a:off x="4692" y="-67"/>
                  <a:ext cx="10" cy="19"/>
                </a:xfrm>
                <a:custGeom>
                  <a:avLst/>
                  <a:gdLst/>
                  <a:ahLst/>
                  <a:cxnLst>
                    <a:cxn ang="0">
                      <a:pos x="10" y="19"/>
                    </a:cxn>
                    <a:cxn ang="0">
                      <a:pos x="0" y="9"/>
                    </a:cxn>
                    <a:cxn ang="0">
                      <a:pos x="0" y="0"/>
                    </a:cxn>
                    <a:cxn ang="0">
                      <a:pos x="10" y="19"/>
                    </a:cxn>
                  </a:cxnLst>
                  <a:rect l="0" t="0" r="r" b="b"/>
                  <a:pathLst>
                    <a:path w="10" h="19">
                      <a:moveTo>
                        <a:pt x="10" y="19"/>
                      </a:move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7" name="Freeform 597"/>
                <p:cNvSpPr>
                  <a:spLocks/>
                </p:cNvSpPr>
                <p:nvPr/>
              </p:nvSpPr>
              <p:spPr bwMode="auto">
                <a:xfrm>
                  <a:off x="4692" y="-77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20" y="2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20" y="29"/>
                    </a:cxn>
                  </a:cxnLst>
                  <a:rect l="0" t="0" r="r" b="b"/>
                  <a:pathLst>
                    <a:path w="29" h="29">
                      <a:moveTo>
                        <a:pt x="20" y="29"/>
                      </a:move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20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8" name="Freeform 598"/>
                <p:cNvSpPr>
                  <a:spLocks/>
                </p:cNvSpPr>
                <p:nvPr/>
              </p:nvSpPr>
              <p:spPr bwMode="auto">
                <a:xfrm>
                  <a:off x="4702" y="-96"/>
                  <a:ext cx="1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0" y="10"/>
                    </a:cxn>
                    <a:cxn ang="0">
                      <a:pos x="10" y="0"/>
                    </a:cxn>
                    <a:cxn ang="0">
                      <a:pos x="10" y="10"/>
                    </a:cxn>
                    <a:cxn ang="0">
                      <a:pos x="19" y="10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1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0" y="10"/>
                      </a:lnTo>
                      <a:lnTo>
                        <a:pt x="10" y="0"/>
                      </a:lnTo>
                      <a:lnTo>
                        <a:pt x="10" y="10"/>
                      </a:lnTo>
                      <a:lnTo>
                        <a:pt x="19" y="10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39" name="Freeform 599"/>
                <p:cNvSpPr>
                  <a:spLocks/>
                </p:cNvSpPr>
                <p:nvPr/>
              </p:nvSpPr>
              <p:spPr bwMode="auto">
                <a:xfrm>
                  <a:off x="4712" y="-96"/>
                  <a:ext cx="9" cy="19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0" y="0"/>
                    </a:cxn>
                    <a:cxn ang="0">
                      <a:pos x="9" y="10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9" h="19">
                      <a:moveTo>
                        <a:pt x="9" y="19"/>
                      </a:moveTo>
                      <a:lnTo>
                        <a:pt x="0" y="0"/>
                      </a:lnTo>
                      <a:lnTo>
                        <a:pt x="9" y="10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40" name="Freeform 600"/>
                <p:cNvSpPr>
                  <a:spLocks/>
                </p:cNvSpPr>
                <p:nvPr/>
              </p:nvSpPr>
              <p:spPr bwMode="auto">
                <a:xfrm>
                  <a:off x="4712" y="-115"/>
                  <a:ext cx="28" cy="29"/>
                </a:xfrm>
                <a:custGeom>
                  <a:avLst/>
                  <a:gdLst/>
                  <a:ahLst/>
                  <a:cxnLst>
                    <a:cxn ang="0">
                      <a:pos x="9" y="29"/>
                    </a:cxn>
                    <a:cxn ang="0">
                      <a:pos x="0" y="19"/>
                    </a:cxn>
                    <a:cxn ang="0">
                      <a:pos x="19" y="0"/>
                    </a:cxn>
                    <a:cxn ang="0">
                      <a:pos x="28" y="19"/>
                    </a:cxn>
                    <a:cxn ang="0">
                      <a:pos x="9" y="29"/>
                    </a:cxn>
                  </a:cxnLst>
                  <a:rect l="0" t="0" r="r" b="b"/>
                  <a:pathLst>
                    <a:path w="28" h="29">
                      <a:moveTo>
                        <a:pt x="9" y="29"/>
                      </a:moveTo>
                      <a:lnTo>
                        <a:pt x="0" y="19"/>
                      </a:lnTo>
                      <a:lnTo>
                        <a:pt x="19" y="0"/>
                      </a:lnTo>
                      <a:lnTo>
                        <a:pt x="28" y="19"/>
                      </a:lnTo>
                      <a:lnTo>
                        <a:pt x="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41" name="Freeform 601"/>
                <p:cNvSpPr>
                  <a:spLocks/>
                </p:cNvSpPr>
                <p:nvPr/>
              </p:nvSpPr>
              <p:spPr bwMode="auto">
                <a:xfrm>
                  <a:off x="4721" y="-124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19" y="1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0"/>
                    </a:cxn>
                    <a:cxn ang="0">
                      <a:pos x="19" y="19"/>
                    </a:cxn>
                  </a:cxnLst>
                  <a:rect l="0" t="0" r="r" b="b"/>
                  <a:pathLst>
                    <a:path w="29" h="19">
                      <a:moveTo>
                        <a:pt x="19" y="1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42" name="Freeform 602"/>
                <p:cNvSpPr>
                  <a:spLocks/>
                </p:cNvSpPr>
                <p:nvPr/>
              </p:nvSpPr>
              <p:spPr bwMode="auto">
                <a:xfrm>
                  <a:off x="4731" y="-153"/>
                  <a:ext cx="29" cy="38"/>
                </a:xfrm>
                <a:custGeom>
                  <a:avLst/>
                  <a:gdLst/>
                  <a:ahLst/>
                  <a:cxnLst>
                    <a:cxn ang="0">
                      <a:pos x="19" y="38"/>
                    </a:cxn>
                    <a:cxn ang="0">
                      <a:pos x="0" y="19"/>
                    </a:cxn>
                    <a:cxn ang="0">
                      <a:pos x="9" y="0"/>
                    </a:cxn>
                    <a:cxn ang="0">
                      <a:pos x="29" y="19"/>
                    </a:cxn>
                    <a:cxn ang="0">
                      <a:pos x="19" y="38"/>
                    </a:cxn>
                  </a:cxnLst>
                  <a:rect l="0" t="0" r="r" b="b"/>
                  <a:pathLst>
                    <a:path w="29" h="38">
                      <a:moveTo>
                        <a:pt x="19" y="38"/>
                      </a:moveTo>
                      <a:lnTo>
                        <a:pt x="0" y="19"/>
                      </a:lnTo>
                      <a:lnTo>
                        <a:pt x="9" y="0"/>
                      </a:lnTo>
                      <a:lnTo>
                        <a:pt x="29" y="19"/>
                      </a:lnTo>
                      <a:lnTo>
                        <a:pt x="19" y="3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43" name="Freeform 603"/>
                <p:cNvSpPr>
                  <a:spLocks/>
                </p:cNvSpPr>
                <p:nvPr/>
              </p:nvSpPr>
              <p:spPr bwMode="auto">
                <a:xfrm>
                  <a:off x="4740" y="-163"/>
                  <a:ext cx="29" cy="19"/>
                </a:xfrm>
                <a:custGeom>
                  <a:avLst/>
                  <a:gdLst/>
                  <a:ahLst/>
                  <a:cxnLst>
                    <a:cxn ang="0">
                      <a:pos x="20" y="1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20" y="19"/>
                    </a:cxn>
                  </a:cxnLst>
                  <a:rect l="0" t="0" r="r" b="b"/>
                  <a:pathLst>
                    <a:path w="29" h="19">
                      <a:moveTo>
                        <a:pt x="20" y="1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20" y="1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44" name="Freeform 604"/>
                <p:cNvSpPr>
                  <a:spLocks/>
                </p:cNvSpPr>
                <p:nvPr/>
              </p:nvSpPr>
              <p:spPr bwMode="auto">
                <a:xfrm>
                  <a:off x="4750" y="-182"/>
                  <a:ext cx="29" cy="29"/>
                </a:xfrm>
                <a:custGeom>
                  <a:avLst/>
                  <a:gdLst/>
                  <a:ahLst/>
                  <a:cxnLst>
                    <a:cxn ang="0">
                      <a:pos x="19" y="29"/>
                    </a:cxn>
                    <a:cxn ang="0">
                      <a:pos x="0" y="19"/>
                    </a:cxn>
                    <a:cxn ang="0">
                      <a:pos x="10" y="0"/>
                    </a:cxn>
                    <a:cxn ang="0">
                      <a:pos x="29" y="10"/>
                    </a:cxn>
                    <a:cxn ang="0">
                      <a:pos x="19" y="29"/>
                    </a:cxn>
                  </a:cxnLst>
                  <a:rect l="0" t="0" r="r" b="b"/>
                  <a:pathLst>
                    <a:path w="29" h="29">
                      <a:moveTo>
                        <a:pt x="19" y="29"/>
                      </a:moveTo>
                      <a:lnTo>
                        <a:pt x="0" y="19"/>
                      </a:lnTo>
                      <a:lnTo>
                        <a:pt x="10" y="0"/>
                      </a:lnTo>
                      <a:lnTo>
                        <a:pt x="29" y="10"/>
                      </a:lnTo>
                      <a:lnTo>
                        <a:pt x="19" y="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pic>
            <p:nvPicPr>
              <p:cNvPr id="62045" name="Picture 605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79688"/>
              <a:stretch>
                <a:fillRect/>
              </a:stretch>
            </p:blipFill>
            <p:spPr bwMode="auto">
              <a:xfrm>
                <a:off x="2880" y="2180"/>
                <a:ext cx="521" cy="1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62046" name="Freeform 606"/>
            <p:cNvSpPr>
              <a:spLocks/>
            </p:cNvSpPr>
            <p:nvPr/>
          </p:nvSpPr>
          <p:spPr bwMode="auto">
            <a:xfrm>
              <a:off x="4760" y="-210"/>
              <a:ext cx="38" cy="38"/>
            </a:xfrm>
            <a:custGeom>
              <a:avLst/>
              <a:gdLst/>
              <a:ahLst/>
              <a:cxnLst>
                <a:cxn ang="0">
                  <a:pos x="19" y="38"/>
                </a:cxn>
                <a:cxn ang="0">
                  <a:pos x="0" y="19"/>
                </a:cxn>
                <a:cxn ang="0">
                  <a:pos x="19" y="0"/>
                </a:cxn>
                <a:cxn ang="0">
                  <a:pos x="38" y="19"/>
                </a:cxn>
                <a:cxn ang="0">
                  <a:pos x="19" y="38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38" y="19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47" name="Freeform 607"/>
            <p:cNvSpPr>
              <a:spLocks/>
            </p:cNvSpPr>
            <p:nvPr/>
          </p:nvSpPr>
          <p:spPr bwMode="auto">
            <a:xfrm>
              <a:off x="4779" y="-220"/>
              <a:ext cx="19" cy="19"/>
            </a:xfrm>
            <a:custGeom>
              <a:avLst/>
              <a:gdLst/>
              <a:ahLst/>
              <a:cxnLst>
                <a:cxn ang="0">
                  <a:pos x="19" y="19"/>
                </a:cxn>
                <a:cxn ang="0">
                  <a:pos x="0" y="19"/>
                </a:cxn>
                <a:cxn ang="0">
                  <a:pos x="0" y="0"/>
                </a:cxn>
                <a:cxn ang="0">
                  <a:pos x="19" y="10"/>
                </a:cxn>
                <a:cxn ang="0">
                  <a:pos x="19" y="19"/>
                </a:cxn>
              </a:cxnLst>
              <a:rect l="0" t="0" r="r" b="b"/>
              <a:pathLst>
                <a:path w="19" h="19">
                  <a:moveTo>
                    <a:pt x="19" y="19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19" y="10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48" name="Freeform 608"/>
            <p:cNvSpPr>
              <a:spLocks/>
            </p:cNvSpPr>
            <p:nvPr/>
          </p:nvSpPr>
          <p:spPr bwMode="auto">
            <a:xfrm>
              <a:off x="4779" y="-239"/>
              <a:ext cx="38" cy="29"/>
            </a:xfrm>
            <a:custGeom>
              <a:avLst/>
              <a:gdLst/>
              <a:ahLst/>
              <a:cxnLst>
                <a:cxn ang="0">
                  <a:pos x="19" y="29"/>
                </a:cxn>
                <a:cxn ang="0">
                  <a:pos x="0" y="19"/>
                </a:cxn>
                <a:cxn ang="0">
                  <a:pos x="19" y="0"/>
                </a:cxn>
                <a:cxn ang="0">
                  <a:pos x="38" y="10"/>
                </a:cxn>
                <a:cxn ang="0">
                  <a:pos x="19" y="29"/>
                </a:cxn>
              </a:cxnLst>
              <a:rect l="0" t="0" r="r" b="b"/>
              <a:pathLst>
                <a:path w="38" h="29">
                  <a:moveTo>
                    <a:pt x="19" y="29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38" y="10"/>
                  </a:lnTo>
                  <a:lnTo>
                    <a:pt x="1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49" name="Freeform 609"/>
            <p:cNvSpPr>
              <a:spLocks/>
            </p:cNvSpPr>
            <p:nvPr/>
          </p:nvSpPr>
          <p:spPr bwMode="auto">
            <a:xfrm>
              <a:off x="4798" y="-258"/>
              <a:ext cx="19" cy="29"/>
            </a:xfrm>
            <a:custGeom>
              <a:avLst/>
              <a:gdLst/>
              <a:ahLst/>
              <a:cxnLst>
                <a:cxn ang="0">
                  <a:pos x="19" y="29"/>
                </a:cxn>
                <a:cxn ang="0">
                  <a:pos x="0" y="19"/>
                </a:cxn>
                <a:cxn ang="0">
                  <a:pos x="0" y="0"/>
                </a:cxn>
                <a:cxn ang="0">
                  <a:pos x="19" y="9"/>
                </a:cxn>
                <a:cxn ang="0">
                  <a:pos x="19" y="29"/>
                </a:cxn>
              </a:cxnLst>
              <a:rect l="0" t="0" r="r" b="b"/>
              <a:pathLst>
                <a:path w="19" h="29">
                  <a:moveTo>
                    <a:pt x="19" y="29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19" y="9"/>
                  </a:lnTo>
                  <a:lnTo>
                    <a:pt x="1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0" name="Freeform 610"/>
            <p:cNvSpPr>
              <a:spLocks/>
            </p:cNvSpPr>
            <p:nvPr/>
          </p:nvSpPr>
          <p:spPr bwMode="auto">
            <a:xfrm>
              <a:off x="4798" y="-277"/>
              <a:ext cx="38" cy="28"/>
            </a:xfrm>
            <a:custGeom>
              <a:avLst/>
              <a:gdLst/>
              <a:ahLst/>
              <a:cxnLst>
                <a:cxn ang="0">
                  <a:pos x="19" y="28"/>
                </a:cxn>
                <a:cxn ang="0">
                  <a:pos x="0" y="19"/>
                </a:cxn>
                <a:cxn ang="0">
                  <a:pos x="19" y="0"/>
                </a:cxn>
                <a:cxn ang="0">
                  <a:pos x="38" y="9"/>
                </a:cxn>
                <a:cxn ang="0">
                  <a:pos x="19" y="28"/>
                </a:cxn>
              </a:cxnLst>
              <a:rect l="0" t="0" r="r" b="b"/>
              <a:pathLst>
                <a:path w="38" h="28">
                  <a:moveTo>
                    <a:pt x="19" y="28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38" y="9"/>
                  </a:lnTo>
                  <a:lnTo>
                    <a:pt x="19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1" name="Freeform 611"/>
            <p:cNvSpPr>
              <a:spLocks/>
            </p:cNvSpPr>
            <p:nvPr/>
          </p:nvSpPr>
          <p:spPr bwMode="auto">
            <a:xfrm>
              <a:off x="4817" y="-296"/>
              <a:ext cx="29" cy="28"/>
            </a:xfrm>
            <a:custGeom>
              <a:avLst/>
              <a:gdLst/>
              <a:ahLst/>
              <a:cxnLst>
                <a:cxn ang="0">
                  <a:pos x="19" y="28"/>
                </a:cxn>
                <a:cxn ang="0">
                  <a:pos x="0" y="19"/>
                </a:cxn>
                <a:cxn ang="0">
                  <a:pos x="10" y="0"/>
                </a:cxn>
                <a:cxn ang="0">
                  <a:pos x="29" y="9"/>
                </a:cxn>
                <a:cxn ang="0">
                  <a:pos x="19" y="28"/>
                </a:cxn>
              </a:cxnLst>
              <a:rect l="0" t="0" r="r" b="b"/>
              <a:pathLst>
                <a:path w="29" h="28">
                  <a:moveTo>
                    <a:pt x="19" y="28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29" y="9"/>
                  </a:lnTo>
                  <a:lnTo>
                    <a:pt x="19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2" name="Freeform 612"/>
            <p:cNvSpPr>
              <a:spLocks/>
            </p:cNvSpPr>
            <p:nvPr/>
          </p:nvSpPr>
          <p:spPr bwMode="auto">
            <a:xfrm>
              <a:off x="4827" y="-306"/>
              <a:ext cx="29" cy="10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29" y="0"/>
                </a:cxn>
                <a:cxn ang="0">
                  <a:pos x="19" y="10"/>
                </a:cxn>
              </a:cxnLst>
              <a:rect l="0" t="0" r="r" b="b"/>
              <a:pathLst>
                <a:path w="29" h="10">
                  <a:moveTo>
                    <a:pt x="19" y="10"/>
                  </a:moveTo>
                  <a:lnTo>
                    <a:pt x="0" y="10"/>
                  </a:lnTo>
                  <a:lnTo>
                    <a:pt x="9" y="0"/>
                  </a:lnTo>
                  <a:lnTo>
                    <a:pt x="29" y="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3" name="Freeform 613"/>
            <p:cNvSpPr>
              <a:spLocks/>
            </p:cNvSpPr>
            <p:nvPr/>
          </p:nvSpPr>
          <p:spPr bwMode="auto">
            <a:xfrm>
              <a:off x="4836" y="-334"/>
              <a:ext cx="29" cy="38"/>
            </a:xfrm>
            <a:custGeom>
              <a:avLst/>
              <a:gdLst/>
              <a:ahLst/>
              <a:cxnLst>
                <a:cxn ang="0">
                  <a:pos x="20" y="38"/>
                </a:cxn>
                <a:cxn ang="0">
                  <a:pos x="0" y="28"/>
                </a:cxn>
                <a:cxn ang="0">
                  <a:pos x="10" y="0"/>
                </a:cxn>
                <a:cxn ang="0">
                  <a:pos x="29" y="9"/>
                </a:cxn>
                <a:cxn ang="0">
                  <a:pos x="20" y="38"/>
                </a:cxn>
              </a:cxnLst>
              <a:rect l="0" t="0" r="r" b="b"/>
              <a:pathLst>
                <a:path w="29" h="38">
                  <a:moveTo>
                    <a:pt x="20" y="38"/>
                  </a:moveTo>
                  <a:lnTo>
                    <a:pt x="0" y="28"/>
                  </a:lnTo>
                  <a:lnTo>
                    <a:pt x="10" y="0"/>
                  </a:lnTo>
                  <a:lnTo>
                    <a:pt x="29" y="9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4" name="Freeform 614"/>
            <p:cNvSpPr>
              <a:spLocks/>
            </p:cNvSpPr>
            <p:nvPr/>
          </p:nvSpPr>
          <p:spPr bwMode="auto">
            <a:xfrm>
              <a:off x="4846" y="-354"/>
              <a:ext cx="29" cy="29"/>
            </a:xfrm>
            <a:custGeom>
              <a:avLst/>
              <a:gdLst/>
              <a:ahLst/>
              <a:cxnLst>
                <a:cxn ang="0">
                  <a:pos x="19" y="29"/>
                </a:cxn>
                <a:cxn ang="0">
                  <a:pos x="0" y="20"/>
                </a:cxn>
                <a:cxn ang="0">
                  <a:pos x="10" y="0"/>
                </a:cxn>
                <a:cxn ang="0">
                  <a:pos x="29" y="10"/>
                </a:cxn>
                <a:cxn ang="0">
                  <a:pos x="19" y="29"/>
                </a:cxn>
              </a:cxnLst>
              <a:rect l="0" t="0" r="r" b="b"/>
              <a:pathLst>
                <a:path w="29" h="29">
                  <a:moveTo>
                    <a:pt x="19" y="29"/>
                  </a:moveTo>
                  <a:lnTo>
                    <a:pt x="0" y="20"/>
                  </a:lnTo>
                  <a:lnTo>
                    <a:pt x="10" y="0"/>
                  </a:lnTo>
                  <a:lnTo>
                    <a:pt x="29" y="10"/>
                  </a:lnTo>
                  <a:lnTo>
                    <a:pt x="1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5" name="Freeform 615"/>
            <p:cNvSpPr>
              <a:spLocks/>
            </p:cNvSpPr>
            <p:nvPr/>
          </p:nvSpPr>
          <p:spPr bwMode="auto">
            <a:xfrm>
              <a:off x="4856" y="-373"/>
              <a:ext cx="28" cy="29"/>
            </a:xfrm>
            <a:custGeom>
              <a:avLst/>
              <a:gdLst/>
              <a:ahLst/>
              <a:cxnLst>
                <a:cxn ang="0">
                  <a:pos x="19" y="29"/>
                </a:cxn>
                <a:cxn ang="0">
                  <a:pos x="0" y="19"/>
                </a:cxn>
                <a:cxn ang="0">
                  <a:pos x="9" y="0"/>
                </a:cxn>
                <a:cxn ang="0">
                  <a:pos x="28" y="10"/>
                </a:cxn>
                <a:cxn ang="0">
                  <a:pos x="19" y="29"/>
                </a:cxn>
              </a:cxnLst>
              <a:rect l="0" t="0" r="r" b="b"/>
              <a:pathLst>
                <a:path w="28" h="29">
                  <a:moveTo>
                    <a:pt x="19" y="29"/>
                  </a:moveTo>
                  <a:lnTo>
                    <a:pt x="0" y="19"/>
                  </a:lnTo>
                  <a:lnTo>
                    <a:pt x="9" y="0"/>
                  </a:lnTo>
                  <a:lnTo>
                    <a:pt x="28" y="10"/>
                  </a:lnTo>
                  <a:lnTo>
                    <a:pt x="1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6" name="Freeform 616"/>
            <p:cNvSpPr>
              <a:spLocks/>
            </p:cNvSpPr>
            <p:nvPr/>
          </p:nvSpPr>
          <p:spPr bwMode="auto">
            <a:xfrm>
              <a:off x="4865" y="-392"/>
              <a:ext cx="29" cy="29"/>
            </a:xfrm>
            <a:custGeom>
              <a:avLst/>
              <a:gdLst/>
              <a:ahLst/>
              <a:cxnLst>
                <a:cxn ang="0">
                  <a:pos x="19" y="29"/>
                </a:cxn>
                <a:cxn ang="0">
                  <a:pos x="0" y="19"/>
                </a:cxn>
                <a:cxn ang="0">
                  <a:pos x="10" y="0"/>
                </a:cxn>
                <a:cxn ang="0">
                  <a:pos x="29" y="0"/>
                </a:cxn>
                <a:cxn ang="0">
                  <a:pos x="19" y="29"/>
                </a:cxn>
              </a:cxnLst>
              <a:rect l="0" t="0" r="r" b="b"/>
              <a:pathLst>
                <a:path w="29" h="29">
                  <a:moveTo>
                    <a:pt x="19" y="2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29" y="0"/>
                  </a:lnTo>
                  <a:lnTo>
                    <a:pt x="1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7" name="Freeform 617"/>
            <p:cNvSpPr>
              <a:spLocks/>
            </p:cNvSpPr>
            <p:nvPr/>
          </p:nvSpPr>
          <p:spPr bwMode="auto">
            <a:xfrm>
              <a:off x="4875" y="-420"/>
              <a:ext cx="28" cy="38"/>
            </a:xfrm>
            <a:custGeom>
              <a:avLst/>
              <a:gdLst/>
              <a:ahLst/>
              <a:cxnLst>
                <a:cxn ang="0">
                  <a:pos x="19" y="38"/>
                </a:cxn>
                <a:cxn ang="0">
                  <a:pos x="0" y="28"/>
                </a:cxn>
                <a:cxn ang="0">
                  <a:pos x="9" y="0"/>
                </a:cxn>
                <a:cxn ang="0">
                  <a:pos x="28" y="19"/>
                </a:cxn>
                <a:cxn ang="0">
                  <a:pos x="19" y="38"/>
                </a:cxn>
              </a:cxnLst>
              <a:rect l="0" t="0" r="r" b="b"/>
              <a:pathLst>
                <a:path w="28" h="38">
                  <a:moveTo>
                    <a:pt x="19" y="38"/>
                  </a:moveTo>
                  <a:lnTo>
                    <a:pt x="0" y="28"/>
                  </a:lnTo>
                  <a:lnTo>
                    <a:pt x="9" y="0"/>
                  </a:lnTo>
                  <a:lnTo>
                    <a:pt x="28" y="19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8" name="Freeform 618"/>
            <p:cNvSpPr>
              <a:spLocks/>
            </p:cNvSpPr>
            <p:nvPr/>
          </p:nvSpPr>
          <p:spPr bwMode="auto">
            <a:xfrm>
              <a:off x="4884" y="-430"/>
              <a:ext cx="29" cy="19"/>
            </a:xfrm>
            <a:custGeom>
              <a:avLst/>
              <a:gdLst/>
              <a:ahLst/>
              <a:cxnLst>
                <a:cxn ang="0">
                  <a:pos x="19" y="19"/>
                </a:cxn>
                <a:cxn ang="0">
                  <a:pos x="0" y="19"/>
                </a:cxn>
                <a:cxn ang="0">
                  <a:pos x="10" y="0"/>
                </a:cxn>
                <a:cxn ang="0">
                  <a:pos x="29" y="0"/>
                </a:cxn>
                <a:cxn ang="0">
                  <a:pos x="19" y="19"/>
                </a:cxn>
              </a:cxnLst>
              <a:rect l="0" t="0" r="r" b="b"/>
              <a:pathLst>
                <a:path w="29" h="19">
                  <a:moveTo>
                    <a:pt x="19" y="1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29" y="0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59" name="Freeform 619"/>
            <p:cNvSpPr>
              <a:spLocks/>
            </p:cNvSpPr>
            <p:nvPr/>
          </p:nvSpPr>
          <p:spPr bwMode="auto">
            <a:xfrm>
              <a:off x="4894" y="-449"/>
              <a:ext cx="29" cy="19"/>
            </a:xfrm>
            <a:custGeom>
              <a:avLst/>
              <a:gdLst/>
              <a:ahLst/>
              <a:cxnLst>
                <a:cxn ang="0">
                  <a:pos x="19" y="19"/>
                </a:cxn>
                <a:cxn ang="0">
                  <a:pos x="0" y="19"/>
                </a:cxn>
                <a:cxn ang="0">
                  <a:pos x="9" y="0"/>
                </a:cxn>
                <a:cxn ang="0">
                  <a:pos x="29" y="0"/>
                </a:cxn>
                <a:cxn ang="0">
                  <a:pos x="19" y="19"/>
                </a:cxn>
              </a:cxnLst>
              <a:rect l="0" t="0" r="r" b="b"/>
              <a:pathLst>
                <a:path w="29" h="19">
                  <a:moveTo>
                    <a:pt x="19" y="19"/>
                  </a:moveTo>
                  <a:lnTo>
                    <a:pt x="0" y="19"/>
                  </a:lnTo>
                  <a:lnTo>
                    <a:pt x="9" y="0"/>
                  </a:lnTo>
                  <a:lnTo>
                    <a:pt x="29" y="0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9" name="Group 620"/>
          <p:cNvGrpSpPr>
            <a:grpSpLocks/>
          </p:cNvGrpSpPr>
          <p:nvPr/>
        </p:nvGrpSpPr>
        <p:grpSpPr bwMode="auto">
          <a:xfrm>
            <a:off x="1122363" y="4000500"/>
            <a:ext cx="6511925" cy="2228850"/>
            <a:chOff x="707" y="2146"/>
            <a:chExt cx="4579" cy="1567"/>
          </a:xfrm>
        </p:grpSpPr>
        <p:sp>
          <p:nvSpPr>
            <p:cNvPr id="62061" name="Rectangle 621"/>
            <p:cNvSpPr>
              <a:spLocks noChangeArrowheads="1"/>
            </p:cNvSpPr>
            <p:nvPr/>
          </p:nvSpPr>
          <p:spPr bwMode="auto">
            <a:xfrm>
              <a:off x="825" y="3451"/>
              <a:ext cx="4070" cy="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62" name="Rectangle 622"/>
            <p:cNvSpPr>
              <a:spLocks noChangeArrowheads="1"/>
            </p:cNvSpPr>
            <p:nvPr/>
          </p:nvSpPr>
          <p:spPr bwMode="auto">
            <a:xfrm>
              <a:off x="825" y="3451"/>
              <a:ext cx="4070" cy="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63" name="Freeform 623"/>
            <p:cNvSpPr>
              <a:spLocks/>
            </p:cNvSpPr>
            <p:nvPr/>
          </p:nvSpPr>
          <p:spPr bwMode="auto">
            <a:xfrm>
              <a:off x="4895" y="2207"/>
              <a:ext cx="1" cy="12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57"/>
                </a:cxn>
                <a:cxn ang="0">
                  <a:pos x="0" y="0"/>
                </a:cxn>
              </a:cxnLst>
              <a:rect l="0" t="0" r="r" b="b"/>
              <a:pathLst>
                <a:path h="1257">
                  <a:moveTo>
                    <a:pt x="0" y="0"/>
                  </a:moveTo>
                  <a:lnTo>
                    <a:pt x="0" y="12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64" name="Freeform 624"/>
            <p:cNvSpPr>
              <a:spLocks/>
            </p:cNvSpPr>
            <p:nvPr/>
          </p:nvSpPr>
          <p:spPr bwMode="auto">
            <a:xfrm>
              <a:off x="4895" y="3464"/>
              <a:ext cx="4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0" y="0"/>
                </a:cxn>
              </a:cxnLst>
              <a:rect l="0" t="0" r="r" b="b"/>
              <a:pathLst>
                <a:path w="42">
                  <a:moveTo>
                    <a:pt x="0" y="0"/>
                  </a:move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65" name="Line 625"/>
            <p:cNvSpPr>
              <a:spLocks noChangeShapeType="1"/>
            </p:cNvSpPr>
            <p:nvPr/>
          </p:nvSpPr>
          <p:spPr bwMode="auto">
            <a:xfrm flipV="1">
              <a:off x="4895" y="2207"/>
              <a:ext cx="1" cy="1244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66" name="Line 626"/>
            <p:cNvSpPr>
              <a:spLocks noChangeShapeType="1"/>
            </p:cNvSpPr>
            <p:nvPr/>
          </p:nvSpPr>
          <p:spPr bwMode="auto">
            <a:xfrm flipH="1">
              <a:off x="4895" y="3451"/>
              <a:ext cx="28" cy="1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67" name="Freeform 627"/>
            <p:cNvSpPr>
              <a:spLocks/>
            </p:cNvSpPr>
            <p:nvPr/>
          </p:nvSpPr>
          <p:spPr bwMode="auto">
            <a:xfrm>
              <a:off x="4895" y="3147"/>
              <a:ext cx="4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0" y="0"/>
                </a:cxn>
              </a:cxnLst>
              <a:rect l="0" t="0" r="r" b="b"/>
              <a:pathLst>
                <a:path w="42">
                  <a:moveTo>
                    <a:pt x="0" y="0"/>
                  </a:move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68" name="Freeform 628"/>
            <p:cNvSpPr>
              <a:spLocks/>
            </p:cNvSpPr>
            <p:nvPr/>
          </p:nvSpPr>
          <p:spPr bwMode="auto">
            <a:xfrm>
              <a:off x="4895" y="2842"/>
              <a:ext cx="4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0" y="0"/>
                </a:cxn>
              </a:cxnLst>
              <a:rect l="0" t="0" r="r" b="b"/>
              <a:pathLst>
                <a:path w="42">
                  <a:moveTo>
                    <a:pt x="0" y="0"/>
                  </a:move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69" name="Line 629"/>
            <p:cNvSpPr>
              <a:spLocks noChangeShapeType="1"/>
            </p:cNvSpPr>
            <p:nvPr/>
          </p:nvSpPr>
          <p:spPr bwMode="auto">
            <a:xfrm flipH="1">
              <a:off x="4895" y="3147"/>
              <a:ext cx="28" cy="1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0" name="Line 630"/>
            <p:cNvSpPr>
              <a:spLocks noChangeShapeType="1"/>
            </p:cNvSpPr>
            <p:nvPr/>
          </p:nvSpPr>
          <p:spPr bwMode="auto">
            <a:xfrm flipH="1">
              <a:off x="4895" y="2829"/>
              <a:ext cx="28" cy="1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1" name="Freeform 631"/>
            <p:cNvSpPr>
              <a:spLocks/>
            </p:cNvSpPr>
            <p:nvPr/>
          </p:nvSpPr>
          <p:spPr bwMode="auto">
            <a:xfrm>
              <a:off x="4895" y="2524"/>
              <a:ext cx="4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0" y="0"/>
                </a:cxn>
              </a:cxnLst>
              <a:rect l="0" t="0" r="r" b="b"/>
              <a:pathLst>
                <a:path w="42">
                  <a:moveTo>
                    <a:pt x="0" y="0"/>
                  </a:move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2" name="Freeform 632"/>
            <p:cNvSpPr>
              <a:spLocks/>
            </p:cNvSpPr>
            <p:nvPr/>
          </p:nvSpPr>
          <p:spPr bwMode="auto">
            <a:xfrm>
              <a:off x="4895" y="2207"/>
              <a:ext cx="4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0" y="0"/>
                </a:cxn>
              </a:cxnLst>
              <a:rect l="0" t="0" r="r" b="b"/>
              <a:pathLst>
                <a:path w="42">
                  <a:moveTo>
                    <a:pt x="0" y="0"/>
                  </a:moveTo>
                  <a:lnTo>
                    <a:pt x="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3" name="Line 633"/>
            <p:cNvSpPr>
              <a:spLocks noChangeShapeType="1"/>
            </p:cNvSpPr>
            <p:nvPr/>
          </p:nvSpPr>
          <p:spPr bwMode="auto">
            <a:xfrm flipH="1">
              <a:off x="4895" y="2511"/>
              <a:ext cx="28" cy="1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4" name="Line 634"/>
            <p:cNvSpPr>
              <a:spLocks noChangeShapeType="1"/>
            </p:cNvSpPr>
            <p:nvPr/>
          </p:nvSpPr>
          <p:spPr bwMode="auto">
            <a:xfrm flipH="1">
              <a:off x="4895" y="2207"/>
              <a:ext cx="28" cy="1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5" name="Freeform 635"/>
            <p:cNvSpPr>
              <a:spLocks/>
            </p:cNvSpPr>
            <p:nvPr/>
          </p:nvSpPr>
          <p:spPr bwMode="auto">
            <a:xfrm>
              <a:off x="839" y="3464"/>
              <a:ext cx="405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56" y="0"/>
                </a:cxn>
                <a:cxn ang="0">
                  <a:pos x="0" y="0"/>
                </a:cxn>
              </a:cxnLst>
              <a:rect l="0" t="0" r="r" b="b"/>
              <a:pathLst>
                <a:path w="4056">
                  <a:moveTo>
                    <a:pt x="0" y="0"/>
                  </a:moveTo>
                  <a:lnTo>
                    <a:pt x="405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6" name="Freeform 636"/>
            <p:cNvSpPr>
              <a:spLocks/>
            </p:cNvSpPr>
            <p:nvPr/>
          </p:nvSpPr>
          <p:spPr bwMode="auto">
            <a:xfrm>
              <a:off x="839" y="3464"/>
              <a:ext cx="1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0" y="0"/>
                </a:cxn>
                <a:cxn ang="0">
                  <a:pos x="0" y="27"/>
                </a:cxn>
              </a:cxnLst>
              <a:rect l="0" t="0" r="r" b="b"/>
              <a:pathLst>
                <a:path h="27">
                  <a:moveTo>
                    <a:pt x="0" y="27"/>
                  </a:moveTo>
                  <a:lnTo>
                    <a:pt x="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7" name="Freeform 637"/>
            <p:cNvSpPr>
              <a:spLocks/>
            </p:cNvSpPr>
            <p:nvPr/>
          </p:nvSpPr>
          <p:spPr bwMode="auto">
            <a:xfrm>
              <a:off x="1347" y="3464"/>
              <a:ext cx="1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0" y="0"/>
                </a:cxn>
                <a:cxn ang="0">
                  <a:pos x="0" y="27"/>
                </a:cxn>
              </a:cxnLst>
              <a:rect l="0" t="0" r="r" b="b"/>
              <a:pathLst>
                <a:path h="27">
                  <a:moveTo>
                    <a:pt x="0" y="27"/>
                  </a:moveTo>
                  <a:lnTo>
                    <a:pt x="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8" name="Freeform 638"/>
            <p:cNvSpPr>
              <a:spLocks/>
            </p:cNvSpPr>
            <p:nvPr/>
          </p:nvSpPr>
          <p:spPr bwMode="auto">
            <a:xfrm>
              <a:off x="825" y="3451"/>
              <a:ext cx="4070" cy="40"/>
            </a:xfrm>
            <a:custGeom>
              <a:avLst/>
              <a:gdLst/>
              <a:ahLst/>
              <a:cxnLst>
                <a:cxn ang="0">
                  <a:pos x="4070" y="0"/>
                </a:cxn>
                <a:cxn ang="0">
                  <a:pos x="0" y="0"/>
                </a:cxn>
                <a:cxn ang="0">
                  <a:pos x="0" y="40"/>
                </a:cxn>
              </a:cxnLst>
              <a:rect l="0" t="0" r="r" b="b"/>
              <a:pathLst>
                <a:path w="4070" h="40">
                  <a:moveTo>
                    <a:pt x="4070" y="0"/>
                  </a:moveTo>
                  <a:lnTo>
                    <a:pt x="0" y="0"/>
                  </a:lnTo>
                  <a:lnTo>
                    <a:pt x="0" y="40"/>
                  </a:lnTo>
                </a:path>
              </a:pathLst>
            </a:custGeom>
            <a:noFill/>
            <a:ln w="22225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79" name="Line 639"/>
            <p:cNvSpPr>
              <a:spLocks noChangeShapeType="1"/>
            </p:cNvSpPr>
            <p:nvPr/>
          </p:nvSpPr>
          <p:spPr bwMode="auto">
            <a:xfrm>
              <a:off x="1334" y="3451"/>
              <a:ext cx="1" cy="40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0" name="Freeform 640"/>
            <p:cNvSpPr>
              <a:spLocks/>
            </p:cNvSpPr>
            <p:nvPr/>
          </p:nvSpPr>
          <p:spPr bwMode="auto">
            <a:xfrm>
              <a:off x="1856" y="3464"/>
              <a:ext cx="1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0" y="0"/>
                </a:cxn>
                <a:cxn ang="0">
                  <a:pos x="0" y="27"/>
                </a:cxn>
              </a:cxnLst>
              <a:rect l="0" t="0" r="r" b="b"/>
              <a:pathLst>
                <a:path h="27">
                  <a:moveTo>
                    <a:pt x="0" y="27"/>
                  </a:moveTo>
                  <a:lnTo>
                    <a:pt x="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1" name="Freeform 641"/>
            <p:cNvSpPr>
              <a:spLocks/>
            </p:cNvSpPr>
            <p:nvPr/>
          </p:nvSpPr>
          <p:spPr bwMode="auto">
            <a:xfrm>
              <a:off x="2365" y="3464"/>
              <a:ext cx="1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0" y="0"/>
                </a:cxn>
                <a:cxn ang="0">
                  <a:pos x="0" y="27"/>
                </a:cxn>
              </a:cxnLst>
              <a:rect l="0" t="0" r="r" b="b"/>
              <a:pathLst>
                <a:path h="27">
                  <a:moveTo>
                    <a:pt x="0" y="27"/>
                  </a:moveTo>
                  <a:lnTo>
                    <a:pt x="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2" name="Line 642"/>
            <p:cNvSpPr>
              <a:spLocks noChangeShapeType="1"/>
            </p:cNvSpPr>
            <p:nvPr/>
          </p:nvSpPr>
          <p:spPr bwMode="auto">
            <a:xfrm>
              <a:off x="1842" y="3451"/>
              <a:ext cx="1" cy="40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3" name="Line 643"/>
            <p:cNvSpPr>
              <a:spLocks noChangeShapeType="1"/>
            </p:cNvSpPr>
            <p:nvPr/>
          </p:nvSpPr>
          <p:spPr bwMode="auto">
            <a:xfrm>
              <a:off x="2351" y="3451"/>
              <a:ext cx="1" cy="40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4" name="Freeform 644"/>
            <p:cNvSpPr>
              <a:spLocks/>
            </p:cNvSpPr>
            <p:nvPr/>
          </p:nvSpPr>
          <p:spPr bwMode="auto">
            <a:xfrm>
              <a:off x="2874" y="3464"/>
              <a:ext cx="1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0" y="0"/>
                </a:cxn>
                <a:cxn ang="0">
                  <a:pos x="0" y="27"/>
                </a:cxn>
              </a:cxnLst>
              <a:rect l="0" t="0" r="r" b="b"/>
              <a:pathLst>
                <a:path h="27">
                  <a:moveTo>
                    <a:pt x="0" y="27"/>
                  </a:moveTo>
                  <a:lnTo>
                    <a:pt x="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5" name="Freeform 645"/>
            <p:cNvSpPr>
              <a:spLocks/>
            </p:cNvSpPr>
            <p:nvPr/>
          </p:nvSpPr>
          <p:spPr bwMode="auto">
            <a:xfrm>
              <a:off x="3369" y="3464"/>
              <a:ext cx="1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0" y="0"/>
                </a:cxn>
                <a:cxn ang="0">
                  <a:pos x="0" y="27"/>
                </a:cxn>
              </a:cxnLst>
              <a:rect l="0" t="0" r="r" b="b"/>
              <a:pathLst>
                <a:path h="27">
                  <a:moveTo>
                    <a:pt x="0" y="27"/>
                  </a:moveTo>
                  <a:lnTo>
                    <a:pt x="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6" name="Line 646"/>
            <p:cNvSpPr>
              <a:spLocks noChangeShapeType="1"/>
            </p:cNvSpPr>
            <p:nvPr/>
          </p:nvSpPr>
          <p:spPr bwMode="auto">
            <a:xfrm>
              <a:off x="2860" y="3451"/>
              <a:ext cx="1" cy="40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7" name="Line 647"/>
            <p:cNvSpPr>
              <a:spLocks noChangeShapeType="1"/>
            </p:cNvSpPr>
            <p:nvPr/>
          </p:nvSpPr>
          <p:spPr bwMode="auto">
            <a:xfrm>
              <a:off x="3369" y="3451"/>
              <a:ext cx="1" cy="40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8" name="Freeform 648"/>
            <p:cNvSpPr>
              <a:spLocks/>
            </p:cNvSpPr>
            <p:nvPr/>
          </p:nvSpPr>
          <p:spPr bwMode="auto">
            <a:xfrm>
              <a:off x="3878" y="3464"/>
              <a:ext cx="1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0" y="0"/>
                </a:cxn>
                <a:cxn ang="0">
                  <a:pos x="0" y="27"/>
                </a:cxn>
              </a:cxnLst>
              <a:rect l="0" t="0" r="r" b="b"/>
              <a:pathLst>
                <a:path h="27">
                  <a:moveTo>
                    <a:pt x="0" y="27"/>
                  </a:moveTo>
                  <a:lnTo>
                    <a:pt x="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89" name="Freeform 649"/>
            <p:cNvSpPr>
              <a:spLocks/>
            </p:cNvSpPr>
            <p:nvPr/>
          </p:nvSpPr>
          <p:spPr bwMode="auto">
            <a:xfrm>
              <a:off x="4387" y="3464"/>
              <a:ext cx="1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0" y="0"/>
                </a:cxn>
                <a:cxn ang="0">
                  <a:pos x="0" y="27"/>
                </a:cxn>
              </a:cxnLst>
              <a:rect l="0" t="0" r="r" b="b"/>
              <a:pathLst>
                <a:path h="27">
                  <a:moveTo>
                    <a:pt x="0" y="27"/>
                  </a:moveTo>
                  <a:lnTo>
                    <a:pt x="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90" name="Line 650"/>
            <p:cNvSpPr>
              <a:spLocks noChangeShapeType="1"/>
            </p:cNvSpPr>
            <p:nvPr/>
          </p:nvSpPr>
          <p:spPr bwMode="auto">
            <a:xfrm>
              <a:off x="3878" y="3451"/>
              <a:ext cx="1" cy="40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91" name="Line 651"/>
            <p:cNvSpPr>
              <a:spLocks noChangeShapeType="1"/>
            </p:cNvSpPr>
            <p:nvPr/>
          </p:nvSpPr>
          <p:spPr bwMode="auto">
            <a:xfrm>
              <a:off x="4387" y="3451"/>
              <a:ext cx="1" cy="40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92" name="Freeform 652"/>
            <p:cNvSpPr>
              <a:spLocks/>
            </p:cNvSpPr>
            <p:nvPr/>
          </p:nvSpPr>
          <p:spPr bwMode="auto">
            <a:xfrm>
              <a:off x="4895" y="3464"/>
              <a:ext cx="1" cy="2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0" y="0"/>
                </a:cxn>
                <a:cxn ang="0">
                  <a:pos x="0" y="27"/>
                </a:cxn>
              </a:cxnLst>
              <a:rect l="0" t="0" r="r" b="b"/>
              <a:pathLst>
                <a:path h="27">
                  <a:moveTo>
                    <a:pt x="0" y="27"/>
                  </a:moveTo>
                  <a:lnTo>
                    <a:pt x="0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93" name="Line 653"/>
            <p:cNvSpPr>
              <a:spLocks noChangeShapeType="1"/>
            </p:cNvSpPr>
            <p:nvPr/>
          </p:nvSpPr>
          <p:spPr bwMode="auto">
            <a:xfrm>
              <a:off x="4895" y="3451"/>
              <a:ext cx="1" cy="40"/>
            </a:xfrm>
            <a:prstGeom prst="line">
              <a:avLst/>
            </a:prstGeom>
            <a:noFill/>
            <a:ln w="222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094" name="Rectangle 654"/>
            <p:cNvSpPr>
              <a:spLocks noChangeArrowheads="1"/>
            </p:cNvSpPr>
            <p:nvPr/>
          </p:nvSpPr>
          <p:spPr bwMode="auto">
            <a:xfrm>
              <a:off x="4984" y="3404"/>
              <a:ext cx="97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G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095" name="Rectangle 655"/>
            <p:cNvSpPr>
              <a:spLocks noChangeArrowheads="1"/>
            </p:cNvSpPr>
            <p:nvPr/>
          </p:nvSpPr>
          <p:spPr bwMode="auto">
            <a:xfrm>
              <a:off x="5067" y="3404"/>
              <a:ext cx="41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t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096" name="Rectangle 656"/>
            <p:cNvSpPr>
              <a:spLocks noChangeArrowheads="1"/>
            </p:cNvSpPr>
            <p:nvPr/>
          </p:nvSpPr>
          <p:spPr bwMode="auto">
            <a:xfrm>
              <a:off x="5109" y="3404"/>
              <a:ext cx="69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c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097" name="Rectangle 657"/>
            <p:cNvSpPr>
              <a:spLocks noChangeArrowheads="1"/>
            </p:cNvSpPr>
            <p:nvPr/>
          </p:nvSpPr>
          <p:spPr bwMode="auto">
            <a:xfrm>
              <a:off x="4984" y="3087"/>
              <a:ext cx="69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5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098" name="Rectangle 658"/>
            <p:cNvSpPr>
              <a:spLocks noChangeArrowheads="1"/>
            </p:cNvSpPr>
            <p:nvPr/>
          </p:nvSpPr>
          <p:spPr bwMode="auto">
            <a:xfrm>
              <a:off x="5039" y="3087"/>
              <a:ext cx="97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G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099" name="Rectangle 659"/>
            <p:cNvSpPr>
              <a:spLocks noChangeArrowheads="1"/>
            </p:cNvSpPr>
            <p:nvPr/>
          </p:nvSpPr>
          <p:spPr bwMode="auto">
            <a:xfrm>
              <a:off x="5121" y="3087"/>
              <a:ext cx="41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t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0" name="Rectangle 660"/>
            <p:cNvSpPr>
              <a:spLocks noChangeArrowheads="1"/>
            </p:cNvSpPr>
            <p:nvPr/>
          </p:nvSpPr>
          <p:spPr bwMode="auto">
            <a:xfrm>
              <a:off x="5163" y="3087"/>
              <a:ext cx="69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c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1" name="Rectangle 661"/>
            <p:cNvSpPr>
              <a:spLocks noChangeArrowheads="1"/>
            </p:cNvSpPr>
            <p:nvPr/>
          </p:nvSpPr>
          <p:spPr bwMode="auto">
            <a:xfrm>
              <a:off x="4984" y="2782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1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2" name="Rectangle 662"/>
            <p:cNvSpPr>
              <a:spLocks noChangeArrowheads="1"/>
            </p:cNvSpPr>
            <p:nvPr/>
          </p:nvSpPr>
          <p:spPr bwMode="auto">
            <a:xfrm>
              <a:off x="5039" y="2782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3" name="Rectangle 663"/>
            <p:cNvSpPr>
              <a:spLocks noChangeArrowheads="1"/>
            </p:cNvSpPr>
            <p:nvPr/>
          </p:nvSpPr>
          <p:spPr bwMode="auto">
            <a:xfrm>
              <a:off x="5093" y="2782"/>
              <a:ext cx="97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G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4" name="Rectangle 664"/>
            <p:cNvSpPr>
              <a:spLocks noChangeArrowheads="1"/>
            </p:cNvSpPr>
            <p:nvPr/>
          </p:nvSpPr>
          <p:spPr bwMode="auto">
            <a:xfrm>
              <a:off x="5176" y="2782"/>
              <a:ext cx="41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t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5" name="Rectangle 665"/>
            <p:cNvSpPr>
              <a:spLocks noChangeArrowheads="1"/>
            </p:cNvSpPr>
            <p:nvPr/>
          </p:nvSpPr>
          <p:spPr bwMode="auto">
            <a:xfrm>
              <a:off x="5217" y="2782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c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6" name="Rectangle 666"/>
            <p:cNvSpPr>
              <a:spLocks noChangeArrowheads="1"/>
            </p:cNvSpPr>
            <p:nvPr/>
          </p:nvSpPr>
          <p:spPr bwMode="auto">
            <a:xfrm>
              <a:off x="4983" y="2464"/>
              <a:ext cx="70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1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7" name="Rectangle 667"/>
            <p:cNvSpPr>
              <a:spLocks noChangeArrowheads="1"/>
            </p:cNvSpPr>
            <p:nvPr/>
          </p:nvSpPr>
          <p:spPr bwMode="auto">
            <a:xfrm>
              <a:off x="5039" y="2464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5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8" name="Rectangle 668"/>
            <p:cNvSpPr>
              <a:spLocks noChangeArrowheads="1"/>
            </p:cNvSpPr>
            <p:nvPr/>
          </p:nvSpPr>
          <p:spPr bwMode="auto">
            <a:xfrm>
              <a:off x="5093" y="2464"/>
              <a:ext cx="97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G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09" name="Rectangle 669"/>
            <p:cNvSpPr>
              <a:spLocks noChangeArrowheads="1"/>
            </p:cNvSpPr>
            <p:nvPr/>
          </p:nvSpPr>
          <p:spPr bwMode="auto">
            <a:xfrm>
              <a:off x="5175" y="2464"/>
              <a:ext cx="42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t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0" name="Rectangle 670"/>
            <p:cNvSpPr>
              <a:spLocks noChangeArrowheads="1"/>
            </p:cNvSpPr>
            <p:nvPr/>
          </p:nvSpPr>
          <p:spPr bwMode="auto">
            <a:xfrm>
              <a:off x="5217" y="2464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c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1" name="Rectangle 671"/>
            <p:cNvSpPr>
              <a:spLocks noChangeArrowheads="1"/>
            </p:cNvSpPr>
            <p:nvPr/>
          </p:nvSpPr>
          <p:spPr bwMode="auto">
            <a:xfrm>
              <a:off x="4983" y="2146"/>
              <a:ext cx="70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2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2" name="Rectangle 672"/>
            <p:cNvSpPr>
              <a:spLocks noChangeArrowheads="1"/>
            </p:cNvSpPr>
            <p:nvPr/>
          </p:nvSpPr>
          <p:spPr bwMode="auto">
            <a:xfrm>
              <a:off x="5039" y="2146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3" name="Rectangle 673"/>
            <p:cNvSpPr>
              <a:spLocks noChangeArrowheads="1"/>
            </p:cNvSpPr>
            <p:nvPr/>
          </p:nvSpPr>
          <p:spPr bwMode="auto">
            <a:xfrm>
              <a:off x="5093" y="2146"/>
              <a:ext cx="97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G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4" name="Rectangle 674"/>
            <p:cNvSpPr>
              <a:spLocks noChangeArrowheads="1"/>
            </p:cNvSpPr>
            <p:nvPr/>
          </p:nvSpPr>
          <p:spPr bwMode="auto">
            <a:xfrm>
              <a:off x="5175" y="2146"/>
              <a:ext cx="42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t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5" name="Rectangle 675"/>
            <p:cNvSpPr>
              <a:spLocks noChangeArrowheads="1"/>
            </p:cNvSpPr>
            <p:nvPr/>
          </p:nvSpPr>
          <p:spPr bwMode="auto">
            <a:xfrm>
              <a:off x="5217" y="2146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c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6" name="Rectangle 676"/>
            <p:cNvSpPr>
              <a:spLocks noChangeArrowheads="1"/>
            </p:cNvSpPr>
            <p:nvPr/>
          </p:nvSpPr>
          <p:spPr bwMode="auto">
            <a:xfrm>
              <a:off x="707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1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7" name="Rectangle 677"/>
            <p:cNvSpPr>
              <a:spLocks noChangeArrowheads="1"/>
            </p:cNvSpPr>
            <p:nvPr/>
          </p:nvSpPr>
          <p:spPr bwMode="auto">
            <a:xfrm>
              <a:off x="762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8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8" name="Rectangle 678"/>
            <p:cNvSpPr>
              <a:spLocks noChangeArrowheads="1"/>
            </p:cNvSpPr>
            <p:nvPr/>
          </p:nvSpPr>
          <p:spPr bwMode="auto">
            <a:xfrm>
              <a:off x="817" y="3563"/>
              <a:ext cx="70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19" name="Rectangle 679"/>
            <p:cNvSpPr>
              <a:spLocks noChangeArrowheads="1"/>
            </p:cNvSpPr>
            <p:nvPr/>
          </p:nvSpPr>
          <p:spPr bwMode="auto">
            <a:xfrm>
              <a:off x="872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0" name="Rectangle 680"/>
            <p:cNvSpPr>
              <a:spLocks noChangeArrowheads="1"/>
            </p:cNvSpPr>
            <p:nvPr/>
          </p:nvSpPr>
          <p:spPr bwMode="auto">
            <a:xfrm>
              <a:off x="1725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1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1" name="Rectangle 681"/>
            <p:cNvSpPr>
              <a:spLocks noChangeArrowheads="1"/>
            </p:cNvSpPr>
            <p:nvPr/>
          </p:nvSpPr>
          <p:spPr bwMode="auto">
            <a:xfrm>
              <a:off x="1780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9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2" name="Rectangle 682"/>
            <p:cNvSpPr>
              <a:spLocks noChangeArrowheads="1"/>
            </p:cNvSpPr>
            <p:nvPr/>
          </p:nvSpPr>
          <p:spPr bwMode="auto">
            <a:xfrm>
              <a:off x="1834" y="3563"/>
              <a:ext cx="70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3" name="Rectangle 683"/>
            <p:cNvSpPr>
              <a:spLocks noChangeArrowheads="1"/>
            </p:cNvSpPr>
            <p:nvPr/>
          </p:nvSpPr>
          <p:spPr bwMode="auto">
            <a:xfrm>
              <a:off x="1889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4" name="Rectangle 684"/>
            <p:cNvSpPr>
              <a:spLocks noChangeArrowheads="1"/>
            </p:cNvSpPr>
            <p:nvPr/>
          </p:nvSpPr>
          <p:spPr bwMode="auto">
            <a:xfrm>
              <a:off x="2742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2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5" name="Rectangle 685"/>
            <p:cNvSpPr>
              <a:spLocks noChangeArrowheads="1"/>
            </p:cNvSpPr>
            <p:nvPr/>
          </p:nvSpPr>
          <p:spPr bwMode="auto">
            <a:xfrm>
              <a:off x="2798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6" name="Rectangle 686"/>
            <p:cNvSpPr>
              <a:spLocks noChangeArrowheads="1"/>
            </p:cNvSpPr>
            <p:nvPr/>
          </p:nvSpPr>
          <p:spPr bwMode="auto">
            <a:xfrm>
              <a:off x="2852" y="3563"/>
              <a:ext cx="70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7" name="Rectangle 687"/>
            <p:cNvSpPr>
              <a:spLocks noChangeArrowheads="1"/>
            </p:cNvSpPr>
            <p:nvPr/>
          </p:nvSpPr>
          <p:spPr bwMode="auto">
            <a:xfrm>
              <a:off x="2908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8" name="Rectangle 688"/>
            <p:cNvSpPr>
              <a:spLocks noChangeArrowheads="1"/>
            </p:cNvSpPr>
            <p:nvPr/>
          </p:nvSpPr>
          <p:spPr bwMode="auto">
            <a:xfrm>
              <a:off x="3761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2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29" name="Rectangle 689"/>
            <p:cNvSpPr>
              <a:spLocks noChangeArrowheads="1"/>
            </p:cNvSpPr>
            <p:nvPr/>
          </p:nvSpPr>
          <p:spPr bwMode="auto">
            <a:xfrm>
              <a:off x="3815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1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30" name="Rectangle 690"/>
            <p:cNvSpPr>
              <a:spLocks noChangeArrowheads="1"/>
            </p:cNvSpPr>
            <p:nvPr/>
          </p:nvSpPr>
          <p:spPr bwMode="auto">
            <a:xfrm>
              <a:off x="3870" y="3563"/>
              <a:ext cx="70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31" name="Rectangle 691"/>
            <p:cNvSpPr>
              <a:spLocks noChangeArrowheads="1"/>
            </p:cNvSpPr>
            <p:nvPr/>
          </p:nvSpPr>
          <p:spPr bwMode="auto">
            <a:xfrm>
              <a:off x="3925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32" name="Rectangle 692"/>
            <p:cNvSpPr>
              <a:spLocks noChangeArrowheads="1"/>
            </p:cNvSpPr>
            <p:nvPr/>
          </p:nvSpPr>
          <p:spPr bwMode="auto">
            <a:xfrm>
              <a:off x="4779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2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33" name="Rectangle 693"/>
            <p:cNvSpPr>
              <a:spLocks noChangeArrowheads="1"/>
            </p:cNvSpPr>
            <p:nvPr/>
          </p:nvSpPr>
          <p:spPr bwMode="auto">
            <a:xfrm>
              <a:off x="4833" y="3563"/>
              <a:ext cx="6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2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34" name="Rectangle 694"/>
            <p:cNvSpPr>
              <a:spLocks noChangeArrowheads="1"/>
            </p:cNvSpPr>
            <p:nvPr/>
          </p:nvSpPr>
          <p:spPr bwMode="auto">
            <a:xfrm>
              <a:off x="4887" y="3563"/>
              <a:ext cx="70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  <p:sp>
          <p:nvSpPr>
            <p:cNvPr id="62135" name="Rectangle 695"/>
            <p:cNvSpPr>
              <a:spLocks noChangeArrowheads="1"/>
            </p:cNvSpPr>
            <p:nvPr/>
          </p:nvSpPr>
          <p:spPr bwMode="auto">
            <a:xfrm>
              <a:off x="4944" y="3563"/>
              <a:ext cx="70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>
                  <a:solidFill>
                    <a:srgbClr val="000080"/>
                  </a:solidFill>
                  <a:ea typeface="MS PGothic" pitchFamily="34" charset="-128"/>
                </a:rPr>
                <a:t>0</a:t>
              </a:r>
              <a:endParaRPr lang="en-GB" sz="2400">
                <a:ea typeface="MS PGothic" pitchFamily="34" charset="-128"/>
              </a:endParaRPr>
            </a:p>
          </p:txBody>
        </p:sp>
      </p:grpSp>
      <p:grpSp>
        <p:nvGrpSpPr>
          <p:cNvPr id="10" name="Group 696"/>
          <p:cNvGrpSpPr>
            <a:grpSpLocks/>
          </p:cNvGrpSpPr>
          <p:nvPr/>
        </p:nvGrpSpPr>
        <p:grpSpPr bwMode="auto">
          <a:xfrm>
            <a:off x="1252538" y="3200400"/>
            <a:ext cx="2960687" cy="2709863"/>
            <a:chOff x="799" y="1584"/>
            <a:chExt cx="2081" cy="1905"/>
          </a:xfrm>
        </p:grpSpPr>
        <p:grpSp>
          <p:nvGrpSpPr>
            <p:cNvPr id="11" name="Group 697"/>
            <p:cNvGrpSpPr>
              <a:grpSpLocks/>
            </p:cNvGrpSpPr>
            <p:nvPr/>
          </p:nvGrpSpPr>
          <p:grpSpPr bwMode="auto">
            <a:xfrm>
              <a:off x="799" y="1584"/>
              <a:ext cx="2062" cy="125"/>
              <a:chOff x="799" y="1594"/>
              <a:chExt cx="2062" cy="125"/>
            </a:xfrm>
          </p:grpSpPr>
          <p:sp>
            <p:nvSpPr>
              <p:cNvPr id="62138" name="Line 698"/>
              <p:cNvSpPr>
                <a:spLocks noChangeShapeType="1"/>
              </p:cNvSpPr>
              <p:nvPr/>
            </p:nvSpPr>
            <p:spPr bwMode="auto">
              <a:xfrm>
                <a:off x="799" y="171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39" name="Line 699"/>
              <p:cNvSpPr>
                <a:spLocks noChangeShapeType="1"/>
              </p:cNvSpPr>
              <p:nvPr/>
            </p:nvSpPr>
            <p:spPr bwMode="auto">
              <a:xfrm flipH="1">
                <a:off x="799" y="171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0" name="Line 700"/>
              <p:cNvSpPr>
                <a:spLocks noChangeShapeType="1"/>
              </p:cNvSpPr>
              <p:nvPr/>
            </p:nvSpPr>
            <p:spPr bwMode="auto">
              <a:xfrm flipH="1">
                <a:off x="818" y="171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1" name="Line 701"/>
              <p:cNvSpPr>
                <a:spLocks noChangeShapeType="1"/>
              </p:cNvSpPr>
              <p:nvPr/>
            </p:nvSpPr>
            <p:spPr bwMode="auto">
              <a:xfrm flipH="1">
                <a:off x="828" y="171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2" name="Line 702"/>
              <p:cNvSpPr>
                <a:spLocks noChangeShapeType="1"/>
              </p:cNvSpPr>
              <p:nvPr/>
            </p:nvSpPr>
            <p:spPr bwMode="auto">
              <a:xfrm flipH="1">
                <a:off x="837" y="171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3" name="Line 703"/>
              <p:cNvSpPr>
                <a:spLocks noChangeShapeType="1"/>
              </p:cNvSpPr>
              <p:nvPr/>
            </p:nvSpPr>
            <p:spPr bwMode="auto">
              <a:xfrm flipH="1">
                <a:off x="847" y="171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4" name="Line 704"/>
              <p:cNvSpPr>
                <a:spLocks noChangeShapeType="1"/>
              </p:cNvSpPr>
              <p:nvPr/>
            </p:nvSpPr>
            <p:spPr bwMode="auto">
              <a:xfrm flipH="1">
                <a:off x="857" y="171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5" name="Line 705"/>
              <p:cNvSpPr>
                <a:spLocks noChangeShapeType="1"/>
              </p:cNvSpPr>
              <p:nvPr/>
            </p:nvSpPr>
            <p:spPr bwMode="auto">
              <a:xfrm flipH="1">
                <a:off x="866" y="171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6" name="Line 706"/>
              <p:cNvSpPr>
                <a:spLocks noChangeShapeType="1"/>
              </p:cNvSpPr>
              <p:nvPr/>
            </p:nvSpPr>
            <p:spPr bwMode="auto">
              <a:xfrm flipH="1">
                <a:off x="876" y="171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7" name="Freeform 707"/>
              <p:cNvSpPr>
                <a:spLocks/>
              </p:cNvSpPr>
              <p:nvPr/>
            </p:nvSpPr>
            <p:spPr bwMode="auto">
              <a:xfrm>
                <a:off x="895" y="1718"/>
                <a:ext cx="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</a:cxnLst>
                <a:rect l="0" t="0" r="r" b="b"/>
                <a:pathLst>
                  <a:path w="9">
                    <a:moveTo>
                      <a:pt x="0" y="0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8" name="Line 708"/>
              <p:cNvSpPr>
                <a:spLocks noChangeShapeType="1"/>
              </p:cNvSpPr>
              <p:nvPr/>
            </p:nvSpPr>
            <p:spPr bwMode="auto">
              <a:xfrm>
                <a:off x="904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49" name="Line 709"/>
              <p:cNvSpPr>
                <a:spLocks noChangeShapeType="1"/>
              </p:cNvSpPr>
              <p:nvPr/>
            </p:nvSpPr>
            <p:spPr bwMode="auto">
              <a:xfrm flipH="1">
                <a:off x="904" y="1708"/>
                <a:ext cx="2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0" name="Line 710"/>
              <p:cNvSpPr>
                <a:spLocks noChangeShapeType="1"/>
              </p:cNvSpPr>
              <p:nvPr/>
            </p:nvSpPr>
            <p:spPr bwMode="auto">
              <a:xfrm>
                <a:off x="924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1" name="Line 711"/>
              <p:cNvSpPr>
                <a:spLocks noChangeShapeType="1"/>
              </p:cNvSpPr>
              <p:nvPr/>
            </p:nvSpPr>
            <p:spPr bwMode="auto">
              <a:xfrm flipH="1">
                <a:off x="924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2" name="Line 712"/>
              <p:cNvSpPr>
                <a:spLocks noChangeShapeType="1"/>
              </p:cNvSpPr>
              <p:nvPr/>
            </p:nvSpPr>
            <p:spPr bwMode="auto">
              <a:xfrm flipH="1">
                <a:off x="943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3" name="Line 713"/>
              <p:cNvSpPr>
                <a:spLocks noChangeShapeType="1"/>
              </p:cNvSpPr>
              <p:nvPr/>
            </p:nvSpPr>
            <p:spPr bwMode="auto">
              <a:xfrm flipH="1">
                <a:off x="952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4" name="Line 714"/>
              <p:cNvSpPr>
                <a:spLocks noChangeShapeType="1"/>
              </p:cNvSpPr>
              <p:nvPr/>
            </p:nvSpPr>
            <p:spPr bwMode="auto">
              <a:xfrm flipH="1">
                <a:off x="962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5" name="Line 715"/>
              <p:cNvSpPr>
                <a:spLocks noChangeShapeType="1"/>
              </p:cNvSpPr>
              <p:nvPr/>
            </p:nvSpPr>
            <p:spPr bwMode="auto">
              <a:xfrm flipH="1">
                <a:off x="972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6" name="Line 716"/>
              <p:cNvSpPr>
                <a:spLocks noChangeShapeType="1"/>
              </p:cNvSpPr>
              <p:nvPr/>
            </p:nvSpPr>
            <p:spPr bwMode="auto">
              <a:xfrm flipH="1">
                <a:off x="981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7" name="Line 717"/>
              <p:cNvSpPr>
                <a:spLocks noChangeShapeType="1"/>
              </p:cNvSpPr>
              <p:nvPr/>
            </p:nvSpPr>
            <p:spPr bwMode="auto">
              <a:xfrm flipH="1">
                <a:off x="991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8" name="Line 718"/>
              <p:cNvSpPr>
                <a:spLocks noChangeShapeType="1"/>
              </p:cNvSpPr>
              <p:nvPr/>
            </p:nvSpPr>
            <p:spPr bwMode="auto">
              <a:xfrm flipH="1">
                <a:off x="1000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59" name="Line 719"/>
              <p:cNvSpPr>
                <a:spLocks noChangeShapeType="1"/>
              </p:cNvSpPr>
              <p:nvPr/>
            </p:nvSpPr>
            <p:spPr bwMode="auto">
              <a:xfrm flipH="1">
                <a:off x="1010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0" name="Line 720"/>
              <p:cNvSpPr>
                <a:spLocks noChangeShapeType="1"/>
              </p:cNvSpPr>
              <p:nvPr/>
            </p:nvSpPr>
            <p:spPr bwMode="auto">
              <a:xfrm flipH="1">
                <a:off x="1020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1" name="Line 721"/>
              <p:cNvSpPr>
                <a:spLocks noChangeShapeType="1"/>
              </p:cNvSpPr>
              <p:nvPr/>
            </p:nvSpPr>
            <p:spPr bwMode="auto">
              <a:xfrm flipH="1">
                <a:off x="1029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2" name="Line 722"/>
              <p:cNvSpPr>
                <a:spLocks noChangeShapeType="1"/>
              </p:cNvSpPr>
              <p:nvPr/>
            </p:nvSpPr>
            <p:spPr bwMode="auto">
              <a:xfrm>
                <a:off x="1048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3" name="Line 723"/>
              <p:cNvSpPr>
                <a:spLocks noChangeShapeType="1"/>
              </p:cNvSpPr>
              <p:nvPr/>
            </p:nvSpPr>
            <p:spPr bwMode="auto">
              <a:xfrm flipH="1">
                <a:off x="1048" y="1708"/>
                <a:ext cx="2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4" name="Line 724"/>
              <p:cNvSpPr>
                <a:spLocks noChangeShapeType="1"/>
              </p:cNvSpPr>
              <p:nvPr/>
            </p:nvSpPr>
            <p:spPr bwMode="auto">
              <a:xfrm flipH="1">
                <a:off x="1068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5" name="Line 725"/>
              <p:cNvSpPr>
                <a:spLocks noChangeShapeType="1"/>
              </p:cNvSpPr>
              <p:nvPr/>
            </p:nvSpPr>
            <p:spPr bwMode="auto">
              <a:xfrm flipH="1">
                <a:off x="1077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6" name="Line 726"/>
              <p:cNvSpPr>
                <a:spLocks noChangeShapeType="1"/>
              </p:cNvSpPr>
              <p:nvPr/>
            </p:nvSpPr>
            <p:spPr bwMode="auto">
              <a:xfrm flipH="1">
                <a:off x="1087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7" name="Line 727"/>
              <p:cNvSpPr>
                <a:spLocks noChangeShapeType="1"/>
              </p:cNvSpPr>
              <p:nvPr/>
            </p:nvSpPr>
            <p:spPr bwMode="auto">
              <a:xfrm flipH="1">
                <a:off x="1096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8" name="Line 728"/>
              <p:cNvSpPr>
                <a:spLocks noChangeShapeType="1"/>
              </p:cNvSpPr>
              <p:nvPr/>
            </p:nvSpPr>
            <p:spPr bwMode="auto">
              <a:xfrm flipH="1">
                <a:off x="1106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69" name="Line 729"/>
              <p:cNvSpPr>
                <a:spLocks noChangeShapeType="1"/>
              </p:cNvSpPr>
              <p:nvPr/>
            </p:nvSpPr>
            <p:spPr bwMode="auto">
              <a:xfrm flipH="1">
                <a:off x="1115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0" name="Line 730"/>
              <p:cNvSpPr>
                <a:spLocks noChangeShapeType="1"/>
              </p:cNvSpPr>
              <p:nvPr/>
            </p:nvSpPr>
            <p:spPr bwMode="auto">
              <a:xfrm flipH="1">
                <a:off x="1125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1" name="Line 731"/>
              <p:cNvSpPr>
                <a:spLocks noChangeShapeType="1"/>
              </p:cNvSpPr>
              <p:nvPr/>
            </p:nvSpPr>
            <p:spPr bwMode="auto">
              <a:xfrm flipH="1">
                <a:off x="1135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2" name="Line 732"/>
              <p:cNvSpPr>
                <a:spLocks noChangeShapeType="1"/>
              </p:cNvSpPr>
              <p:nvPr/>
            </p:nvSpPr>
            <p:spPr bwMode="auto">
              <a:xfrm flipH="1">
                <a:off x="1144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3" name="Line 733"/>
              <p:cNvSpPr>
                <a:spLocks noChangeShapeType="1"/>
              </p:cNvSpPr>
              <p:nvPr/>
            </p:nvSpPr>
            <p:spPr bwMode="auto">
              <a:xfrm flipH="1">
                <a:off x="1154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4" name="Line 734"/>
              <p:cNvSpPr>
                <a:spLocks noChangeShapeType="1"/>
              </p:cNvSpPr>
              <p:nvPr/>
            </p:nvSpPr>
            <p:spPr bwMode="auto">
              <a:xfrm flipH="1">
                <a:off x="1163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5" name="Line 735"/>
              <p:cNvSpPr>
                <a:spLocks noChangeShapeType="1"/>
              </p:cNvSpPr>
              <p:nvPr/>
            </p:nvSpPr>
            <p:spPr bwMode="auto">
              <a:xfrm flipH="1">
                <a:off x="1173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6" name="Line 736"/>
              <p:cNvSpPr>
                <a:spLocks noChangeShapeType="1"/>
              </p:cNvSpPr>
              <p:nvPr/>
            </p:nvSpPr>
            <p:spPr bwMode="auto">
              <a:xfrm flipH="1">
                <a:off x="1183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7" name="Line 737"/>
              <p:cNvSpPr>
                <a:spLocks noChangeShapeType="1"/>
              </p:cNvSpPr>
              <p:nvPr/>
            </p:nvSpPr>
            <p:spPr bwMode="auto">
              <a:xfrm>
                <a:off x="1202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8" name="Line 738"/>
              <p:cNvSpPr>
                <a:spLocks noChangeShapeType="1"/>
              </p:cNvSpPr>
              <p:nvPr/>
            </p:nvSpPr>
            <p:spPr bwMode="auto">
              <a:xfrm flipH="1">
                <a:off x="1202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79" name="Line 739"/>
              <p:cNvSpPr>
                <a:spLocks noChangeShapeType="1"/>
              </p:cNvSpPr>
              <p:nvPr/>
            </p:nvSpPr>
            <p:spPr bwMode="auto">
              <a:xfrm flipH="1">
                <a:off x="1221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0" name="Freeform 740"/>
              <p:cNvSpPr>
                <a:spLocks/>
              </p:cNvSpPr>
              <p:nvPr/>
            </p:nvSpPr>
            <p:spPr bwMode="auto">
              <a:xfrm>
                <a:off x="1231" y="1708"/>
                <a:ext cx="9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9" y="0"/>
                  </a:cxn>
                  <a:cxn ang="0">
                    <a:pos x="9" y="0"/>
                  </a:cxn>
                </a:cxnLst>
                <a:rect l="0" t="0" r="r" b="b"/>
                <a:pathLst>
                  <a:path w="9" h="10">
                    <a:moveTo>
                      <a:pt x="0" y="10"/>
                    </a:moveTo>
                    <a:lnTo>
                      <a:pt x="9" y="0"/>
                    </a:lnTo>
                    <a:lnTo>
                      <a:pt x="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1" name="Line 741"/>
              <p:cNvSpPr>
                <a:spLocks noChangeShapeType="1"/>
              </p:cNvSpPr>
              <p:nvPr/>
            </p:nvSpPr>
            <p:spPr bwMode="auto">
              <a:xfrm flipH="1">
                <a:off x="1240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2" name="Line 742"/>
              <p:cNvSpPr>
                <a:spLocks noChangeShapeType="1"/>
              </p:cNvSpPr>
              <p:nvPr/>
            </p:nvSpPr>
            <p:spPr bwMode="auto">
              <a:xfrm flipH="1">
                <a:off x="1250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3" name="Line 743"/>
              <p:cNvSpPr>
                <a:spLocks noChangeShapeType="1"/>
              </p:cNvSpPr>
              <p:nvPr/>
            </p:nvSpPr>
            <p:spPr bwMode="auto">
              <a:xfrm flipH="1">
                <a:off x="1259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4" name="Line 744"/>
              <p:cNvSpPr>
                <a:spLocks noChangeShapeType="1"/>
              </p:cNvSpPr>
              <p:nvPr/>
            </p:nvSpPr>
            <p:spPr bwMode="auto">
              <a:xfrm flipH="1">
                <a:off x="1269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5" name="Line 745"/>
              <p:cNvSpPr>
                <a:spLocks noChangeShapeType="1"/>
              </p:cNvSpPr>
              <p:nvPr/>
            </p:nvSpPr>
            <p:spPr bwMode="auto">
              <a:xfrm flipH="1">
                <a:off x="1278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6" name="Line 746"/>
              <p:cNvSpPr>
                <a:spLocks noChangeShapeType="1"/>
              </p:cNvSpPr>
              <p:nvPr/>
            </p:nvSpPr>
            <p:spPr bwMode="auto">
              <a:xfrm flipH="1">
                <a:off x="1288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7" name="Line 747"/>
              <p:cNvSpPr>
                <a:spLocks noChangeShapeType="1"/>
              </p:cNvSpPr>
              <p:nvPr/>
            </p:nvSpPr>
            <p:spPr bwMode="auto">
              <a:xfrm>
                <a:off x="1307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8" name="Line 748"/>
              <p:cNvSpPr>
                <a:spLocks noChangeShapeType="1"/>
              </p:cNvSpPr>
              <p:nvPr/>
            </p:nvSpPr>
            <p:spPr bwMode="auto">
              <a:xfrm flipH="1">
                <a:off x="1307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89" name="Line 749"/>
              <p:cNvSpPr>
                <a:spLocks noChangeShapeType="1"/>
              </p:cNvSpPr>
              <p:nvPr/>
            </p:nvSpPr>
            <p:spPr bwMode="auto">
              <a:xfrm>
                <a:off x="1326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0" name="Line 750"/>
              <p:cNvSpPr>
                <a:spLocks noChangeShapeType="1"/>
              </p:cNvSpPr>
              <p:nvPr/>
            </p:nvSpPr>
            <p:spPr bwMode="auto">
              <a:xfrm flipH="1">
                <a:off x="1326" y="1708"/>
                <a:ext cx="2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1" name="Line 751"/>
              <p:cNvSpPr>
                <a:spLocks noChangeShapeType="1"/>
              </p:cNvSpPr>
              <p:nvPr/>
            </p:nvSpPr>
            <p:spPr bwMode="auto">
              <a:xfrm>
                <a:off x="1346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2" name="Line 752"/>
              <p:cNvSpPr>
                <a:spLocks noChangeShapeType="1"/>
              </p:cNvSpPr>
              <p:nvPr/>
            </p:nvSpPr>
            <p:spPr bwMode="auto">
              <a:xfrm flipH="1">
                <a:off x="1346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3" name="Line 753"/>
              <p:cNvSpPr>
                <a:spLocks noChangeShapeType="1"/>
              </p:cNvSpPr>
              <p:nvPr/>
            </p:nvSpPr>
            <p:spPr bwMode="auto">
              <a:xfrm flipH="1">
                <a:off x="1365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4" name="Line 754"/>
              <p:cNvSpPr>
                <a:spLocks noChangeShapeType="1"/>
              </p:cNvSpPr>
              <p:nvPr/>
            </p:nvSpPr>
            <p:spPr bwMode="auto">
              <a:xfrm flipH="1">
                <a:off x="1374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5" name="Line 755"/>
              <p:cNvSpPr>
                <a:spLocks noChangeShapeType="1"/>
              </p:cNvSpPr>
              <p:nvPr/>
            </p:nvSpPr>
            <p:spPr bwMode="auto">
              <a:xfrm flipH="1">
                <a:off x="1384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6" name="Line 756"/>
              <p:cNvSpPr>
                <a:spLocks noChangeShapeType="1"/>
              </p:cNvSpPr>
              <p:nvPr/>
            </p:nvSpPr>
            <p:spPr bwMode="auto">
              <a:xfrm flipH="1">
                <a:off x="1394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7" name="Line 757"/>
              <p:cNvSpPr>
                <a:spLocks noChangeShapeType="1"/>
              </p:cNvSpPr>
              <p:nvPr/>
            </p:nvSpPr>
            <p:spPr bwMode="auto">
              <a:xfrm flipH="1">
                <a:off x="1403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8" name="Line 758"/>
              <p:cNvSpPr>
                <a:spLocks noChangeShapeType="1"/>
              </p:cNvSpPr>
              <p:nvPr/>
            </p:nvSpPr>
            <p:spPr bwMode="auto">
              <a:xfrm flipH="1">
                <a:off x="1413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199" name="Line 759"/>
              <p:cNvSpPr>
                <a:spLocks noChangeShapeType="1"/>
              </p:cNvSpPr>
              <p:nvPr/>
            </p:nvSpPr>
            <p:spPr bwMode="auto">
              <a:xfrm flipH="1">
                <a:off x="1422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0" name="Line 760"/>
              <p:cNvSpPr>
                <a:spLocks noChangeShapeType="1"/>
              </p:cNvSpPr>
              <p:nvPr/>
            </p:nvSpPr>
            <p:spPr bwMode="auto">
              <a:xfrm flipH="1">
                <a:off x="1432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1" name="Line 761"/>
              <p:cNvSpPr>
                <a:spLocks noChangeShapeType="1"/>
              </p:cNvSpPr>
              <p:nvPr/>
            </p:nvSpPr>
            <p:spPr bwMode="auto">
              <a:xfrm flipH="1">
                <a:off x="1442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2" name="Line 762"/>
              <p:cNvSpPr>
                <a:spLocks noChangeShapeType="1"/>
              </p:cNvSpPr>
              <p:nvPr/>
            </p:nvSpPr>
            <p:spPr bwMode="auto">
              <a:xfrm flipH="1">
                <a:off x="1451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3" name="Line 763"/>
              <p:cNvSpPr>
                <a:spLocks noChangeShapeType="1"/>
              </p:cNvSpPr>
              <p:nvPr/>
            </p:nvSpPr>
            <p:spPr bwMode="auto">
              <a:xfrm>
                <a:off x="1470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4" name="Line 764"/>
              <p:cNvSpPr>
                <a:spLocks noChangeShapeType="1"/>
              </p:cNvSpPr>
              <p:nvPr/>
            </p:nvSpPr>
            <p:spPr bwMode="auto">
              <a:xfrm flipH="1">
                <a:off x="1470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5" name="Line 765"/>
              <p:cNvSpPr>
                <a:spLocks noChangeShapeType="1"/>
              </p:cNvSpPr>
              <p:nvPr/>
            </p:nvSpPr>
            <p:spPr bwMode="auto">
              <a:xfrm flipH="1">
                <a:off x="1480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6" name="Line 766"/>
              <p:cNvSpPr>
                <a:spLocks noChangeShapeType="1"/>
              </p:cNvSpPr>
              <p:nvPr/>
            </p:nvSpPr>
            <p:spPr bwMode="auto">
              <a:xfrm flipH="1">
                <a:off x="1499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7" name="Line 767"/>
              <p:cNvSpPr>
                <a:spLocks noChangeShapeType="1"/>
              </p:cNvSpPr>
              <p:nvPr/>
            </p:nvSpPr>
            <p:spPr bwMode="auto">
              <a:xfrm flipH="1">
                <a:off x="1509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8" name="Line 768"/>
              <p:cNvSpPr>
                <a:spLocks noChangeShapeType="1"/>
              </p:cNvSpPr>
              <p:nvPr/>
            </p:nvSpPr>
            <p:spPr bwMode="auto">
              <a:xfrm flipH="1">
                <a:off x="1518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09" name="Line 769"/>
              <p:cNvSpPr>
                <a:spLocks noChangeShapeType="1"/>
              </p:cNvSpPr>
              <p:nvPr/>
            </p:nvSpPr>
            <p:spPr bwMode="auto">
              <a:xfrm flipH="1">
                <a:off x="1528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0" name="Line 770"/>
              <p:cNvSpPr>
                <a:spLocks noChangeShapeType="1"/>
              </p:cNvSpPr>
              <p:nvPr/>
            </p:nvSpPr>
            <p:spPr bwMode="auto">
              <a:xfrm flipH="1">
                <a:off x="1537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1" name="Line 771"/>
              <p:cNvSpPr>
                <a:spLocks noChangeShapeType="1"/>
              </p:cNvSpPr>
              <p:nvPr/>
            </p:nvSpPr>
            <p:spPr bwMode="auto">
              <a:xfrm flipH="1">
                <a:off x="1547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2" name="Line 772"/>
              <p:cNvSpPr>
                <a:spLocks noChangeShapeType="1"/>
              </p:cNvSpPr>
              <p:nvPr/>
            </p:nvSpPr>
            <p:spPr bwMode="auto">
              <a:xfrm flipH="1">
                <a:off x="1557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3" name="Line 773"/>
              <p:cNvSpPr>
                <a:spLocks noChangeShapeType="1"/>
              </p:cNvSpPr>
              <p:nvPr/>
            </p:nvSpPr>
            <p:spPr bwMode="auto">
              <a:xfrm flipH="1">
                <a:off x="1566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4" name="Line 774"/>
              <p:cNvSpPr>
                <a:spLocks noChangeShapeType="1"/>
              </p:cNvSpPr>
              <p:nvPr/>
            </p:nvSpPr>
            <p:spPr bwMode="auto">
              <a:xfrm flipH="1">
                <a:off x="1576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5" name="Line 775"/>
              <p:cNvSpPr>
                <a:spLocks noChangeShapeType="1"/>
              </p:cNvSpPr>
              <p:nvPr/>
            </p:nvSpPr>
            <p:spPr bwMode="auto">
              <a:xfrm flipH="1">
                <a:off x="1585" y="1708"/>
                <a:ext cx="2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6" name="Line 776"/>
              <p:cNvSpPr>
                <a:spLocks noChangeShapeType="1"/>
              </p:cNvSpPr>
              <p:nvPr/>
            </p:nvSpPr>
            <p:spPr bwMode="auto">
              <a:xfrm>
                <a:off x="1605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7" name="Line 777"/>
              <p:cNvSpPr>
                <a:spLocks noChangeShapeType="1"/>
              </p:cNvSpPr>
              <p:nvPr/>
            </p:nvSpPr>
            <p:spPr bwMode="auto">
              <a:xfrm flipH="1">
                <a:off x="1605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8" name="Line 778"/>
              <p:cNvSpPr>
                <a:spLocks noChangeShapeType="1"/>
              </p:cNvSpPr>
              <p:nvPr/>
            </p:nvSpPr>
            <p:spPr bwMode="auto">
              <a:xfrm>
                <a:off x="1624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19" name="Line 779"/>
              <p:cNvSpPr>
                <a:spLocks noChangeShapeType="1"/>
              </p:cNvSpPr>
              <p:nvPr/>
            </p:nvSpPr>
            <p:spPr bwMode="auto">
              <a:xfrm flipH="1">
                <a:off x="1624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0" name="Line 780"/>
              <p:cNvSpPr>
                <a:spLocks noChangeShapeType="1"/>
              </p:cNvSpPr>
              <p:nvPr/>
            </p:nvSpPr>
            <p:spPr bwMode="auto">
              <a:xfrm>
                <a:off x="1643" y="170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1" name="Line 781"/>
              <p:cNvSpPr>
                <a:spLocks noChangeShapeType="1"/>
              </p:cNvSpPr>
              <p:nvPr/>
            </p:nvSpPr>
            <p:spPr bwMode="auto">
              <a:xfrm flipH="1">
                <a:off x="1643" y="170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2" name="Line 782"/>
              <p:cNvSpPr>
                <a:spLocks noChangeShapeType="1"/>
              </p:cNvSpPr>
              <p:nvPr/>
            </p:nvSpPr>
            <p:spPr bwMode="auto">
              <a:xfrm flipH="1">
                <a:off x="1662" y="1708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3" name="Line 783"/>
              <p:cNvSpPr>
                <a:spLocks noChangeShapeType="1"/>
              </p:cNvSpPr>
              <p:nvPr/>
            </p:nvSpPr>
            <p:spPr bwMode="auto">
              <a:xfrm flipH="1">
                <a:off x="1672" y="1708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4" name="Freeform 784"/>
              <p:cNvSpPr>
                <a:spLocks/>
              </p:cNvSpPr>
              <p:nvPr/>
            </p:nvSpPr>
            <p:spPr bwMode="auto">
              <a:xfrm>
                <a:off x="1681" y="1699"/>
                <a:ext cx="19" cy="9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10" y="0"/>
                  </a:cxn>
                  <a:cxn ang="0">
                    <a:pos x="19" y="0"/>
                  </a:cxn>
                  <a:cxn ang="0">
                    <a:pos x="10" y="0"/>
                  </a:cxn>
                </a:cxnLst>
                <a:rect l="0" t="0" r="r" b="b"/>
                <a:pathLst>
                  <a:path w="19" h="9">
                    <a:moveTo>
                      <a:pt x="0" y="9"/>
                    </a:moveTo>
                    <a:lnTo>
                      <a:pt x="10" y="0"/>
                    </a:lnTo>
                    <a:lnTo>
                      <a:pt x="19" y="0"/>
                    </a:lnTo>
                    <a:lnTo>
                      <a:pt x="10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5" name="Line 785"/>
              <p:cNvSpPr>
                <a:spLocks noChangeShapeType="1"/>
              </p:cNvSpPr>
              <p:nvPr/>
            </p:nvSpPr>
            <p:spPr bwMode="auto">
              <a:xfrm flipH="1">
                <a:off x="1700" y="1699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6" name="Line 786"/>
              <p:cNvSpPr>
                <a:spLocks noChangeShapeType="1"/>
              </p:cNvSpPr>
              <p:nvPr/>
            </p:nvSpPr>
            <p:spPr bwMode="auto">
              <a:xfrm flipH="1">
                <a:off x="1710" y="1699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7" name="Line 787"/>
              <p:cNvSpPr>
                <a:spLocks noChangeShapeType="1"/>
              </p:cNvSpPr>
              <p:nvPr/>
            </p:nvSpPr>
            <p:spPr bwMode="auto">
              <a:xfrm>
                <a:off x="1729" y="1699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8" name="Line 788"/>
              <p:cNvSpPr>
                <a:spLocks noChangeShapeType="1"/>
              </p:cNvSpPr>
              <p:nvPr/>
            </p:nvSpPr>
            <p:spPr bwMode="auto">
              <a:xfrm flipH="1">
                <a:off x="1729" y="1699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29" name="Line 789"/>
              <p:cNvSpPr>
                <a:spLocks noChangeShapeType="1"/>
              </p:cNvSpPr>
              <p:nvPr/>
            </p:nvSpPr>
            <p:spPr bwMode="auto">
              <a:xfrm>
                <a:off x="1748" y="1699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0" name="Line 790"/>
              <p:cNvSpPr>
                <a:spLocks noChangeShapeType="1"/>
              </p:cNvSpPr>
              <p:nvPr/>
            </p:nvSpPr>
            <p:spPr bwMode="auto">
              <a:xfrm flipH="1">
                <a:off x="1748" y="1699"/>
                <a:ext cx="2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1" name="Line 791"/>
              <p:cNvSpPr>
                <a:spLocks noChangeShapeType="1"/>
              </p:cNvSpPr>
              <p:nvPr/>
            </p:nvSpPr>
            <p:spPr bwMode="auto">
              <a:xfrm>
                <a:off x="1768" y="1699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2" name="Line 792"/>
              <p:cNvSpPr>
                <a:spLocks noChangeShapeType="1"/>
              </p:cNvSpPr>
              <p:nvPr/>
            </p:nvSpPr>
            <p:spPr bwMode="auto">
              <a:xfrm flipH="1">
                <a:off x="1768" y="1699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3" name="Line 793"/>
              <p:cNvSpPr>
                <a:spLocks noChangeShapeType="1"/>
              </p:cNvSpPr>
              <p:nvPr/>
            </p:nvSpPr>
            <p:spPr bwMode="auto">
              <a:xfrm flipH="1">
                <a:off x="1787" y="1699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4" name="Line 794"/>
              <p:cNvSpPr>
                <a:spLocks noChangeShapeType="1"/>
              </p:cNvSpPr>
              <p:nvPr/>
            </p:nvSpPr>
            <p:spPr bwMode="auto">
              <a:xfrm flipH="1">
                <a:off x="1796" y="1699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5" name="Freeform 795"/>
              <p:cNvSpPr>
                <a:spLocks/>
              </p:cNvSpPr>
              <p:nvPr/>
            </p:nvSpPr>
            <p:spPr bwMode="auto">
              <a:xfrm>
                <a:off x="1806" y="1699"/>
                <a:ext cx="10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0"/>
                  </a:cxn>
                  <a:cxn ang="0">
                    <a:pos x="10" y="0"/>
                  </a:cxn>
                </a:cxnLst>
                <a:rect l="0" t="0" r="r" b="b"/>
                <a:pathLst>
                  <a:path w="10">
                    <a:moveTo>
                      <a:pt x="0" y="0"/>
                    </a:moveTo>
                    <a:lnTo>
                      <a:pt x="10" y="0"/>
                    </a:lnTo>
                    <a:lnTo>
                      <a:pt x="10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6" name="Line 796"/>
              <p:cNvSpPr>
                <a:spLocks noChangeShapeType="1"/>
              </p:cNvSpPr>
              <p:nvPr/>
            </p:nvSpPr>
            <p:spPr bwMode="auto">
              <a:xfrm flipH="1">
                <a:off x="1816" y="1689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7" name="Line 797"/>
              <p:cNvSpPr>
                <a:spLocks noChangeShapeType="1"/>
              </p:cNvSpPr>
              <p:nvPr/>
            </p:nvSpPr>
            <p:spPr bwMode="auto">
              <a:xfrm flipH="1">
                <a:off x="1825" y="1689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8" name="Line 798"/>
              <p:cNvSpPr>
                <a:spLocks noChangeShapeType="1"/>
              </p:cNvSpPr>
              <p:nvPr/>
            </p:nvSpPr>
            <p:spPr bwMode="auto">
              <a:xfrm flipH="1">
                <a:off x="1835" y="1689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39" name="Freeform 799"/>
              <p:cNvSpPr>
                <a:spLocks/>
              </p:cNvSpPr>
              <p:nvPr/>
            </p:nvSpPr>
            <p:spPr bwMode="auto">
              <a:xfrm>
                <a:off x="1854" y="1699"/>
                <a:ext cx="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0" y="0"/>
                  </a:cxn>
                </a:cxnLst>
                <a:rect l="0" t="0" r="r" b="b"/>
                <a:pathLst>
                  <a:path w="9">
                    <a:moveTo>
                      <a:pt x="0" y="0"/>
                    </a:moveTo>
                    <a:lnTo>
                      <a:pt x="0" y="0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0" name="Freeform 800"/>
              <p:cNvSpPr>
                <a:spLocks/>
              </p:cNvSpPr>
              <p:nvPr/>
            </p:nvSpPr>
            <p:spPr bwMode="auto">
              <a:xfrm>
                <a:off x="1873" y="1699"/>
                <a:ext cx="10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</a:cxnLst>
                <a:rect l="0" t="0" r="r" b="b"/>
                <a:pathLst>
                  <a:path w="10">
                    <a:moveTo>
                      <a:pt x="0" y="0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1" name="Line 801"/>
              <p:cNvSpPr>
                <a:spLocks noChangeShapeType="1"/>
              </p:cNvSpPr>
              <p:nvPr/>
            </p:nvSpPr>
            <p:spPr bwMode="auto">
              <a:xfrm flipH="1">
                <a:off x="1873" y="1689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2" name="Line 802"/>
              <p:cNvSpPr>
                <a:spLocks noChangeShapeType="1"/>
              </p:cNvSpPr>
              <p:nvPr/>
            </p:nvSpPr>
            <p:spPr bwMode="auto">
              <a:xfrm flipH="1">
                <a:off x="1883" y="1689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3" name="Line 803"/>
              <p:cNvSpPr>
                <a:spLocks noChangeShapeType="1"/>
              </p:cNvSpPr>
              <p:nvPr/>
            </p:nvSpPr>
            <p:spPr bwMode="auto">
              <a:xfrm flipH="1">
                <a:off x="1892" y="1689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4" name="Line 804"/>
              <p:cNvSpPr>
                <a:spLocks noChangeShapeType="1"/>
              </p:cNvSpPr>
              <p:nvPr/>
            </p:nvSpPr>
            <p:spPr bwMode="auto">
              <a:xfrm flipH="1">
                <a:off x="1902" y="1689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5" name="Line 805"/>
              <p:cNvSpPr>
                <a:spLocks noChangeShapeType="1"/>
              </p:cNvSpPr>
              <p:nvPr/>
            </p:nvSpPr>
            <p:spPr bwMode="auto">
              <a:xfrm flipH="1">
                <a:off x="1921" y="1689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6" name="Line 806"/>
              <p:cNvSpPr>
                <a:spLocks noChangeShapeType="1"/>
              </p:cNvSpPr>
              <p:nvPr/>
            </p:nvSpPr>
            <p:spPr bwMode="auto">
              <a:xfrm flipH="1">
                <a:off x="1931" y="1689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7" name="Line 807"/>
              <p:cNvSpPr>
                <a:spLocks noChangeShapeType="1"/>
              </p:cNvSpPr>
              <p:nvPr/>
            </p:nvSpPr>
            <p:spPr bwMode="auto">
              <a:xfrm flipH="1">
                <a:off x="1940" y="1689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8" name="Line 808"/>
              <p:cNvSpPr>
                <a:spLocks noChangeShapeType="1"/>
              </p:cNvSpPr>
              <p:nvPr/>
            </p:nvSpPr>
            <p:spPr bwMode="auto">
              <a:xfrm flipH="1">
                <a:off x="1950" y="1689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49" name="Line 809"/>
              <p:cNvSpPr>
                <a:spLocks noChangeShapeType="1"/>
              </p:cNvSpPr>
              <p:nvPr/>
            </p:nvSpPr>
            <p:spPr bwMode="auto">
              <a:xfrm flipH="1">
                <a:off x="1959" y="1689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0" name="Line 810"/>
              <p:cNvSpPr>
                <a:spLocks noChangeShapeType="1"/>
              </p:cNvSpPr>
              <p:nvPr/>
            </p:nvSpPr>
            <p:spPr bwMode="auto">
              <a:xfrm flipH="1">
                <a:off x="1969" y="1689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1" name="Freeform 811"/>
              <p:cNvSpPr>
                <a:spLocks/>
              </p:cNvSpPr>
              <p:nvPr/>
            </p:nvSpPr>
            <p:spPr bwMode="auto">
              <a:xfrm>
                <a:off x="1979" y="1689"/>
                <a:ext cx="19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9" y="0"/>
                  </a:cxn>
                  <a:cxn ang="0">
                    <a:pos x="19" y="0"/>
                  </a:cxn>
                </a:cxnLst>
                <a:rect l="0" t="0" r="r" b="b"/>
                <a:pathLst>
                  <a:path w="19" h="10">
                    <a:moveTo>
                      <a:pt x="0" y="10"/>
                    </a:moveTo>
                    <a:lnTo>
                      <a:pt x="9" y="0"/>
                    </a:lnTo>
                    <a:lnTo>
                      <a:pt x="1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2" name="Line 812"/>
              <p:cNvSpPr>
                <a:spLocks noChangeShapeType="1"/>
              </p:cNvSpPr>
              <p:nvPr/>
            </p:nvSpPr>
            <p:spPr bwMode="auto">
              <a:xfrm flipH="1">
                <a:off x="1988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3" name="Line 813"/>
              <p:cNvSpPr>
                <a:spLocks noChangeShapeType="1"/>
              </p:cNvSpPr>
              <p:nvPr/>
            </p:nvSpPr>
            <p:spPr bwMode="auto">
              <a:xfrm flipH="1">
                <a:off x="1998" y="1680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4" name="Line 814"/>
              <p:cNvSpPr>
                <a:spLocks noChangeShapeType="1"/>
              </p:cNvSpPr>
              <p:nvPr/>
            </p:nvSpPr>
            <p:spPr bwMode="auto">
              <a:xfrm flipH="1">
                <a:off x="2007" y="1680"/>
                <a:ext cx="2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5" name="Line 815"/>
              <p:cNvSpPr>
                <a:spLocks noChangeShapeType="1"/>
              </p:cNvSpPr>
              <p:nvPr/>
            </p:nvSpPr>
            <p:spPr bwMode="auto">
              <a:xfrm>
                <a:off x="2027" y="1680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6" name="Line 816"/>
              <p:cNvSpPr>
                <a:spLocks noChangeShapeType="1"/>
              </p:cNvSpPr>
              <p:nvPr/>
            </p:nvSpPr>
            <p:spPr bwMode="auto">
              <a:xfrm flipH="1">
                <a:off x="2027" y="168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7" name="Line 817"/>
              <p:cNvSpPr>
                <a:spLocks noChangeShapeType="1"/>
              </p:cNvSpPr>
              <p:nvPr/>
            </p:nvSpPr>
            <p:spPr bwMode="auto">
              <a:xfrm>
                <a:off x="2046" y="1680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8" name="Line 818"/>
              <p:cNvSpPr>
                <a:spLocks noChangeShapeType="1"/>
              </p:cNvSpPr>
              <p:nvPr/>
            </p:nvSpPr>
            <p:spPr bwMode="auto">
              <a:xfrm flipH="1">
                <a:off x="2046" y="168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59" name="Line 819"/>
              <p:cNvSpPr>
                <a:spLocks noChangeShapeType="1"/>
              </p:cNvSpPr>
              <p:nvPr/>
            </p:nvSpPr>
            <p:spPr bwMode="auto">
              <a:xfrm>
                <a:off x="2065" y="1680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0" name="Line 820"/>
              <p:cNvSpPr>
                <a:spLocks noChangeShapeType="1"/>
              </p:cNvSpPr>
              <p:nvPr/>
            </p:nvSpPr>
            <p:spPr bwMode="auto">
              <a:xfrm flipH="1">
                <a:off x="2065" y="168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1" name="Line 821"/>
              <p:cNvSpPr>
                <a:spLocks noChangeShapeType="1"/>
              </p:cNvSpPr>
              <p:nvPr/>
            </p:nvSpPr>
            <p:spPr bwMode="auto">
              <a:xfrm flipH="1">
                <a:off x="2084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2" name="Freeform 822"/>
              <p:cNvSpPr>
                <a:spLocks/>
              </p:cNvSpPr>
              <p:nvPr/>
            </p:nvSpPr>
            <p:spPr bwMode="auto">
              <a:xfrm>
                <a:off x="2103" y="1680"/>
                <a:ext cx="1" cy="9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9">
                    <a:moveTo>
                      <a:pt x="0" y="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3" name="Line 823"/>
              <p:cNvSpPr>
                <a:spLocks noChangeShapeType="1"/>
              </p:cNvSpPr>
              <p:nvPr/>
            </p:nvSpPr>
            <p:spPr bwMode="auto">
              <a:xfrm flipH="1">
                <a:off x="2103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4" name="Line 824"/>
              <p:cNvSpPr>
                <a:spLocks noChangeShapeType="1"/>
              </p:cNvSpPr>
              <p:nvPr/>
            </p:nvSpPr>
            <p:spPr bwMode="auto">
              <a:xfrm flipH="1">
                <a:off x="2113" y="1680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5" name="Line 825"/>
              <p:cNvSpPr>
                <a:spLocks noChangeShapeType="1"/>
              </p:cNvSpPr>
              <p:nvPr/>
            </p:nvSpPr>
            <p:spPr bwMode="auto">
              <a:xfrm flipH="1">
                <a:off x="2122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6" name="Line 826"/>
              <p:cNvSpPr>
                <a:spLocks noChangeShapeType="1"/>
              </p:cNvSpPr>
              <p:nvPr/>
            </p:nvSpPr>
            <p:spPr bwMode="auto">
              <a:xfrm flipH="1">
                <a:off x="2132" y="168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7" name="Line 827"/>
              <p:cNvSpPr>
                <a:spLocks noChangeShapeType="1"/>
              </p:cNvSpPr>
              <p:nvPr/>
            </p:nvSpPr>
            <p:spPr bwMode="auto">
              <a:xfrm>
                <a:off x="2151" y="1680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8" name="Line 828"/>
              <p:cNvSpPr>
                <a:spLocks noChangeShapeType="1"/>
              </p:cNvSpPr>
              <p:nvPr/>
            </p:nvSpPr>
            <p:spPr bwMode="auto">
              <a:xfrm flipH="1">
                <a:off x="2151" y="168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69" name="Line 829"/>
              <p:cNvSpPr>
                <a:spLocks noChangeShapeType="1"/>
              </p:cNvSpPr>
              <p:nvPr/>
            </p:nvSpPr>
            <p:spPr bwMode="auto">
              <a:xfrm>
                <a:off x="2170" y="1680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0" name="Line 830"/>
              <p:cNvSpPr>
                <a:spLocks noChangeShapeType="1"/>
              </p:cNvSpPr>
              <p:nvPr/>
            </p:nvSpPr>
            <p:spPr bwMode="auto">
              <a:xfrm flipH="1">
                <a:off x="2170" y="1680"/>
                <a:ext cx="2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1" name="Line 831"/>
              <p:cNvSpPr>
                <a:spLocks noChangeShapeType="1"/>
              </p:cNvSpPr>
              <p:nvPr/>
            </p:nvSpPr>
            <p:spPr bwMode="auto">
              <a:xfrm>
                <a:off x="2190" y="1680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2" name="Line 832"/>
              <p:cNvSpPr>
                <a:spLocks noChangeShapeType="1"/>
              </p:cNvSpPr>
              <p:nvPr/>
            </p:nvSpPr>
            <p:spPr bwMode="auto">
              <a:xfrm flipH="1">
                <a:off x="2190" y="168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3" name="Line 833"/>
              <p:cNvSpPr>
                <a:spLocks noChangeShapeType="1"/>
              </p:cNvSpPr>
              <p:nvPr/>
            </p:nvSpPr>
            <p:spPr bwMode="auto">
              <a:xfrm flipH="1">
                <a:off x="2209" y="1680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4" name="Line 834"/>
              <p:cNvSpPr>
                <a:spLocks noChangeShapeType="1"/>
              </p:cNvSpPr>
              <p:nvPr/>
            </p:nvSpPr>
            <p:spPr bwMode="auto">
              <a:xfrm flipH="1">
                <a:off x="2218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5" name="Line 835"/>
              <p:cNvSpPr>
                <a:spLocks noChangeShapeType="1"/>
              </p:cNvSpPr>
              <p:nvPr/>
            </p:nvSpPr>
            <p:spPr bwMode="auto">
              <a:xfrm flipH="1">
                <a:off x="2228" y="1680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6" name="Line 836"/>
              <p:cNvSpPr>
                <a:spLocks noChangeShapeType="1"/>
              </p:cNvSpPr>
              <p:nvPr/>
            </p:nvSpPr>
            <p:spPr bwMode="auto">
              <a:xfrm flipH="1">
                <a:off x="2237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7" name="Line 837"/>
              <p:cNvSpPr>
                <a:spLocks noChangeShapeType="1"/>
              </p:cNvSpPr>
              <p:nvPr/>
            </p:nvSpPr>
            <p:spPr bwMode="auto">
              <a:xfrm flipH="1">
                <a:off x="2247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8" name="Line 838"/>
              <p:cNvSpPr>
                <a:spLocks noChangeShapeType="1"/>
              </p:cNvSpPr>
              <p:nvPr/>
            </p:nvSpPr>
            <p:spPr bwMode="auto">
              <a:xfrm flipH="1">
                <a:off x="2257" y="1680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79" name="Line 839"/>
              <p:cNvSpPr>
                <a:spLocks noChangeShapeType="1"/>
              </p:cNvSpPr>
              <p:nvPr/>
            </p:nvSpPr>
            <p:spPr bwMode="auto">
              <a:xfrm flipH="1">
                <a:off x="2266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0" name="Line 840"/>
              <p:cNvSpPr>
                <a:spLocks noChangeShapeType="1"/>
              </p:cNvSpPr>
              <p:nvPr/>
            </p:nvSpPr>
            <p:spPr bwMode="auto">
              <a:xfrm flipH="1">
                <a:off x="2276" y="1680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1" name="Line 841"/>
              <p:cNvSpPr>
                <a:spLocks noChangeShapeType="1"/>
              </p:cNvSpPr>
              <p:nvPr/>
            </p:nvSpPr>
            <p:spPr bwMode="auto">
              <a:xfrm flipH="1">
                <a:off x="2285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2" name="Line 842"/>
              <p:cNvSpPr>
                <a:spLocks noChangeShapeType="1"/>
              </p:cNvSpPr>
              <p:nvPr/>
            </p:nvSpPr>
            <p:spPr bwMode="auto">
              <a:xfrm flipH="1">
                <a:off x="2295" y="168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3" name="Line 843"/>
              <p:cNvSpPr>
                <a:spLocks noChangeShapeType="1"/>
              </p:cNvSpPr>
              <p:nvPr/>
            </p:nvSpPr>
            <p:spPr bwMode="auto">
              <a:xfrm flipH="1">
                <a:off x="2305" y="168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4" name="Freeform 844"/>
              <p:cNvSpPr>
                <a:spLocks/>
              </p:cNvSpPr>
              <p:nvPr/>
            </p:nvSpPr>
            <p:spPr bwMode="auto">
              <a:xfrm>
                <a:off x="2324" y="1680"/>
                <a:ext cx="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</a:cxnLst>
                <a:rect l="0" t="0" r="r" b="b"/>
                <a:pathLst>
                  <a:path w="9">
                    <a:moveTo>
                      <a:pt x="0" y="0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5" name="Line 845"/>
              <p:cNvSpPr>
                <a:spLocks noChangeShapeType="1"/>
              </p:cNvSpPr>
              <p:nvPr/>
            </p:nvSpPr>
            <p:spPr bwMode="auto">
              <a:xfrm flipH="1">
                <a:off x="2324" y="167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6" name="Line 846"/>
              <p:cNvSpPr>
                <a:spLocks noChangeShapeType="1"/>
              </p:cNvSpPr>
              <p:nvPr/>
            </p:nvSpPr>
            <p:spPr bwMode="auto">
              <a:xfrm>
                <a:off x="2343" y="1670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7" name="Line 847"/>
              <p:cNvSpPr>
                <a:spLocks noChangeShapeType="1"/>
              </p:cNvSpPr>
              <p:nvPr/>
            </p:nvSpPr>
            <p:spPr bwMode="auto">
              <a:xfrm flipH="1">
                <a:off x="2343" y="167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8" name="Line 848"/>
              <p:cNvSpPr>
                <a:spLocks noChangeShapeType="1"/>
              </p:cNvSpPr>
              <p:nvPr/>
            </p:nvSpPr>
            <p:spPr bwMode="auto">
              <a:xfrm>
                <a:off x="2362" y="1670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89" name="Line 849"/>
              <p:cNvSpPr>
                <a:spLocks noChangeShapeType="1"/>
              </p:cNvSpPr>
              <p:nvPr/>
            </p:nvSpPr>
            <p:spPr bwMode="auto">
              <a:xfrm flipH="1">
                <a:off x="2362" y="1670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0" name="Line 850"/>
              <p:cNvSpPr>
                <a:spLocks noChangeShapeType="1"/>
              </p:cNvSpPr>
              <p:nvPr/>
            </p:nvSpPr>
            <p:spPr bwMode="auto">
              <a:xfrm flipH="1">
                <a:off x="2381" y="167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1" name="Line 851"/>
              <p:cNvSpPr>
                <a:spLocks noChangeShapeType="1"/>
              </p:cNvSpPr>
              <p:nvPr/>
            </p:nvSpPr>
            <p:spPr bwMode="auto">
              <a:xfrm flipH="1">
                <a:off x="2391" y="1670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2" name="Line 852"/>
              <p:cNvSpPr>
                <a:spLocks noChangeShapeType="1"/>
              </p:cNvSpPr>
              <p:nvPr/>
            </p:nvSpPr>
            <p:spPr bwMode="auto">
              <a:xfrm flipH="1">
                <a:off x="2401" y="1670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3" name="Freeform 853"/>
              <p:cNvSpPr>
                <a:spLocks/>
              </p:cNvSpPr>
              <p:nvPr/>
            </p:nvSpPr>
            <p:spPr bwMode="auto">
              <a:xfrm>
                <a:off x="2420" y="1670"/>
                <a:ext cx="1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10">
                    <a:moveTo>
                      <a:pt x="0" y="1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4" name="Line 854"/>
              <p:cNvSpPr>
                <a:spLocks noChangeShapeType="1"/>
              </p:cNvSpPr>
              <p:nvPr/>
            </p:nvSpPr>
            <p:spPr bwMode="auto">
              <a:xfrm flipH="1">
                <a:off x="2420" y="1661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5" name="Line 855"/>
              <p:cNvSpPr>
                <a:spLocks noChangeShapeType="1"/>
              </p:cNvSpPr>
              <p:nvPr/>
            </p:nvSpPr>
            <p:spPr bwMode="auto">
              <a:xfrm flipH="1">
                <a:off x="2429" y="1661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6" name="Line 856"/>
              <p:cNvSpPr>
                <a:spLocks noChangeShapeType="1"/>
              </p:cNvSpPr>
              <p:nvPr/>
            </p:nvSpPr>
            <p:spPr bwMode="auto">
              <a:xfrm>
                <a:off x="2448" y="1661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7" name="Line 857"/>
              <p:cNvSpPr>
                <a:spLocks noChangeShapeType="1"/>
              </p:cNvSpPr>
              <p:nvPr/>
            </p:nvSpPr>
            <p:spPr bwMode="auto">
              <a:xfrm flipH="1">
                <a:off x="2448" y="1661"/>
                <a:ext cx="2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8" name="Line 858"/>
              <p:cNvSpPr>
                <a:spLocks noChangeShapeType="1"/>
              </p:cNvSpPr>
              <p:nvPr/>
            </p:nvSpPr>
            <p:spPr bwMode="auto">
              <a:xfrm>
                <a:off x="2468" y="1661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299" name="Line 859"/>
              <p:cNvSpPr>
                <a:spLocks noChangeShapeType="1"/>
              </p:cNvSpPr>
              <p:nvPr/>
            </p:nvSpPr>
            <p:spPr bwMode="auto">
              <a:xfrm flipH="1">
                <a:off x="2468" y="1661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0" name="Line 860"/>
              <p:cNvSpPr>
                <a:spLocks noChangeShapeType="1"/>
              </p:cNvSpPr>
              <p:nvPr/>
            </p:nvSpPr>
            <p:spPr bwMode="auto">
              <a:xfrm>
                <a:off x="2487" y="1661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1" name="Freeform 861"/>
              <p:cNvSpPr>
                <a:spLocks/>
              </p:cNvSpPr>
              <p:nvPr/>
            </p:nvSpPr>
            <p:spPr bwMode="auto">
              <a:xfrm>
                <a:off x="2496" y="1661"/>
                <a:ext cx="10" cy="9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10" y="0"/>
                  </a:cxn>
                  <a:cxn ang="0">
                    <a:pos x="10" y="0"/>
                  </a:cxn>
                </a:cxnLst>
                <a:rect l="0" t="0" r="r" b="b"/>
                <a:pathLst>
                  <a:path w="10" h="9">
                    <a:moveTo>
                      <a:pt x="0" y="9"/>
                    </a:moveTo>
                    <a:lnTo>
                      <a:pt x="10" y="0"/>
                    </a:lnTo>
                    <a:lnTo>
                      <a:pt x="10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2" name="Line 862"/>
              <p:cNvSpPr>
                <a:spLocks noChangeShapeType="1"/>
              </p:cNvSpPr>
              <p:nvPr/>
            </p:nvSpPr>
            <p:spPr bwMode="auto">
              <a:xfrm flipH="1">
                <a:off x="2506" y="1661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3" name="Line 863"/>
              <p:cNvSpPr>
                <a:spLocks noChangeShapeType="1"/>
              </p:cNvSpPr>
              <p:nvPr/>
            </p:nvSpPr>
            <p:spPr bwMode="auto">
              <a:xfrm flipH="1">
                <a:off x="2516" y="1661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4" name="Line 864"/>
              <p:cNvSpPr>
                <a:spLocks noChangeShapeType="1"/>
              </p:cNvSpPr>
              <p:nvPr/>
            </p:nvSpPr>
            <p:spPr bwMode="auto">
              <a:xfrm flipH="1">
                <a:off x="2525" y="1661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5" name="Freeform 865"/>
              <p:cNvSpPr>
                <a:spLocks/>
              </p:cNvSpPr>
              <p:nvPr/>
            </p:nvSpPr>
            <p:spPr bwMode="auto">
              <a:xfrm>
                <a:off x="2544" y="1651"/>
                <a:ext cx="1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10">
                    <a:moveTo>
                      <a:pt x="0" y="1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6" name="Line 866"/>
              <p:cNvSpPr>
                <a:spLocks noChangeShapeType="1"/>
              </p:cNvSpPr>
              <p:nvPr/>
            </p:nvSpPr>
            <p:spPr bwMode="auto">
              <a:xfrm flipH="1">
                <a:off x="2544" y="1651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7" name="Line 867"/>
              <p:cNvSpPr>
                <a:spLocks noChangeShapeType="1"/>
              </p:cNvSpPr>
              <p:nvPr/>
            </p:nvSpPr>
            <p:spPr bwMode="auto">
              <a:xfrm flipH="1">
                <a:off x="2554" y="1651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8" name="Line 868"/>
              <p:cNvSpPr>
                <a:spLocks noChangeShapeType="1"/>
              </p:cNvSpPr>
              <p:nvPr/>
            </p:nvSpPr>
            <p:spPr bwMode="auto">
              <a:xfrm>
                <a:off x="2573" y="1651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09" name="Freeform 869"/>
              <p:cNvSpPr>
                <a:spLocks/>
              </p:cNvSpPr>
              <p:nvPr/>
            </p:nvSpPr>
            <p:spPr bwMode="auto">
              <a:xfrm>
                <a:off x="2583" y="1651"/>
                <a:ext cx="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</a:cxnLst>
                <a:rect l="0" t="0" r="r" b="b"/>
                <a:pathLst>
                  <a:path w="9">
                    <a:moveTo>
                      <a:pt x="0" y="0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0" name="Line 870"/>
              <p:cNvSpPr>
                <a:spLocks noChangeShapeType="1"/>
              </p:cNvSpPr>
              <p:nvPr/>
            </p:nvSpPr>
            <p:spPr bwMode="auto">
              <a:xfrm flipH="1">
                <a:off x="2583" y="1641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1" name="Line 871"/>
              <p:cNvSpPr>
                <a:spLocks noChangeShapeType="1"/>
              </p:cNvSpPr>
              <p:nvPr/>
            </p:nvSpPr>
            <p:spPr bwMode="auto">
              <a:xfrm flipH="1">
                <a:off x="2592" y="1641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2" name="Line 872"/>
              <p:cNvSpPr>
                <a:spLocks noChangeShapeType="1"/>
              </p:cNvSpPr>
              <p:nvPr/>
            </p:nvSpPr>
            <p:spPr bwMode="auto">
              <a:xfrm flipH="1">
                <a:off x="2611" y="1641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3" name="Freeform 873"/>
              <p:cNvSpPr>
                <a:spLocks/>
              </p:cNvSpPr>
              <p:nvPr/>
            </p:nvSpPr>
            <p:spPr bwMode="auto">
              <a:xfrm>
                <a:off x="2621" y="1641"/>
                <a:ext cx="10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10" y="0"/>
                  </a:cxn>
                </a:cxnLst>
                <a:rect l="0" t="0" r="r" b="b"/>
                <a:pathLst>
                  <a:path w="10" h="10">
                    <a:moveTo>
                      <a:pt x="0" y="10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4" name="Line 874"/>
              <p:cNvSpPr>
                <a:spLocks noChangeShapeType="1"/>
              </p:cNvSpPr>
              <p:nvPr/>
            </p:nvSpPr>
            <p:spPr bwMode="auto">
              <a:xfrm flipH="1" flipV="1">
                <a:off x="2631" y="1632"/>
                <a:ext cx="9" cy="9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5" name="Line 875"/>
              <p:cNvSpPr>
                <a:spLocks noChangeShapeType="1"/>
              </p:cNvSpPr>
              <p:nvPr/>
            </p:nvSpPr>
            <p:spPr bwMode="auto">
              <a:xfrm flipH="1" flipV="1">
                <a:off x="2640" y="1632"/>
                <a:ext cx="10" cy="9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6" name="Freeform 876"/>
              <p:cNvSpPr>
                <a:spLocks/>
              </p:cNvSpPr>
              <p:nvPr/>
            </p:nvSpPr>
            <p:spPr bwMode="auto">
              <a:xfrm>
                <a:off x="2650" y="1632"/>
                <a:ext cx="9" cy="9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9" y="0"/>
                  </a:cxn>
                  <a:cxn ang="0">
                    <a:pos x="9" y="0"/>
                  </a:cxn>
                </a:cxnLst>
                <a:rect l="0" t="0" r="r" b="b"/>
                <a:pathLst>
                  <a:path w="9" h="9">
                    <a:moveTo>
                      <a:pt x="0" y="9"/>
                    </a:moveTo>
                    <a:lnTo>
                      <a:pt x="9" y="0"/>
                    </a:lnTo>
                    <a:lnTo>
                      <a:pt x="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7" name="Line 877"/>
              <p:cNvSpPr>
                <a:spLocks noChangeShapeType="1"/>
              </p:cNvSpPr>
              <p:nvPr/>
            </p:nvSpPr>
            <p:spPr bwMode="auto">
              <a:xfrm flipH="1">
                <a:off x="2659" y="1632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8" name="Line 878"/>
              <p:cNvSpPr>
                <a:spLocks noChangeShapeType="1"/>
              </p:cNvSpPr>
              <p:nvPr/>
            </p:nvSpPr>
            <p:spPr bwMode="auto">
              <a:xfrm flipH="1">
                <a:off x="2669" y="1632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19" name="Freeform 879"/>
              <p:cNvSpPr>
                <a:spLocks/>
              </p:cNvSpPr>
              <p:nvPr/>
            </p:nvSpPr>
            <p:spPr bwMode="auto">
              <a:xfrm>
                <a:off x="2679" y="1632"/>
                <a:ext cx="1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0"/>
                  </a:cxn>
                  <a:cxn ang="0">
                    <a:pos x="19" y="0"/>
                  </a:cxn>
                </a:cxnLst>
                <a:rect l="0" t="0" r="r" b="b"/>
                <a:pathLst>
                  <a:path w="19">
                    <a:moveTo>
                      <a:pt x="0" y="0"/>
                    </a:moveTo>
                    <a:lnTo>
                      <a:pt x="9" y="0"/>
                    </a:lnTo>
                    <a:lnTo>
                      <a:pt x="1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0" name="Line 880"/>
              <p:cNvSpPr>
                <a:spLocks noChangeShapeType="1"/>
              </p:cNvSpPr>
              <p:nvPr/>
            </p:nvSpPr>
            <p:spPr bwMode="auto">
              <a:xfrm flipH="1">
                <a:off x="2688" y="1622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1" name="Line 881"/>
              <p:cNvSpPr>
                <a:spLocks noChangeShapeType="1"/>
              </p:cNvSpPr>
              <p:nvPr/>
            </p:nvSpPr>
            <p:spPr bwMode="auto">
              <a:xfrm flipH="1">
                <a:off x="2698" y="1622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2" name="Line 882"/>
              <p:cNvSpPr>
                <a:spLocks noChangeShapeType="1"/>
              </p:cNvSpPr>
              <p:nvPr/>
            </p:nvSpPr>
            <p:spPr bwMode="auto">
              <a:xfrm flipH="1">
                <a:off x="2707" y="1622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3" name="Freeform 883"/>
              <p:cNvSpPr>
                <a:spLocks/>
              </p:cNvSpPr>
              <p:nvPr/>
            </p:nvSpPr>
            <p:spPr bwMode="auto">
              <a:xfrm>
                <a:off x="2727" y="1622"/>
                <a:ext cx="9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9" y="0"/>
                  </a:cxn>
                </a:cxnLst>
                <a:rect l="0" t="0" r="r" b="b"/>
                <a:pathLst>
                  <a:path w="9" h="10">
                    <a:moveTo>
                      <a:pt x="0" y="10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4" name="Line 884"/>
              <p:cNvSpPr>
                <a:spLocks noChangeShapeType="1"/>
              </p:cNvSpPr>
              <p:nvPr/>
            </p:nvSpPr>
            <p:spPr bwMode="auto">
              <a:xfrm flipH="1">
                <a:off x="2727" y="1613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5" name="Freeform 885"/>
              <p:cNvSpPr>
                <a:spLocks/>
              </p:cNvSpPr>
              <p:nvPr/>
            </p:nvSpPr>
            <p:spPr bwMode="auto">
              <a:xfrm>
                <a:off x="2746" y="1613"/>
                <a:ext cx="9" cy="9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0" y="0"/>
                  </a:cxn>
                  <a:cxn ang="0">
                    <a:pos x="9" y="0"/>
                  </a:cxn>
                </a:cxnLst>
                <a:rect l="0" t="0" r="r" b="b"/>
                <a:pathLst>
                  <a:path w="9" h="9">
                    <a:moveTo>
                      <a:pt x="0" y="9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6" name="Line 886"/>
              <p:cNvSpPr>
                <a:spLocks noChangeShapeType="1"/>
              </p:cNvSpPr>
              <p:nvPr/>
            </p:nvSpPr>
            <p:spPr bwMode="auto">
              <a:xfrm flipH="1">
                <a:off x="2746" y="1613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7" name="Line 887"/>
              <p:cNvSpPr>
                <a:spLocks noChangeShapeType="1"/>
              </p:cNvSpPr>
              <p:nvPr/>
            </p:nvSpPr>
            <p:spPr bwMode="auto">
              <a:xfrm>
                <a:off x="2765" y="1613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8" name="Line 888"/>
              <p:cNvSpPr>
                <a:spLocks noChangeShapeType="1"/>
              </p:cNvSpPr>
              <p:nvPr/>
            </p:nvSpPr>
            <p:spPr bwMode="auto">
              <a:xfrm flipH="1">
                <a:off x="2765" y="1613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29" name="Freeform 889"/>
              <p:cNvSpPr>
                <a:spLocks/>
              </p:cNvSpPr>
              <p:nvPr/>
            </p:nvSpPr>
            <p:spPr bwMode="auto">
              <a:xfrm>
                <a:off x="2784" y="1603"/>
                <a:ext cx="10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10" y="0"/>
                  </a:cxn>
                </a:cxnLst>
                <a:rect l="0" t="0" r="r" b="b"/>
                <a:pathLst>
                  <a:path w="10" h="10">
                    <a:moveTo>
                      <a:pt x="0" y="10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30" name="Line 890"/>
              <p:cNvSpPr>
                <a:spLocks noChangeShapeType="1"/>
              </p:cNvSpPr>
              <p:nvPr/>
            </p:nvSpPr>
            <p:spPr bwMode="auto">
              <a:xfrm flipH="1">
                <a:off x="2794" y="1603"/>
                <a:ext cx="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31" name="Line 891"/>
              <p:cNvSpPr>
                <a:spLocks noChangeShapeType="1"/>
              </p:cNvSpPr>
              <p:nvPr/>
            </p:nvSpPr>
            <p:spPr bwMode="auto">
              <a:xfrm flipH="1">
                <a:off x="2803" y="1603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32" name="Freeform 892"/>
              <p:cNvSpPr>
                <a:spLocks/>
              </p:cNvSpPr>
              <p:nvPr/>
            </p:nvSpPr>
            <p:spPr bwMode="auto">
              <a:xfrm>
                <a:off x="2822" y="1603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33" name="Line 893"/>
              <p:cNvSpPr>
                <a:spLocks noChangeShapeType="1"/>
              </p:cNvSpPr>
              <p:nvPr/>
            </p:nvSpPr>
            <p:spPr bwMode="auto">
              <a:xfrm flipH="1">
                <a:off x="2822" y="1594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34" name="Line 894"/>
              <p:cNvSpPr>
                <a:spLocks noChangeShapeType="1"/>
              </p:cNvSpPr>
              <p:nvPr/>
            </p:nvSpPr>
            <p:spPr bwMode="auto">
              <a:xfrm flipH="1">
                <a:off x="2832" y="1594"/>
                <a:ext cx="10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35" name="Freeform 895"/>
              <p:cNvSpPr>
                <a:spLocks/>
              </p:cNvSpPr>
              <p:nvPr/>
            </p:nvSpPr>
            <p:spPr bwMode="auto">
              <a:xfrm>
                <a:off x="2842" y="1594"/>
                <a:ext cx="19" cy="9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9" y="0"/>
                  </a:cxn>
                  <a:cxn ang="0">
                    <a:pos x="19" y="0"/>
                  </a:cxn>
                </a:cxnLst>
                <a:rect l="0" t="0" r="r" b="b"/>
                <a:pathLst>
                  <a:path w="19" h="9">
                    <a:moveTo>
                      <a:pt x="0" y="9"/>
                    </a:moveTo>
                    <a:lnTo>
                      <a:pt x="9" y="0"/>
                    </a:lnTo>
                    <a:lnTo>
                      <a:pt x="19" y="0"/>
                    </a:lnTo>
                  </a:path>
                </a:pathLst>
              </a:custGeom>
              <a:noFill/>
              <a:ln w="301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36" name="Line 896"/>
              <p:cNvSpPr>
                <a:spLocks noChangeShapeType="1"/>
              </p:cNvSpPr>
              <p:nvPr/>
            </p:nvSpPr>
            <p:spPr bwMode="auto">
              <a:xfrm>
                <a:off x="799" y="1718"/>
                <a:ext cx="1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2337" name="Line 897"/>
              <p:cNvSpPr>
                <a:spLocks noChangeShapeType="1"/>
              </p:cNvSpPr>
              <p:nvPr/>
            </p:nvSpPr>
            <p:spPr bwMode="auto">
              <a:xfrm flipH="1">
                <a:off x="799" y="1718"/>
                <a:ext cx="19" cy="1"/>
              </a:xfrm>
              <a:prstGeom prst="line">
                <a:avLst/>
              </a:prstGeom>
              <a:noFill/>
              <a:ln w="301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pic>
          <p:nvPicPr>
            <p:cNvPr id="62338" name="Picture 898"/>
            <p:cNvPicPr>
              <a:picLocks noChangeAspect="1" noChangeArrowheads="1"/>
            </p:cNvPicPr>
            <p:nvPr/>
          </p:nvPicPr>
          <p:blipFill>
            <a:blip r:embed="rId4" cstate="print"/>
            <a:srcRect r="19531"/>
            <a:stretch>
              <a:fillRect/>
            </a:stretch>
          </p:blipFill>
          <p:spPr bwMode="auto">
            <a:xfrm>
              <a:off x="816" y="2208"/>
              <a:ext cx="2064" cy="1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62339" name="Line 899"/>
          <p:cNvSpPr>
            <a:spLocks noChangeShapeType="1"/>
          </p:cNvSpPr>
          <p:nvPr/>
        </p:nvSpPr>
        <p:spPr bwMode="auto">
          <a:xfrm>
            <a:off x="1290638" y="2127250"/>
            <a:ext cx="257175" cy="158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340" name="Rectangle 900"/>
          <p:cNvSpPr>
            <a:spLocks noChangeArrowheads="1"/>
          </p:cNvSpPr>
          <p:nvPr/>
        </p:nvSpPr>
        <p:spPr bwMode="auto">
          <a:xfrm>
            <a:off x="1581150" y="2035175"/>
            <a:ext cx="2439988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Atmospheric Concentrations</a:t>
            </a:r>
          </a:p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Business as Usual (BAU)</a:t>
            </a:r>
            <a:endParaRPr lang="en-GB" sz="1400">
              <a:solidFill>
                <a:srgbClr val="000080"/>
              </a:solidFill>
              <a:ea typeface="MS PGothic" pitchFamily="34" charset="-128"/>
            </a:endParaRPr>
          </a:p>
        </p:txBody>
      </p:sp>
      <p:sp>
        <p:nvSpPr>
          <p:cNvPr id="62341" name="Line 901"/>
          <p:cNvSpPr>
            <a:spLocks noChangeShapeType="1"/>
          </p:cNvSpPr>
          <p:nvPr/>
        </p:nvSpPr>
        <p:spPr bwMode="auto">
          <a:xfrm>
            <a:off x="1290638" y="4021138"/>
            <a:ext cx="257175" cy="1587"/>
          </a:xfrm>
          <a:prstGeom prst="line">
            <a:avLst/>
          </a:prstGeom>
          <a:noFill/>
          <a:ln w="31750">
            <a:solidFill>
              <a:srgbClr val="FF8D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342" name="Rectangle 902"/>
          <p:cNvSpPr>
            <a:spLocks noChangeArrowheads="1"/>
          </p:cNvSpPr>
          <p:nvPr/>
        </p:nvSpPr>
        <p:spPr bwMode="auto">
          <a:xfrm>
            <a:off x="1581150" y="3930650"/>
            <a:ext cx="20939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Annual Emissions (BAU)</a:t>
            </a:r>
            <a:endParaRPr lang="en-GB" sz="1400">
              <a:solidFill>
                <a:srgbClr val="000080"/>
              </a:solidFill>
              <a:ea typeface="MS PGothic" pitchFamily="34" charset="-128"/>
            </a:endParaRPr>
          </a:p>
        </p:txBody>
      </p:sp>
      <p:sp>
        <p:nvSpPr>
          <p:cNvPr id="62343" name="Rectangle 903"/>
          <p:cNvSpPr>
            <a:spLocks noChangeArrowheads="1"/>
          </p:cNvSpPr>
          <p:nvPr/>
        </p:nvSpPr>
        <p:spPr bwMode="auto">
          <a:xfrm>
            <a:off x="1581150" y="2606675"/>
            <a:ext cx="21145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Stabilising atmospheric</a:t>
            </a:r>
          </a:p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concentrations with C&amp;C</a:t>
            </a:r>
            <a:endParaRPr lang="en-GB" sz="1400">
              <a:solidFill>
                <a:srgbClr val="000080"/>
              </a:solidFill>
              <a:ea typeface="MS PGothic" pitchFamily="34" charset="-128"/>
            </a:endParaRPr>
          </a:p>
        </p:txBody>
      </p:sp>
      <p:sp>
        <p:nvSpPr>
          <p:cNvPr id="62344" name="Line 904"/>
          <p:cNvSpPr>
            <a:spLocks noChangeShapeType="1"/>
          </p:cNvSpPr>
          <p:nvPr/>
        </p:nvSpPr>
        <p:spPr bwMode="auto">
          <a:xfrm flipV="1">
            <a:off x="7083425" y="1901825"/>
            <a:ext cx="1588" cy="1527175"/>
          </a:xfrm>
          <a:prstGeom prst="line">
            <a:avLst/>
          </a:prstGeom>
          <a:noFill/>
          <a:ln w="20638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345" name="Line 905"/>
          <p:cNvSpPr>
            <a:spLocks noChangeShapeType="1"/>
          </p:cNvSpPr>
          <p:nvPr/>
        </p:nvSpPr>
        <p:spPr bwMode="auto">
          <a:xfrm flipH="1">
            <a:off x="7083425" y="3429000"/>
            <a:ext cx="55563" cy="1588"/>
          </a:xfrm>
          <a:prstGeom prst="line">
            <a:avLst/>
          </a:prstGeom>
          <a:noFill/>
          <a:ln w="20638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346" name="Line 906"/>
          <p:cNvSpPr>
            <a:spLocks noChangeShapeType="1"/>
          </p:cNvSpPr>
          <p:nvPr/>
        </p:nvSpPr>
        <p:spPr bwMode="auto">
          <a:xfrm flipH="1">
            <a:off x="7083425" y="3048000"/>
            <a:ext cx="55563" cy="1588"/>
          </a:xfrm>
          <a:prstGeom prst="line">
            <a:avLst/>
          </a:prstGeom>
          <a:noFill/>
          <a:ln w="20638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347" name="Line 907"/>
          <p:cNvSpPr>
            <a:spLocks noChangeShapeType="1"/>
          </p:cNvSpPr>
          <p:nvPr/>
        </p:nvSpPr>
        <p:spPr bwMode="auto">
          <a:xfrm flipH="1">
            <a:off x="7083425" y="2667000"/>
            <a:ext cx="55563" cy="1588"/>
          </a:xfrm>
          <a:prstGeom prst="line">
            <a:avLst/>
          </a:prstGeom>
          <a:noFill/>
          <a:ln w="20638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348" name="Line 908"/>
          <p:cNvSpPr>
            <a:spLocks noChangeShapeType="1"/>
          </p:cNvSpPr>
          <p:nvPr/>
        </p:nvSpPr>
        <p:spPr bwMode="auto">
          <a:xfrm flipH="1">
            <a:off x="7083425" y="2284413"/>
            <a:ext cx="55563" cy="0"/>
          </a:xfrm>
          <a:prstGeom prst="line">
            <a:avLst/>
          </a:prstGeom>
          <a:noFill/>
          <a:ln w="20638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349" name="Line 909"/>
          <p:cNvSpPr>
            <a:spLocks noChangeShapeType="1"/>
          </p:cNvSpPr>
          <p:nvPr/>
        </p:nvSpPr>
        <p:spPr bwMode="auto">
          <a:xfrm flipH="1">
            <a:off x="7083425" y="1901825"/>
            <a:ext cx="55563" cy="1588"/>
          </a:xfrm>
          <a:prstGeom prst="line">
            <a:avLst/>
          </a:prstGeom>
          <a:noFill/>
          <a:ln w="20638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350" name="Rectangle 910"/>
          <p:cNvSpPr>
            <a:spLocks noChangeArrowheads="1"/>
          </p:cNvSpPr>
          <p:nvPr/>
        </p:nvSpPr>
        <p:spPr bwMode="auto">
          <a:xfrm>
            <a:off x="7242175" y="2598738"/>
            <a:ext cx="2762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650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51" name="Rectangle 911"/>
          <p:cNvSpPr>
            <a:spLocks noChangeArrowheads="1"/>
          </p:cNvSpPr>
          <p:nvPr/>
        </p:nvSpPr>
        <p:spPr bwMode="auto">
          <a:xfrm>
            <a:off x="7221538" y="2216150"/>
            <a:ext cx="920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8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52" name="Rectangle 912"/>
          <p:cNvSpPr>
            <a:spLocks noChangeArrowheads="1"/>
          </p:cNvSpPr>
          <p:nvPr/>
        </p:nvSpPr>
        <p:spPr bwMode="auto">
          <a:xfrm>
            <a:off x="7292975" y="2216150"/>
            <a:ext cx="920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5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53" name="Rectangle 913"/>
          <p:cNvSpPr>
            <a:spLocks noChangeArrowheads="1"/>
          </p:cNvSpPr>
          <p:nvPr/>
        </p:nvSpPr>
        <p:spPr bwMode="auto">
          <a:xfrm>
            <a:off x="7367588" y="2216150"/>
            <a:ext cx="920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0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54" name="Rectangle 914"/>
          <p:cNvSpPr>
            <a:spLocks noChangeArrowheads="1"/>
          </p:cNvSpPr>
          <p:nvPr/>
        </p:nvSpPr>
        <p:spPr bwMode="auto">
          <a:xfrm>
            <a:off x="7221538" y="1835150"/>
            <a:ext cx="920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1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55" name="Rectangle 915"/>
          <p:cNvSpPr>
            <a:spLocks noChangeArrowheads="1"/>
          </p:cNvSpPr>
          <p:nvPr/>
        </p:nvSpPr>
        <p:spPr bwMode="auto">
          <a:xfrm>
            <a:off x="7292975" y="1835150"/>
            <a:ext cx="920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0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56" name="Rectangle 916"/>
          <p:cNvSpPr>
            <a:spLocks noChangeArrowheads="1"/>
          </p:cNvSpPr>
          <p:nvPr/>
        </p:nvSpPr>
        <p:spPr bwMode="auto">
          <a:xfrm>
            <a:off x="7367588" y="1835150"/>
            <a:ext cx="920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5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57" name="Rectangle 917"/>
          <p:cNvSpPr>
            <a:spLocks noChangeArrowheads="1"/>
          </p:cNvSpPr>
          <p:nvPr/>
        </p:nvSpPr>
        <p:spPr bwMode="auto">
          <a:xfrm>
            <a:off x="7440613" y="1835150"/>
            <a:ext cx="920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0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58" name="Rectangle 918"/>
          <p:cNvSpPr>
            <a:spLocks noChangeArrowheads="1"/>
          </p:cNvSpPr>
          <p:nvPr/>
        </p:nvSpPr>
        <p:spPr bwMode="auto">
          <a:xfrm rot="16200000">
            <a:off x="7459663" y="2557463"/>
            <a:ext cx="43973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ppmv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59" name="Rectangle 919"/>
          <p:cNvSpPr>
            <a:spLocks noChangeArrowheads="1"/>
          </p:cNvSpPr>
          <p:nvPr/>
        </p:nvSpPr>
        <p:spPr bwMode="auto">
          <a:xfrm>
            <a:off x="7242175" y="2954338"/>
            <a:ext cx="2762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450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60" name="Rectangle 920"/>
          <p:cNvSpPr>
            <a:spLocks noChangeArrowheads="1"/>
          </p:cNvSpPr>
          <p:nvPr/>
        </p:nvSpPr>
        <p:spPr bwMode="auto">
          <a:xfrm>
            <a:off x="7242175" y="3338513"/>
            <a:ext cx="2762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000080"/>
                </a:solidFill>
                <a:ea typeface="MS PGothic" pitchFamily="34" charset="-128"/>
              </a:rPr>
              <a:t>250</a:t>
            </a:r>
            <a:endParaRPr lang="en-GB" sz="2400">
              <a:ea typeface="MS PGothic" pitchFamily="34" charset="-128"/>
            </a:endParaRPr>
          </a:p>
        </p:txBody>
      </p:sp>
      <p:sp>
        <p:nvSpPr>
          <p:cNvPr id="62361" name="Line 921"/>
          <p:cNvSpPr>
            <a:spLocks noChangeShapeType="1"/>
          </p:cNvSpPr>
          <p:nvPr/>
        </p:nvSpPr>
        <p:spPr bwMode="auto">
          <a:xfrm flipH="1">
            <a:off x="1290638" y="4291013"/>
            <a:ext cx="257175" cy="1587"/>
          </a:xfrm>
          <a:prstGeom prst="line">
            <a:avLst/>
          </a:prstGeom>
          <a:noFill/>
          <a:ln w="20638">
            <a:solidFill>
              <a:srgbClr val="2353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362" name="Rectangle 922"/>
          <p:cNvSpPr>
            <a:spLocks noChangeArrowheads="1"/>
          </p:cNvSpPr>
          <p:nvPr/>
        </p:nvSpPr>
        <p:spPr bwMode="auto">
          <a:xfrm>
            <a:off x="1581150" y="4200525"/>
            <a:ext cx="27559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Contracting emissions with C&amp;C</a:t>
            </a:r>
            <a:endParaRPr lang="en-GB" sz="1400">
              <a:solidFill>
                <a:srgbClr val="000080"/>
              </a:solidFill>
              <a:ea typeface="MS PGothic" pitchFamily="34" charset="-128"/>
            </a:endParaRPr>
          </a:p>
        </p:txBody>
      </p:sp>
      <p:sp>
        <p:nvSpPr>
          <p:cNvPr id="62363" name="Rectangle 92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447800"/>
          </a:xfrm>
        </p:spPr>
        <p:txBody>
          <a:bodyPr/>
          <a:lstStyle/>
          <a:p>
            <a:r>
              <a:rPr lang="en-GB"/>
              <a:t>Contraction and stabilisation at 450 ppmv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</a:t>
            </a:r>
            <a:r>
              <a:rPr lang="en-GB" baseline="-25000"/>
              <a:t>2</a:t>
            </a:r>
            <a:r>
              <a:rPr lang="en-GB"/>
              <a:t> Emissions Per Capita</a:t>
            </a:r>
          </a:p>
        </p:txBody>
      </p:sp>
      <p:pic>
        <p:nvPicPr>
          <p:cNvPr id="63490" name="Picture 2" descr="co2percap1998 0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t="9259" r="417" b="5136"/>
          <a:stretch>
            <a:fillRect/>
          </a:stretch>
        </p:blipFill>
        <p:spPr>
          <a:xfrm>
            <a:off x="382588" y="1905000"/>
            <a:ext cx="8343900" cy="3962400"/>
          </a:xfrm>
        </p:spPr>
      </p:pic>
      <p:pic>
        <p:nvPicPr>
          <p:cNvPr id="63492" name="Picture 4" descr="co2percap1998 02"/>
          <p:cNvPicPr>
            <a:picLocks noChangeAspect="1" noChangeArrowheads="1"/>
          </p:cNvPicPr>
          <p:nvPr/>
        </p:nvPicPr>
        <p:blipFill>
          <a:blip r:embed="rId4" cstate="print"/>
          <a:srcRect t="68678" r="75446" b="8121"/>
          <a:stretch>
            <a:fillRect/>
          </a:stretch>
        </p:blipFill>
        <p:spPr bwMode="auto">
          <a:xfrm>
            <a:off x="381000" y="4230688"/>
            <a:ext cx="2209800" cy="16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399" dir="16200000" algn="ctr" rotWithShape="0">
              <a:srgbClr val="FFFFFF">
                <a:alpha val="75000"/>
              </a:srgbClr>
            </a:outerShdw>
          </a:effectLst>
        </p:spPr>
      </p:pic>
      <p:graphicFrame>
        <p:nvGraphicFramePr>
          <p:cNvPr id="63493" name="Object 5"/>
          <p:cNvGraphicFramePr>
            <a:graphicFrameLocks noChangeAspect="1"/>
          </p:cNvGraphicFramePr>
          <p:nvPr/>
        </p:nvGraphicFramePr>
        <p:xfrm>
          <a:off x="6934200" y="5638800"/>
          <a:ext cx="2057400" cy="1066800"/>
        </p:xfrm>
        <a:graphic>
          <a:graphicData uri="http://schemas.openxmlformats.org/presentationml/2006/ole">
            <p:oleObj spid="_x0000_s1026" name="CorelDRAW" r:id="rId5" imgW="3427200" imgH="1824120" progId="">
              <p:embed/>
            </p:oleObj>
          </a:graphicData>
        </a:graphic>
      </p:graphicFrame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3741738" y="5516563"/>
            <a:ext cx="16605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GB" sz="1200">
                <a:solidFill>
                  <a:srgbClr val="333333"/>
                </a:solidFill>
                <a:latin typeface="Futura Lt BT" pitchFamily="34" charset="0"/>
                <a:ea typeface="MS PGothic" pitchFamily="34" charset="-128"/>
              </a:rPr>
              <a:t>Based on 1998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Convergence by 2050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64000" y="3108325"/>
            <a:ext cx="3213100" cy="563563"/>
            <a:chOff x="2880" y="1686"/>
            <a:chExt cx="2024" cy="355"/>
          </a:xfrm>
        </p:grpSpPr>
        <p:sp>
          <p:nvSpPr>
            <p:cNvPr id="65540" name="Line 4"/>
            <p:cNvSpPr>
              <a:spLocks noChangeShapeType="1"/>
            </p:cNvSpPr>
            <p:nvPr/>
          </p:nvSpPr>
          <p:spPr bwMode="auto">
            <a:xfrm>
              <a:off x="4855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41" name="Line 5"/>
            <p:cNvSpPr>
              <a:spLocks noChangeShapeType="1"/>
            </p:cNvSpPr>
            <p:nvPr/>
          </p:nvSpPr>
          <p:spPr bwMode="auto">
            <a:xfrm>
              <a:off x="4861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42" name="Line 6"/>
            <p:cNvSpPr>
              <a:spLocks noChangeShapeType="1"/>
            </p:cNvSpPr>
            <p:nvPr/>
          </p:nvSpPr>
          <p:spPr bwMode="auto">
            <a:xfrm>
              <a:off x="4874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43" name="Line 7"/>
            <p:cNvSpPr>
              <a:spLocks noChangeShapeType="1"/>
            </p:cNvSpPr>
            <p:nvPr/>
          </p:nvSpPr>
          <p:spPr bwMode="auto">
            <a:xfrm>
              <a:off x="4886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44" name="Line 8"/>
            <p:cNvSpPr>
              <a:spLocks noChangeShapeType="1"/>
            </p:cNvSpPr>
            <p:nvPr/>
          </p:nvSpPr>
          <p:spPr bwMode="auto">
            <a:xfrm>
              <a:off x="4892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45" name="Line 9"/>
            <p:cNvSpPr>
              <a:spLocks noChangeShapeType="1"/>
            </p:cNvSpPr>
            <p:nvPr/>
          </p:nvSpPr>
          <p:spPr bwMode="auto">
            <a:xfrm>
              <a:off x="2880" y="1686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46" name="Line 10"/>
            <p:cNvSpPr>
              <a:spLocks noChangeShapeType="1"/>
            </p:cNvSpPr>
            <p:nvPr/>
          </p:nvSpPr>
          <p:spPr bwMode="auto">
            <a:xfrm>
              <a:off x="2886" y="1686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47" name="Line 11"/>
            <p:cNvSpPr>
              <a:spLocks noChangeShapeType="1"/>
            </p:cNvSpPr>
            <p:nvPr/>
          </p:nvSpPr>
          <p:spPr bwMode="auto">
            <a:xfrm>
              <a:off x="2898" y="1686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48" name="Line 12"/>
            <p:cNvSpPr>
              <a:spLocks noChangeShapeType="1"/>
            </p:cNvSpPr>
            <p:nvPr/>
          </p:nvSpPr>
          <p:spPr bwMode="auto">
            <a:xfrm>
              <a:off x="2904" y="1686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49" name="Line 13"/>
            <p:cNvSpPr>
              <a:spLocks noChangeShapeType="1"/>
            </p:cNvSpPr>
            <p:nvPr/>
          </p:nvSpPr>
          <p:spPr bwMode="auto">
            <a:xfrm>
              <a:off x="2916" y="1686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0" name="Line 14"/>
            <p:cNvSpPr>
              <a:spLocks noChangeShapeType="1"/>
            </p:cNvSpPr>
            <p:nvPr/>
          </p:nvSpPr>
          <p:spPr bwMode="auto">
            <a:xfrm>
              <a:off x="2928" y="1692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1" name="Line 15"/>
            <p:cNvSpPr>
              <a:spLocks noChangeShapeType="1"/>
            </p:cNvSpPr>
            <p:nvPr/>
          </p:nvSpPr>
          <p:spPr bwMode="auto">
            <a:xfrm>
              <a:off x="2935" y="1692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2" name="Line 16"/>
            <p:cNvSpPr>
              <a:spLocks noChangeShapeType="1"/>
            </p:cNvSpPr>
            <p:nvPr/>
          </p:nvSpPr>
          <p:spPr bwMode="auto">
            <a:xfrm>
              <a:off x="2947" y="1698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3" name="Line 17"/>
            <p:cNvSpPr>
              <a:spLocks noChangeShapeType="1"/>
            </p:cNvSpPr>
            <p:nvPr/>
          </p:nvSpPr>
          <p:spPr bwMode="auto">
            <a:xfrm>
              <a:off x="2959" y="1698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4" name="Line 18"/>
            <p:cNvSpPr>
              <a:spLocks noChangeShapeType="1"/>
            </p:cNvSpPr>
            <p:nvPr/>
          </p:nvSpPr>
          <p:spPr bwMode="auto">
            <a:xfrm>
              <a:off x="2965" y="170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5" name="Line 19"/>
            <p:cNvSpPr>
              <a:spLocks noChangeShapeType="1"/>
            </p:cNvSpPr>
            <p:nvPr/>
          </p:nvSpPr>
          <p:spPr bwMode="auto">
            <a:xfrm>
              <a:off x="2977" y="1704"/>
              <a:ext cx="13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6" name="Line 20"/>
            <p:cNvSpPr>
              <a:spLocks noChangeShapeType="1"/>
            </p:cNvSpPr>
            <p:nvPr/>
          </p:nvSpPr>
          <p:spPr bwMode="auto">
            <a:xfrm>
              <a:off x="2990" y="1710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7" name="Line 21"/>
            <p:cNvSpPr>
              <a:spLocks noChangeShapeType="1"/>
            </p:cNvSpPr>
            <p:nvPr/>
          </p:nvSpPr>
          <p:spPr bwMode="auto">
            <a:xfrm>
              <a:off x="2996" y="1716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8" name="Line 22"/>
            <p:cNvSpPr>
              <a:spLocks noChangeShapeType="1"/>
            </p:cNvSpPr>
            <p:nvPr/>
          </p:nvSpPr>
          <p:spPr bwMode="auto">
            <a:xfrm>
              <a:off x="3008" y="1716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59" name="Line 23"/>
            <p:cNvSpPr>
              <a:spLocks noChangeShapeType="1"/>
            </p:cNvSpPr>
            <p:nvPr/>
          </p:nvSpPr>
          <p:spPr bwMode="auto">
            <a:xfrm>
              <a:off x="3020" y="1722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0" name="Line 24"/>
            <p:cNvSpPr>
              <a:spLocks noChangeShapeType="1"/>
            </p:cNvSpPr>
            <p:nvPr/>
          </p:nvSpPr>
          <p:spPr bwMode="auto">
            <a:xfrm>
              <a:off x="3026" y="1728"/>
              <a:ext cx="13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1" name="Line 25"/>
            <p:cNvSpPr>
              <a:spLocks noChangeShapeType="1"/>
            </p:cNvSpPr>
            <p:nvPr/>
          </p:nvSpPr>
          <p:spPr bwMode="auto">
            <a:xfrm>
              <a:off x="3039" y="1734"/>
              <a:ext cx="12" cy="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2" name="Line 26"/>
            <p:cNvSpPr>
              <a:spLocks noChangeShapeType="1"/>
            </p:cNvSpPr>
            <p:nvPr/>
          </p:nvSpPr>
          <p:spPr bwMode="auto">
            <a:xfrm>
              <a:off x="3051" y="1741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3" name="Line 27"/>
            <p:cNvSpPr>
              <a:spLocks noChangeShapeType="1"/>
            </p:cNvSpPr>
            <p:nvPr/>
          </p:nvSpPr>
          <p:spPr bwMode="auto">
            <a:xfrm>
              <a:off x="3057" y="1747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4" name="Line 28"/>
            <p:cNvSpPr>
              <a:spLocks noChangeShapeType="1"/>
            </p:cNvSpPr>
            <p:nvPr/>
          </p:nvSpPr>
          <p:spPr bwMode="auto">
            <a:xfrm>
              <a:off x="3069" y="1753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5" name="Line 29"/>
            <p:cNvSpPr>
              <a:spLocks noChangeShapeType="1"/>
            </p:cNvSpPr>
            <p:nvPr/>
          </p:nvSpPr>
          <p:spPr bwMode="auto">
            <a:xfrm>
              <a:off x="3081" y="1759"/>
              <a:ext cx="7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6" name="Line 30"/>
            <p:cNvSpPr>
              <a:spLocks noChangeShapeType="1"/>
            </p:cNvSpPr>
            <p:nvPr/>
          </p:nvSpPr>
          <p:spPr bwMode="auto">
            <a:xfrm>
              <a:off x="3088" y="1765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7" name="Line 31"/>
            <p:cNvSpPr>
              <a:spLocks noChangeShapeType="1"/>
            </p:cNvSpPr>
            <p:nvPr/>
          </p:nvSpPr>
          <p:spPr bwMode="auto">
            <a:xfrm>
              <a:off x="3100" y="1771"/>
              <a:ext cx="12" cy="1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8" name="Line 32"/>
            <p:cNvSpPr>
              <a:spLocks noChangeShapeType="1"/>
            </p:cNvSpPr>
            <p:nvPr/>
          </p:nvSpPr>
          <p:spPr bwMode="auto">
            <a:xfrm>
              <a:off x="3112" y="1783"/>
              <a:ext cx="6" cy="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69" name="Line 33"/>
            <p:cNvSpPr>
              <a:spLocks noChangeShapeType="1"/>
            </p:cNvSpPr>
            <p:nvPr/>
          </p:nvSpPr>
          <p:spPr bwMode="auto">
            <a:xfrm>
              <a:off x="3118" y="1790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0" name="Line 34"/>
            <p:cNvSpPr>
              <a:spLocks noChangeShapeType="1"/>
            </p:cNvSpPr>
            <p:nvPr/>
          </p:nvSpPr>
          <p:spPr bwMode="auto">
            <a:xfrm>
              <a:off x="3130" y="1796"/>
              <a:ext cx="13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1" name="Line 35"/>
            <p:cNvSpPr>
              <a:spLocks noChangeShapeType="1"/>
            </p:cNvSpPr>
            <p:nvPr/>
          </p:nvSpPr>
          <p:spPr bwMode="auto">
            <a:xfrm>
              <a:off x="3143" y="1802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2" name="Line 36"/>
            <p:cNvSpPr>
              <a:spLocks noChangeShapeType="1"/>
            </p:cNvSpPr>
            <p:nvPr/>
          </p:nvSpPr>
          <p:spPr bwMode="auto">
            <a:xfrm>
              <a:off x="3149" y="1808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3" name="Line 37"/>
            <p:cNvSpPr>
              <a:spLocks noChangeShapeType="1"/>
            </p:cNvSpPr>
            <p:nvPr/>
          </p:nvSpPr>
          <p:spPr bwMode="auto">
            <a:xfrm>
              <a:off x="3161" y="1814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4" name="Line 38"/>
            <p:cNvSpPr>
              <a:spLocks noChangeShapeType="1"/>
            </p:cNvSpPr>
            <p:nvPr/>
          </p:nvSpPr>
          <p:spPr bwMode="auto">
            <a:xfrm>
              <a:off x="3173" y="1820"/>
              <a:ext cx="6" cy="1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5" name="Line 39"/>
            <p:cNvSpPr>
              <a:spLocks noChangeShapeType="1"/>
            </p:cNvSpPr>
            <p:nvPr/>
          </p:nvSpPr>
          <p:spPr bwMode="auto">
            <a:xfrm>
              <a:off x="3179" y="1832"/>
              <a:ext cx="13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6" name="Line 40"/>
            <p:cNvSpPr>
              <a:spLocks noChangeShapeType="1"/>
            </p:cNvSpPr>
            <p:nvPr/>
          </p:nvSpPr>
          <p:spPr bwMode="auto">
            <a:xfrm>
              <a:off x="3192" y="1838"/>
              <a:ext cx="12" cy="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7" name="Line 41"/>
            <p:cNvSpPr>
              <a:spLocks noChangeShapeType="1"/>
            </p:cNvSpPr>
            <p:nvPr/>
          </p:nvSpPr>
          <p:spPr bwMode="auto">
            <a:xfrm>
              <a:off x="3204" y="1845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8" name="Line 42"/>
            <p:cNvSpPr>
              <a:spLocks noChangeShapeType="1"/>
            </p:cNvSpPr>
            <p:nvPr/>
          </p:nvSpPr>
          <p:spPr bwMode="auto">
            <a:xfrm>
              <a:off x="3210" y="1851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79" name="Line 43"/>
            <p:cNvSpPr>
              <a:spLocks noChangeShapeType="1"/>
            </p:cNvSpPr>
            <p:nvPr/>
          </p:nvSpPr>
          <p:spPr bwMode="auto">
            <a:xfrm>
              <a:off x="3222" y="1857"/>
              <a:ext cx="12" cy="1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0" name="Line 44"/>
            <p:cNvSpPr>
              <a:spLocks noChangeShapeType="1"/>
            </p:cNvSpPr>
            <p:nvPr/>
          </p:nvSpPr>
          <p:spPr bwMode="auto">
            <a:xfrm>
              <a:off x="3234" y="1869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1" name="Line 45"/>
            <p:cNvSpPr>
              <a:spLocks noChangeShapeType="1"/>
            </p:cNvSpPr>
            <p:nvPr/>
          </p:nvSpPr>
          <p:spPr bwMode="auto">
            <a:xfrm>
              <a:off x="3240" y="1875"/>
              <a:ext cx="13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2" name="Line 46"/>
            <p:cNvSpPr>
              <a:spLocks noChangeShapeType="1"/>
            </p:cNvSpPr>
            <p:nvPr/>
          </p:nvSpPr>
          <p:spPr bwMode="auto">
            <a:xfrm>
              <a:off x="3253" y="1881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3" name="Line 47"/>
            <p:cNvSpPr>
              <a:spLocks noChangeShapeType="1"/>
            </p:cNvSpPr>
            <p:nvPr/>
          </p:nvSpPr>
          <p:spPr bwMode="auto">
            <a:xfrm>
              <a:off x="3259" y="1887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4" name="Line 48"/>
            <p:cNvSpPr>
              <a:spLocks noChangeShapeType="1"/>
            </p:cNvSpPr>
            <p:nvPr/>
          </p:nvSpPr>
          <p:spPr bwMode="auto">
            <a:xfrm>
              <a:off x="3271" y="1893"/>
              <a:ext cx="12" cy="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5" name="Line 49"/>
            <p:cNvSpPr>
              <a:spLocks noChangeShapeType="1"/>
            </p:cNvSpPr>
            <p:nvPr/>
          </p:nvSpPr>
          <p:spPr bwMode="auto">
            <a:xfrm>
              <a:off x="3283" y="1900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6" name="Line 50"/>
            <p:cNvSpPr>
              <a:spLocks noChangeShapeType="1"/>
            </p:cNvSpPr>
            <p:nvPr/>
          </p:nvSpPr>
          <p:spPr bwMode="auto">
            <a:xfrm>
              <a:off x="3289" y="1906"/>
              <a:ext cx="13" cy="1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7" name="Line 51"/>
            <p:cNvSpPr>
              <a:spLocks noChangeShapeType="1"/>
            </p:cNvSpPr>
            <p:nvPr/>
          </p:nvSpPr>
          <p:spPr bwMode="auto">
            <a:xfrm>
              <a:off x="3302" y="1918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8" name="Line 52"/>
            <p:cNvSpPr>
              <a:spLocks noChangeShapeType="1"/>
            </p:cNvSpPr>
            <p:nvPr/>
          </p:nvSpPr>
          <p:spPr bwMode="auto">
            <a:xfrm>
              <a:off x="3314" y="1924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89" name="Line 53"/>
            <p:cNvSpPr>
              <a:spLocks noChangeShapeType="1"/>
            </p:cNvSpPr>
            <p:nvPr/>
          </p:nvSpPr>
          <p:spPr bwMode="auto">
            <a:xfrm>
              <a:off x="3320" y="1930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0" name="Line 54"/>
            <p:cNvSpPr>
              <a:spLocks noChangeShapeType="1"/>
            </p:cNvSpPr>
            <p:nvPr/>
          </p:nvSpPr>
          <p:spPr bwMode="auto">
            <a:xfrm>
              <a:off x="3332" y="1936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1" name="Line 55"/>
            <p:cNvSpPr>
              <a:spLocks noChangeShapeType="1"/>
            </p:cNvSpPr>
            <p:nvPr/>
          </p:nvSpPr>
          <p:spPr bwMode="auto">
            <a:xfrm>
              <a:off x="3344" y="1942"/>
              <a:ext cx="7" cy="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2" name="Line 56"/>
            <p:cNvSpPr>
              <a:spLocks noChangeShapeType="1"/>
            </p:cNvSpPr>
            <p:nvPr/>
          </p:nvSpPr>
          <p:spPr bwMode="auto">
            <a:xfrm>
              <a:off x="3351" y="1949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3" name="Line 57"/>
            <p:cNvSpPr>
              <a:spLocks noChangeShapeType="1"/>
            </p:cNvSpPr>
            <p:nvPr/>
          </p:nvSpPr>
          <p:spPr bwMode="auto">
            <a:xfrm>
              <a:off x="3363" y="1955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4" name="Line 58"/>
            <p:cNvSpPr>
              <a:spLocks noChangeShapeType="1"/>
            </p:cNvSpPr>
            <p:nvPr/>
          </p:nvSpPr>
          <p:spPr bwMode="auto">
            <a:xfrm>
              <a:off x="3375" y="1961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5" name="Line 59"/>
            <p:cNvSpPr>
              <a:spLocks noChangeShapeType="1"/>
            </p:cNvSpPr>
            <p:nvPr/>
          </p:nvSpPr>
          <p:spPr bwMode="auto">
            <a:xfrm>
              <a:off x="3381" y="1967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6" name="Line 60"/>
            <p:cNvSpPr>
              <a:spLocks noChangeShapeType="1"/>
            </p:cNvSpPr>
            <p:nvPr/>
          </p:nvSpPr>
          <p:spPr bwMode="auto">
            <a:xfrm>
              <a:off x="3393" y="1967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7" name="Line 61"/>
            <p:cNvSpPr>
              <a:spLocks noChangeShapeType="1"/>
            </p:cNvSpPr>
            <p:nvPr/>
          </p:nvSpPr>
          <p:spPr bwMode="auto">
            <a:xfrm>
              <a:off x="3406" y="1967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8" name="Line 62"/>
            <p:cNvSpPr>
              <a:spLocks noChangeShapeType="1"/>
            </p:cNvSpPr>
            <p:nvPr/>
          </p:nvSpPr>
          <p:spPr bwMode="auto">
            <a:xfrm>
              <a:off x="3412" y="1973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599" name="Line 63"/>
            <p:cNvSpPr>
              <a:spLocks noChangeShapeType="1"/>
            </p:cNvSpPr>
            <p:nvPr/>
          </p:nvSpPr>
          <p:spPr bwMode="auto">
            <a:xfrm>
              <a:off x="3424" y="1973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0" name="Line 64"/>
            <p:cNvSpPr>
              <a:spLocks noChangeShapeType="1"/>
            </p:cNvSpPr>
            <p:nvPr/>
          </p:nvSpPr>
          <p:spPr bwMode="auto">
            <a:xfrm>
              <a:off x="3436" y="1973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1" name="Line 65"/>
            <p:cNvSpPr>
              <a:spLocks noChangeShapeType="1"/>
            </p:cNvSpPr>
            <p:nvPr/>
          </p:nvSpPr>
          <p:spPr bwMode="auto">
            <a:xfrm>
              <a:off x="3442" y="1973"/>
              <a:ext cx="13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2" name="Line 66"/>
            <p:cNvSpPr>
              <a:spLocks noChangeShapeType="1"/>
            </p:cNvSpPr>
            <p:nvPr/>
          </p:nvSpPr>
          <p:spPr bwMode="auto">
            <a:xfrm>
              <a:off x="3455" y="1979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3" name="Line 67"/>
            <p:cNvSpPr>
              <a:spLocks noChangeShapeType="1"/>
            </p:cNvSpPr>
            <p:nvPr/>
          </p:nvSpPr>
          <p:spPr bwMode="auto">
            <a:xfrm>
              <a:off x="3467" y="1979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4" name="Line 68"/>
            <p:cNvSpPr>
              <a:spLocks noChangeShapeType="1"/>
            </p:cNvSpPr>
            <p:nvPr/>
          </p:nvSpPr>
          <p:spPr bwMode="auto">
            <a:xfrm>
              <a:off x="3473" y="1979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5" name="Line 69"/>
            <p:cNvSpPr>
              <a:spLocks noChangeShapeType="1"/>
            </p:cNvSpPr>
            <p:nvPr/>
          </p:nvSpPr>
          <p:spPr bwMode="auto">
            <a:xfrm>
              <a:off x="3485" y="1985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6" name="Line 70"/>
            <p:cNvSpPr>
              <a:spLocks noChangeShapeType="1"/>
            </p:cNvSpPr>
            <p:nvPr/>
          </p:nvSpPr>
          <p:spPr bwMode="auto">
            <a:xfrm>
              <a:off x="3497" y="1985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7" name="Line 71"/>
            <p:cNvSpPr>
              <a:spLocks noChangeShapeType="1"/>
            </p:cNvSpPr>
            <p:nvPr/>
          </p:nvSpPr>
          <p:spPr bwMode="auto">
            <a:xfrm>
              <a:off x="3503" y="1985"/>
              <a:ext cx="13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8" name="Line 72"/>
            <p:cNvSpPr>
              <a:spLocks noChangeShapeType="1"/>
            </p:cNvSpPr>
            <p:nvPr/>
          </p:nvSpPr>
          <p:spPr bwMode="auto">
            <a:xfrm>
              <a:off x="3516" y="1991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09" name="Line 73"/>
            <p:cNvSpPr>
              <a:spLocks noChangeShapeType="1"/>
            </p:cNvSpPr>
            <p:nvPr/>
          </p:nvSpPr>
          <p:spPr bwMode="auto">
            <a:xfrm>
              <a:off x="3528" y="1991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0" name="Line 74"/>
            <p:cNvSpPr>
              <a:spLocks noChangeShapeType="1"/>
            </p:cNvSpPr>
            <p:nvPr/>
          </p:nvSpPr>
          <p:spPr bwMode="auto">
            <a:xfrm>
              <a:off x="3534" y="1991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1" name="Line 75"/>
            <p:cNvSpPr>
              <a:spLocks noChangeShapeType="1"/>
            </p:cNvSpPr>
            <p:nvPr/>
          </p:nvSpPr>
          <p:spPr bwMode="auto">
            <a:xfrm>
              <a:off x="3546" y="1991"/>
              <a:ext cx="13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2" name="Line 76"/>
            <p:cNvSpPr>
              <a:spLocks noChangeShapeType="1"/>
            </p:cNvSpPr>
            <p:nvPr/>
          </p:nvSpPr>
          <p:spPr bwMode="auto">
            <a:xfrm>
              <a:off x="3559" y="1997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3" name="Line 77"/>
            <p:cNvSpPr>
              <a:spLocks noChangeShapeType="1"/>
            </p:cNvSpPr>
            <p:nvPr/>
          </p:nvSpPr>
          <p:spPr bwMode="auto">
            <a:xfrm>
              <a:off x="3565" y="1997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4" name="Line 78"/>
            <p:cNvSpPr>
              <a:spLocks noChangeShapeType="1"/>
            </p:cNvSpPr>
            <p:nvPr/>
          </p:nvSpPr>
          <p:spPr bwMode="auto">
            <a:xfrm>
              <a:off x="3577" y="1997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5" name="Line 79"/>
            <p:cNvSpPr>
              <a:spLocks noChangeShapeType="1"/>
            </p:cNvSpPr>
            <p:nvPr/>
          </p:nvSpPr>
          <p:spPr bwMode="auto">
            <a:xfrm>
              <a:off x="3589" y="1997"/>
              <a:ext cx="6" cy="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6" name="Line 80"/>
            <p:cNvSpPr>
              <a:spLocks noChangeShapeType="1"/>
            </p:cNvSpPr>
            <p:nvPr/>
          </p:nvSpPr>
          <p:spPr bwMode="auto">
            <a:xfrm>
              <a:off x="3595" y="200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7" name="Line 81"/>
            <p:cNvSpPr>
              <a:spLocks noChangeShapeType="1"/>
            </p:cNvSpPr>
            <p:nvPr/>
          </p:nvSpPr>
          <p:spPr bwMode="auto">
            <a:xfrm>
              <a:off x="3607" y="2004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8" name="Line 82"/>
            <p:cNvSpPr>
              <a:spLocks noChangeShapeType="1"/>
            </p:cNvSpPr>
            <p:nvPr/>
          </p:nvSpPr>
          <p:spPr bwMode="auto">
            <a:xfrm>
              <a:off x="3614" y="200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19" name="Line 83"/>
            <p:cNvSpPr>
              <a:spLocks noChangeShapeType="1"/>
            </p:cNvSpPr>
            <p:nvPr/>
          </p:nvSpPr>
          <p:spPr bwMode="auto">
            <a:xfrm>
              <a:off x="3626" y="200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0" name="Line 84"/>
            <p:cNvSpPr>
              <a:spLocks noChangeShapeType="1"/>
            </p:cNvSpPr>
            <p:nvPr/>
          </p:nvSpPr>
          <p:spPr bwMode="auto">
            <a:xfrm>
              <a:off x="3638" y="2004"/>
              <a:ext cx="6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1" name="Line 85"/>
            <p:cNvSpPr>
              <a:spLocks noChangeShapeType="1"/>
            </p:cNvSpPr>
            <p:nvPr/>
          </p:nvSpPr>
          <p:spPr bwMode="auto">
            <a:xfrm>
              <a:off x="3644" y="201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2" name="Line 86"/>
            <p:cNvSpPr>
              <a:spLocks noChangeShapeType="1"/>
            </p:cNvSpPr>
            <p:nvPr/>
          </p:nvSpPr>
          <p:spPr bwMode="auto">
            <a:xfrm>
              <a:off x="3656" y="201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3" name="Line 87"/>
            <p:cNvSpPr>
              <a:spLocks noChangeShapeType="1"/>
            </p:cNvSpPr>
            <p:nvPr/>
          </p:nvSpPr>
          <p:spPr bwMode="auto">
            <a:xfrm>
              <a:off x="3669" y="201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4" name="Line 88"/>
            <p:cNvSpPr>
              <a:spLocks noChangeShapeType="1"/>
            </p:cNvSpPr>
            <p:nvPr/>
          </p:nvSpPr>
          <p:spPr bwMode="auto">
            <a:xfrm>
              <a:off x="3675" y="201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5" name="Line 89"/>
            <p:cNvSpPr>
              <a:spLocks noChangeShapeType="1"/>
            </p:cNvSpPr>
            <p:nvPr/>
          </p:nvSpPr>
          <p:spPr bwMode="auto">
            <a:xfrm>
              <a:off x="3687" y="2010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6" name="Line 90"/>
            <p:cNvSpPr>
              <a:spLocks noChangeShapeType="1"/>
            </p:cNvSpPr>
            <p:nvPr/>
          </p:nvSpPr>
          <p:spPr bwMode="auto">
            <a:xfrm>
              <a:off x="3699" y="2016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7" name="Line 91"/>
            <p:cNvSpPr>
              <a:spLocks noChangeShapeType="1"/>
            </p:cNvSpPr>
            <p:nvPr/>
          </p:nvSpPr>
          <p:spPr bwMode="auto">
            <a:xfrm>
              <a:off x="3705" y="2016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8" name="Line 92"/>
            <p:cNvSpPr>
              <a:spLocks noChangeShapeType="1"/>
            </p:cNvSpPr>
            <p:nvPr/>
          </p:nvSpPr>
          <p:spPr bwMode="auto">
            <a:xfrm>
              <a:off x="3718" y="2016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29" name="Line 93"/>
            <p:cNvSpPr>
              <a:spLocks noChangeShapeType="1"/>
            </p:cNvSpPr>
            <p:nvPr/>
          </p:nvSpPr>
          <p:spPr bwMode="auto">
            <a:xfrm>
              <a:off x="3730" y="2016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0" name="Line 94"/>
            <p:cNvSpPr>
              <a:spLocks noChangeShapeType="1"/>
            </p:cNvSpPr>
            <p:nvPr/>
          </p:nvSpPr>
          <p:spPr bwMode="auto">
            <a:xfrm>
              <a:off x="3736" y="2016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1" name="Line 95"/>
            <p:cNvSpPr>
              <a:spLocks noChangeShapeType="1"/>
            </p:cNvSpPr>
            <p:nvPr/>
          </p:nvSpPr>
          <p:spPr bwMode="auto">
            <a:xfrm>
              <a:off x="3748" y="2016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2" name="Line 96"/>
            <p:cNvSpPr>
              <a:spLocks noChangeShapeType="1"/>
            </p:cNvSpPr>
            <p:nvPr/>
          </p:nvSpPr>
          <p:spPr bwMode="auto">
            <a:xfrm>
              <a:off x="3760" y="2022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3" name="Line 97"/>
            <p:cNvSpPr>
              <a:spLocks noChangeShapeType="1"/>
            </p:cNvSpPr>
            <p:nvPr/>
          </p:nvSpPr>
          <p:spPr bwMode="auto">
            <a:xfrm>
              <a:off x="3766" y="2022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4" name="Line 98"/>
            <p:cNvSpPr>
              <a:spLocks noChangeShapeType="1"/>
            </p:cNvSpPr>
            <p:nvPr/>
          </p:nvSpPr>
          <p:spPr bwMode="auto">
            <a:xfrm>
              <a:off x="3779" y="2022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5" name="Line 99"/>
            <p:cNvSpPr>
              <a:spLocks noChangeShapeType="1"/>
            </p:cNvSpPr>
            <p:nvPr/>
          </p:nvSpPr>
          <p:spPr bwMode="auto">
            <a:xfrm>
              <a:off x="3791" y="2022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6" name="Line 100"/>
            <p:cNvSpPr>
              <a:spLocks noChangeShapeType="1"/>
            </p:cNvSpPr>
            <p:nvPr/>
          </p:nvSpPr>
          <p:spPr bwMode="auto">
            <a:xfrm>
              <a:off x="3797" y="2022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7" name="Line 101"/>
            <p:cNvSpPr>
              <a:spLocks noChangeShapeType="1"/>
            </p:cNvSpPr>
            <p:nvPr/>
          </p:nvSpPr>
          <p:spPr bwMode="auto">
            <a:xfrm>
              <a:off x="3809" y="2022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8" name="Line 102"/>
            <p:cNvSpPr>
              <a:spLocks noChangeShapeType="1"/>
            </p:cNvSpPr>
            <p:nvPr/>
          </p:nvSpPr>
          <p:spPr bwMode="auto">
            <a:xfrm>
              <a:off x="3822" y="2022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39" name="Line 103"/>
            <p:cNvSpPr>
              <a:spLocks noChangeShapeType="1"/>
            </p:cNvSpPr>
            <p:nvPr/>
          </p:nvSpPr>
          <p:spPr bwMode="auto">
            <a:xfrm>
              <a:off x="3828" y="2022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0" name="Line 104"/>
            <p:cNvSpPr>
              <a:spLocks noChangeShapeType="1"/>
            </p:cNvSpPr>
            <p:nvPr/>
          </p:nvSpPr>
          <p:spPr bwMode="auto">
            <a:xfrm>
              <a:off x="3840" y="2028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1" name="Line 105"/>
            <p:cNvSpPr>
              <a:spLocks noChangeShapeType="1"/>
            </p:cNvSpPr>
            <p:nvPr/>
          </p:nvSpPr>
          <p:spPr bwMode="auto">
            <a:xfrm>
              <a:off x="3852" y="2028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2" name="Line 106"/>
            <p:cNvSpPr>
              <a:spLocks noChangeShapeType="1"/>
            </p:cNvSpPr>
            <p:nvPr/>
          </p:nvSpPr>
          <p:spPr bwMode="auto">
            <a:xfrm>
              <a:off x="3858" y="2028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3" name="Line 107"/>
            <p:cNvSpPr>
              <a:spLocks noChangeShapeType="1"/>
            </p:cNvSpPr>
            <p:nvPr/>
          </p:nvSpPr>
          <p:spPr bwMode="auto">
            <a:xfrm>
              <a:off x="3870" y="2028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4" name="Line 108"/>
            <p:cNvSpPr>
              <a:spLocks noChangeShapeType="1"/>
            </p:cNvSpPr>
            <p:nvPr/>
          </p:nvSpPr>
          <p:spPr bwMode="auto">
            <a:xfrm>
              <a:off x="3883" y="2028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5" name="Line 109"/>
            <p:cNvSpPr>
              <a:spLocks noChangeShapeType="1"/>
            </p:cNvSpPr>
            <p:nvPr/>
          </p:nvSpPr>
          <p:spPr bwMode="auto">
            <a:xfrm>
              <a:off x="3889" y="2028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6" name="Line 110"/>
            <p:cNvSpPr>
              <a:spLocks noChangeShapeType="1"/>
            </p:cNvSpPr>
            <p:nvPr/>
          </p:nvSpPr>
          <p:spPr bwMode="auto">
            <a:xfrm>
              <a:off x="3901" y="2028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7" name="Line 111"/>
            <p:cNvSpPr>
              <a:spLocks noChangeShapeType="1"/>
            </p:cNvSpPr>
            <p:nvPr/>
          </p:nvSpPr>
          <p:spPr bwMode="auto">
            <a:xfrm>
              <a:off x="3913" y="2028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8" name="Line 112"/>
            <p:cNvSpPr>
              <a:spLocks noChangeShapeType="1"/>
            </p:cNvSpPr>
            <p:nvPr/>
          </p:nvSpPr>
          <p:spPr bwMode="auto">
            <a:xfrm>
              <a:off x="3919" y="2028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49" name="Line 113"/>
            <p:cNvSpPr>
              <a:spLocks noChangeShapeType="1"/>
            </p:cNvSpPr>
            <p:nvPr/>
          </p:nvSpPr>
          <p:spPr bwMode="auto">
            <a:xfrm>
              <a:off x="3932" y="2028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0" name="Line 114"/>
            <p:cNvSpPr>
              <a:spLocks noChangeShapeType="1"/>
            </p:cNvSpPr>
            <p:nvPr/>
          </p:nvSpPr>
          <p:spPr bwMode="auto">
            <a:xfrm>
              <a:off x="3944" y="2028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1" name="Line 115"/>
            <p:cNvSpPr>
              <a:spLocks noChangeShapeType="1"/>
            </p:cNvSpPr>
            <p:nvPr/>
          </p:nvSpPr>
          <p:spPr bwMode="auto">
            <a:xfrm>
              <a:off x="3950" y="2028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2" name="Line 116"/>
            <p:cNvSpPr>
              <a:spLocks noChangeShapeType="1"/>
            </p:cNvSpPr>
            <p:nvPr/>
          </p:nvSpPr>
          <p:spPr bwMode="auto">
            <a:xfrm>
              <a:off x="3962" y="2028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3" name="Line 117"/>
            <p:cNvSpPr>
              <a:spLocks noChangeShapeType="1"/>
            </p:cNvSpPr>
            <p:nvPr/>
          </p:nvSpPr>
          <p:spPr bwMode="auto">
            <a:xfrm>
              <a:off x="3974" y="2028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4" name="Line 118"/>
            <p:cNvSpPr>
              <a:spLocks noChangeShapeType="1"/>
            </p:cNvSpPr>
            <p:nvPr/>
          </p:nvSpPr>
          <p:spPr bwMode="auto">
            <a:xfrm>
              <a:off x="3981" y="2028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5" name="Line 119"/>
            <p:cNvSpPr>
              <a:spLocks noChangeShapeType="1"/>
            </p:cNvSpPr>
            <p:nvPr/>
          </p:nvSpPr>
          <p:spPr bwMode="auto">
            <a:xfrm>
              <a:off x="3993" y="2034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6" name="Line 120"/>
            <p:cNvSpPr>
              <a:spLocks noChangeShapeType="1"/>
            </p:cNvSpPr>
            <p:nvPr/>
          </p:nvSpPr>
          <p:spPr bwMode="auto">
            <a:xfrm>
              <a:off x="3999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7" name="Line 121"/>
            <p:cNvSpPr>
              <a:spLocks noChangeShapeType="1"/>
            </p:cNvSpPr>
            <p:nvPr/>
          </p:nvSpPr>
          <p:spPr bwMode="auto">
            <a:xfrm>
              <a:off x="4011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8" name="Line 122"/>
            <p:cNvSpPr>
              <a:spLocks noChangeShapeType="1"/>
            </p:cNvSpPr>
            <p:nvPr/>
          </p:nvSpPr>
          <p:spPr bwMode="auto">
            <a:xfrm>
              <a:off x="4023" y="2034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59" name="Line 123"/>
            <p:cNvSpPr>
              <a:spLocks noChangeShapeType="1"/>
            </p:cNvSpPr>
            <p:nvPr/>
          </p:nvSpPr>
          <p:spPr bwMode="auto">
            <a:xfrm>
              <a:off x="4030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0" name="Line 124"/>
            <p:cNvSpPr>
              <a:spLocks noChangeShapeType="1"/>
            </p:cNvSpPr>
            <p:nvPr/>
          </p:nvSpPr>
          <p:spPr bwMode="auto">
            <a:xfrm>
              <a:off x="4042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1" name="Line 125"/>
            <p:cNvSpPr>
              <a:spLocks noChangeShapeType="1"/>
            </p:cNvSpPr>
            <p:nvPr/>
          </p:nvSpPr>
          <p:spPr bwMode="auto">
            <a:xfrm>
              <a:off x="4054" y="2034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2" name="Line 126"/>
            <p:cNvSpPr>
              <a:spLocks noChangeShapeType="1"/>
            </p:cNvSpPr>
            <p:nvPr/>
          </p:nvSpPr>
          <p:spPr bwMode="auto">
            <a:xfrm>
              <a:off x="4060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3" name="Line 127"/>
            <p:cNvSpPr>
              <a:spLocks noChangeShapeType="1"/>
            </p:cNvSpPr>
            <p:nvPr/>
          </p:nvSpPr>
          <p:spPr bwMode="auto">
            <a:xfrm>
              <a:off x="4072" y="2034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4" name="Line 128"/>
            <p:cNvSpPr>
              <a:spLocks noChangeShapeType="1"/>
            </p:cNvSpPr>
            <p:nvPr/>
          </p:nvSpPr>
          <p:spPr bwMode="auto">
            <a:xfrm>
              <a:off x="4085" y="2034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5" name="Line 129"/>
            <p:cNvSpPr>
              <a:spLocks noChangeShapeType="1"/>
            </p:cNvSpPr>
            <p:nvPr/>
          </p:nvSpPr>
          <p:spPr bwMode="auto">
            <a:xfrm>
              <a:off x="4091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6" name="Line 130"/>
            <p:cNvSpPr>
              <a:spLocks noChangeShapeType="1"/>
            </p:cNvSpPr>
            <p:nvPr/>
          </p:nvSpPr>
          <p:spPr bwMode="auto">
            <a:xfrm>
              <a:off x="4103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7" name="Line 131"/>
            <p:cNvSpPr>
              <a:spLocks noChangeShapeType="1"/>
            </p:cNvSpPr>
            <p:nvPr/>
          </p:nvSpPr>
          <p:spPr bwMode="auto">
            <a:xfrm>
              <a:off x="4115" y="2034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8" name="Line 132"/>
            <p:cNvSpPr>
              <a:spLocks noChangeShapeType="1"/>
            </p:cNvSpPr>
            <p:nvPr/>
          </p:nvSpPr>
          <p:spPr bwMode="auto">
            <a:xfrm>
              <a:off x="4121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69" name="Line 133"/>
            <p:cNvSpPr>
              <a:spLocks noChangeShapeType="1"/>
            </p:cNvSpPr>
            <p:nvPr/>
          </p:nvSpPr>
          <p:spPr bwMode="auto">
            <a:xfrm>
              <a:off x="4133" y="2034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0" name="Line 134"/>
            <p:cNvSpPr>
              <a:spLocks noChangeShapeType="1"/>
            </p:cNvSpPr>
            <p:nvPr/>
          </p:nvSpPr>
          <p:spPr bwMode="auto">
            <a:xfrm>
              <a:off x="4146" y="2034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1" name="Line 135"/>
            <p:cNvSpPr>
              <a:spLocks noChangeShapeType="1"/>
            </p:cNvSpPr>
            <p:nvPr/>
          </p:nvSpPr>
          <p:spPr bwMode="auto">
            <a:xfrm>
              <a:off x="4152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2" name="Line 136"/>
            <p:cNvSpPr>
              <a:spLocks noChangeShapeType="1"/>
            </p:cNvSpPr>
            <p:nvPr/>
          </p:nvSpPr>
          <p:spPr bwMode="auto">
            <a:xfrm>
              <a:off x="4164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3" name="Line 137"/>
            <p:cNvSpPr>
              <a:spLocks noChangeShapeType="1"/>
            </p:cNvSpPr>
            <p:nvPr/>
          </p:nvSpPr>
          <p:spPr bwMode="auto">
            <a:xfrm>
              <a:off x="4176" y="2034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4" name="Line 138"/>
            <p:cNvSpPr>
              <a:spLocks noChangeShapeType="1"/>
            </p:cNvSpPr>
            <p:nvPr/>
          </p:nvSpPr>
          <p:spPr bwMode="auto">
            <a:xfrm>
              <a:off x="4182" y="2034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5" name="Line 139"/>
            <p:cNvSpPr>
              <a:spLocks noChangeShapeType="1"/>
            </p:cNvSpPr>
            <p:nvPr/>
          </p:nvSpPr>
          <p:spPr bwMode="auto">
            <a:xfrm>
              <a:off x="4195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6" name="Line 140"/>
            <p:cNvSpPr>
              <a:spLocks noChangeShapeType="1"/>
            </p:cNvSpPr>
            <p:nvPr/>
          </p:nvSpPr>
          <p:spPr bwMode="auto">
            <a:xfrm>
              <a:off x="4207" y="2034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7" name="Line 141"/>
            <p:cNvSpPr>
              <a:spLocks noChangeShapeType="1"/>
            </p:cNvSpPr>
            <p:nvPr/>
          </p:nvSpPr>
          <p:spPr bwMode="auto">
            <a:xfrm>
              <a:off x="4213" y="2034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8" name="Line 142"/>
            <p:cNvSpPr>
              <a:spLocks noChangeShapeType="1"/>
            </p:cNvSpPr>
            <p:nvPr/>
          </p:nvSpPr>
          <p:spPr bwMode="auto">
            <a:xfrm>
              <a:off x="4225" y="2034"/>
              <a:ext cx="12" cy="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79" name="Line 143"/>
            <p:cNvSpPr>
              <a:spLocks noChangeShapeType="1"/>
            </p:cNvSpPr>
            <p:nvPr/>
          </p:nvSpPr>
          <p:spPr bwMode="auto">
            <a:xfrm>
              <a:off x="4237" y="2040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0" name="Line 144"/>
            <p:cNvSpPr>
              <a:spLocks noChangeShapeType="1"/>
            </p:cNvSpPr>
            <p:nvPr/>
          </p:nvSpPr>
          <p:spPr bwMode="auto">
            <a:xfrm>
              <a:off x="4244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1" name="Line 145"/>
            <p:cNvSpPr>
              <a:spLocks noChangeShapeType="1"/>
            </p:cNvSpPr>
            <p:nvPr/>
          </p:nvSpPr>
          <p:spPr bwMode="auto">
            <a:xfrm>
              <a:off x="4256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2" name="Line 146"/>
            <p:cNvSpPr>
              <a:spLocks noChangeShapeType="1"/>
            </p:cNvSpPr>
            <p:nvPr/>
          </p:nvSpPr>
          <p:spPr bwMode="auto">
            <a:xfrm>
              <a:off x="4268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3" name="Line 147"/>
            <p:cNvSpPr>
              <a:spLocks noChangeShapeType="1"/>
            </p:cNvSpPr>
            <p:nvPr/>
          </p:nvSpPr>
          <p:spPr bwMode="auto">
            <a:xfrm>
              <a:off x="4274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4" name="Line 148"/>
            <p:cNvSpPr>
              <a:spLocks noChangeShapeType="1"/>
            </p:cNvSpPr>
            <p:nvPr/>
          </p:nvSpPr>
          <p:spPr bwMode="auto">
            <a:xfrm>
              <a:off x="4286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5" name="Line 149"/>
            <p:cNvSpPr>
              <a:spLocks noChangeShapeType="1"/>
            </p:cNvSpPr>
            <p:nvPr/>
          </p:nvSpPr>
          <p:spPr bwMode="auto">
            <a:xfrm>
              <a:off x="4299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6" name="Line 150"/>
            <p:cNvSpPr>
              <a:spLocks noChangeShapeType="1"/>
            </p:cNvSpPr>
            <p:nvPr/>
          </p:nvSpPr>
          <p:spPr bwMode="auto">
            <a:xfrm>
              <a:off x="4305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7" name="Line 151"/>
            <p:cNvSpPr>
              <a:spLocks noChangeShapeType="1"/>
            </p:cNvSpPr>
            <p:nvPr/>
          </p:nvSpPr>
          <p:spPr bwMode="auto">
            <a:xfrm>
              <a:off x="4317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8" name="Line 152"/>
            <p:cNvSpPr>
              <a:spLocks noChangeShapeType="1"/>
            </p:cNvSpPr>
            <p:nvPr/>
          </p:nvSpPr>
          <p:spPr bwMode="auto">
            <a:xfrm>
              <a:off x="4329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89" name="Line 153"/>
            <p:cNvSpPr>
              <a:spLocks noChangeShapeType="1"/>
            </p:cNvSpPr>
            <p:nvPr/>
          </p:nvSpPr>
          <p:spPr bwMode="auto">
            <a:xfrm>
              <a:off x="4335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0" name="Line 154"/>
            <p:cNvSpPr>
              <a:spLocks noChangeShapeType="1"/>
            </p:cNvSpPr>
            <p:nvPr/>
          </p:nvSpPr>
          <p:spPr bwMode="auto">
            <a:xfrm>
              <a:off x="4348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1" name="Line 155"/>
            <p:cNvSpPr>
              <a:spLocks noChangeShapeType="1"/>
            </p:cNvSpPr>
            <p:nvPr/>
          </p:nvSpPr>
          <p:spPr bwMode="auto">
            <a:xfrm>
              <a:off x="4354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2" name="Line 156"/>
            <p:cNvSpPr>
              <a:spLocks noChangeShapeType="1"/>
            </p:cNvSpPr>
            <p:nvPr/>
          </p:nvSpPr>
          <p:spPr bwMode="auto">
            <a:xfrm>
              <a:off x="4366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3" name="Line 157"/>
            <p:cNvSpPr>
              <a:spLocks noChangeShapeType="1"/>
            </p:cNvSpPr>
            <p:nvPr/>
          </p:nvSpPr>
          <p:spPr bwMode="auto">
            <a:xfrm>
              <a:off x="4378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4" name="Line 158"/>
            <p:cNvSpPr>
              <a:spLocks noChangeShapeType="1"/>
            </p:cNvSpPr>
            <p:nvPr/>
          </p:nvSpPr>
          <p:spPr bwMode="auto">
            <a:xfrm>
              <a:off x="4384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5" name="Line 159"/>
            <p:cNvSpPr>
              <a:spLocks noChangeShapeType="1"/>
            </p:cNvSpPr>
            <p:nvPr/>
          </p:nvSpPr>
          <p:spPr bwMode="auto">
            <a:xfrm>
              <a:off x="4397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6" name="Line 160"/>
            <p:cNvSpPr>
              <a:spLocks noChangeShapeType="1"/>
            </p:cNvSpPr>
            <p:nvPr/>
          </p:nvSpPr>
          <p:spPr bwMode="auto">
            <a:xfrm>
              <a:off x="4409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7" name="Line 161"/>
            <p:cNvSpPr>
              <a:spLocks noChangeShapeType="1"/>
            </p:cNvSpPr>
            <p:nvPr/>
          </p:nvSpPr>
          <p:spPr bwMode="auto">
            <a:xfrm>
              <a:off x="4415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8" name="Line 162"/>
            <p:cNvSpPr>
              <a:spLocks noChangeShapeType="1"/>
            </p:cNvSpPr>
            <p:nvPr/>
          </p:nvSpPr>
          <p:spPr bwMode="auto">
            <a:xfrm>
              <a:off x="4427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699" name="Line 163"/>
            <p:cNvSpPr>
              <a:spLocks noChangeShapeType="1"/>
            </p:cNvSpPr>
            <p:nvPr/>
          </p:nvSpPr>
          <p:spPr bwMode="auto">
            <a:xfrm>
              <a:off x="4439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0" name="Line 164"/>
            <p:cNvSpPr>
              <a:spLocks noChangeShapeType="1"/>
            </p:cNvSpPr>
            <p:nvPr/>
          </p:nvSpPr>
          <p:spPr bwMode="auto">
            <a:xfrm>
              <a:off x="4445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1" name="Line 165"/>
            <p:cNvSpPr>
              <a:spLocks noChangeShapeType="1"/>
            </p:cNvSpPr>
            <p:nvPr/>
          </p:nvSpPr>
          <p:spPr bwMode="auto">
            <a:xfrm>
              <a:off x="4458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2" name="Line 166"/>
            <p:cNvSpPr>
              <a:spLocks noChangeShapeType="1"/>
            </p:cNvSpPr>
            <p:nvPr/>
          </p:nvSpPr>
          <p:spPr bwMode="auto">
            <a:xfrm>
              <a:off x="4470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3" name="Line 167"/>
            <p:cNvSpPr>
              <a:spLocks noChangeShapeType="1"/>
            </p:cNvSpPr>
            <p:nvPr/>
          </p:nvSpPr>
          <p:spPr bwMode="auto">
            <a:xfrm>
              <a:off x="4476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4" name="Line 168"/>
            <p:cNvSpPr>
              <a:spLocks noChangeShapeType="1"/>
            </p:cNvSpPr>
            <p:nvPr/>
          </p:nvSpPr>
          <p:spPr bwMode="auto">
            <a:xfrm>
              <a:off x="4488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5" name="Line 169"/>
            <p:cNvSpPr>
              <a:spLocks noChangeShapeType="1"/>
            </p:cNvSpPr>
            <p:nvPr/>
          </p:nvSpPr>
          <p:spPr bwMode="auto">
            <a:xfrm>
              <a:off x="4500" y="2040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6" name="Line 170"/>
            <p:cNvSpPr>
              <a:spLocks noChangeShapeType="1"/>
            </p:cNvSpPr>
            <p:nvPr/>
          </p:nvSpPr>
          <p:spPr bwMode="auto">
            <a:xfrm>
              <a:off x="4507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7" name="Line 171"/>
            <p:cNvSpPr>
              <a:spLocks noChangeShapeType="1"/>
            </p:cNvSpPr>
            <p:nvPr/>
          </p:nvSpPr>
          <p:spPr bwMode="auto">
            <a:xfrm>
              <a:off x="4519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8" name="Line 172"/>
            <p:cNvSpPr>
              <a:spLocks noChangeShapeType="1"/>
            </p:cNvSpPr>
            <p:nvPr/>
          </p:nvSpPr>
          <p:spPr bwMode="auto">
            <a:xfrm>
              <a:off x="4531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09" name="Line 173"/>
            <p:cNvSpPr>
              <a:spLocks noChangeShapeType="1"/>
            </p:cNvSpPr>
            <p:nvPr/>
          </p:nvSpPr>
          <p:spPr bwMode="auto">
            <a:xfrm>
              <a:off x="4537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0" name="Line 174"/>
            <p:cNvSpPr>
              <a:spLocks noChangeShapeType="1"/>
            </p:cNvSpPr>
            <p:nvPr/>
          </p:nvSpPr>
          <p:spPr bwMode="auto">
            <a:xfrm>
              <a:off x="4549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1" name="Line 175"/>
            <p:cNvSpPr>
              <a:spLocks noChangeShapeType="1"/>
            </p:cNvSpPr>
            <p:nvPr/>
          </p:nvSpPr>
          <p:spPr bwMode="auto">
            <a:xfrm>
              <a:off x="4562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2" name="Line 176"/>
            <p:cNvSpPr>
              <a:spLocks noChangeShapeType="1"/>
            </p:cNvSpPr>
            <p:nvPr/>
          </p:nvSpPr>
          <p:spPr bwMode="auto">
            <a:xfrm>
              <a:off x="4568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3" name="Line 177"/>
            <p:cNvSpPr>
              <a:spLocks noChangeShapeType="1"/>
            </p:cNvSpPr>
            <p:nvPr/>
          </p:nvSpPr>
          <p:spPr bwMode="auto">
            <a:xfrm>
              <a:off x="4580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4" name="Line 178"/>
            <p:cNvSpPr>
              <a:spLocks noChangeShapeType="1"/>
            </p:cNvSpPr>
            <p:nvPr/>
          </p:nvSpPr>
          <p:spPr bwMode="auto">
            <a:xfrm>
              <a:off x="4592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5" name="Line 179"/>
            <p:cNvSpPr>
              <a:spLocks noChangeShapeType="1"/>
            </p:cNvSpPr>
            <p:nvPr/>
          </p:nvSpPr>
          <p:spPr bwMode="auto">
            <a:xfrm>
              <a:off x="4598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6" name="Line 180"/>
            <p:cNvSpPr>
              <a:spLocks noChangeShapeType="1"/>
            </p:cNvSpPr>
            <p:nvPr/>
          </p:nvSpPr>
          <p:spPr bwMode="auto">
            <a:xfrm>
              <a:off x="4611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7" name="Line 181"/>
            <p:cNvSpPr>
              <a:spLocks noChangeShapeType="1"/>
            </p:cNvSpPr>
            <p:nvPr/>
          </p:nvSpPr>
          <p:spPr bwMode="auto">
            <a:xfrm>
              <a:off x="4623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8" name="Line 182"/>
            <p:cNvSpPr>
              <a:spLocks noChangeShapeType="1"/>
            </p:cNvSpPr>
            <p:nvPr/>
          </p:nvSpPr>
          <p:spPr bwMode="auto">
            <a:xfrm>
              <a:off x="4629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19" name="Line 183"/>
            <p:cNvSpPr>
              <a:spLocks noChangeShapeType="1"/>
            </p:cNvSpPr>
            <p:nvPr/>
          </p:nvSpPr>
          <p:spPr bwMode="auto">
            <a:xfrm>
              <a:off x="4641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0" name="Line 184"/>
            <p:cNvSpPr>
              <a:spLocks noChangeShapeType="1"/>
            </p:cNvSpPr>
            <p:nvPr/>
          </p:nvSpPr>
          <p:spPr bwMode="auto">
            <a:xfrm>
              <a:off x="4653" y="2040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1" name="Line 185"/>
            <p:cNvSpPr>
              <a:spLocks noChangeShapeType="1"/>
            </p:cNvSpPr>
            <p:nvPr/>
          </p:nvSpPr>
          <p:spPr bwMode="auto">
            <a:xfrm>
              <a:off x="4660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2" name="Line 186"/>
            <p:cNvSpPr>
              <a:spLocks noChangeShapeType="1"/>
            </p:cNvSpPr>
            <p:nvPr/>
          </p:nvSpPr>
          <p:spPr bwMode="auto">
            <a:xfrm>
              <a:off x="4672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3" name="Line 187"/>
            <p:cNvSpPr>
              <a:spLocks noChangeShapeType="1"/>
            </p:cNvSpPr>
            <p:nvPr/>
          </p:nvSpPr>
          <p:spPr bwMode="auto">
            <a:xfrm>
              <a:off x="4684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4" name="Line 188"/>
            <p:cNvSpPr>
              <a:spLocks noChangeShapeType="1"/>
            </p:cNvSpPr>
            <p:nvPr/>
          </p:nvSpPr>
          <p:spPr bwMode="auto">
            <a:xfrm>
              <a:off x="4690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5" name="Line 189"/>
            <p:cNvSpPr>
              <a:spLocks noChangeShapeType="1"/>
            </p:cNvSpPr>
            <p:nvPr/>
          </p:nvSpPr>
          <p:spPr bwMode="auto">
            <a:xfrm>
              <a:off x="4702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6" name="Line 190"/>
            <p:cNvSpPr>
              <a:spLocks noChangeShapeType="1"/>
            </p:cNvSpPr>
            <p:nvPr/>
          </p:nvSpPr>
          <p:spPr bwMode="auto">
            <a:xfrm>
              <a:off x="4715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7" name="Line 191"/>
            <p:cNvSpPr>
              <a:spLocks noChangeShapeType="1"/>
            </p:cNvSpPr>
            <p:nvPr/>
          </p:nvSpPr>
          <p:spPr bwMode="auto">
            <a:xfrm>
              <a:off x="4721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8" name="Line 192"/>
            <p:cNvSpPr>
              <a:spLocks noChangeShapeType="1"/>
            </p:cNvSpPr>
            <p:nvPr/>
          </p:nvSpPr>
          <p:spPr bwMode="auto">
            <a:xfrm>
              <a:off x="4733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29" name="Line 193"/>
            <p:cNvSpPr>
              <a:spLocks noChangeShapeType="1"/>
            </p:cNvSpPr>
            <p:nvPr/>
          </p:nvSpPr>
          <p:spPr bwMode="auto">
            <a:xfrm>
              <a:off x="4739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0" name="Line 194"/>
            <p:cNvSpPr>
              <a:spLocks noChangeShapeType="1"/>
            </p:cNvSpPr>
            <p:nvPr/>
          </p:nvSpPr>
          <p:spPr bwMode="auto">
            <a:xfrm>
              <a:off x="4751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1" name="Line 195"/>
            <p:cNvSpPr>
              <a:spLocks noChangeShapeType="1"/>
            </p:cNvSpPr>
            <p:nvPr/>
          </p:nvSpPr>
          <p:spPr bwMode="auto">
            <a:xfrm>
              <a:off x="4764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2" name="Line 196"/>
            <p:cNvSpPr>
              <a:spLocks noChangeShapeType="1"/>
            </p:cNvSpPr>
            <p:nvPr/>
          </p:nvSpPr>
          <p:spPr bwMode="auto">
            <a:xfrm>
              <a:off x="4770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3" name="Line 197"/>
            <p:cNvSpPr>
              <a:spLocks noChangeShapeType="1"/>
            </p:cNvSpPr>
            <p:nvPr/>
          </p:nvSpPr>
          <p:spPr bwMode="auto">
            <a:xfrm>
              <a:off x="4782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4" name="Line 198"/>
            <p:cNvSpPr>
              <a:spLocks noChangeShapeType="1"/>
            </p:cNvSpPr>
            <p:nvPr/>
          </p:nvSpPr>
          <p:spPr bwMode="auto">
            <a:xfrm>
              <a:off x="4794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5" name="Line 199"/>
            <p:cNvSpPr>
              <a:spLocks noChangeShapeType="1"/>
            </p:cNvSpPr>
            <p:nvPr/>
          </p:nvSpPr>
          <p:spPr bwMode="auto">
            <a:xfrm>
              <a:off x="4800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6" name="Line 200"/>
            <p:cNvSpPr>
              <a:spLocks noChangeShapeType="1"/>
            </p:cNvSpPr>
            <p:nvPr/>
          </p:nvSpPr>
          <p:spPr bwMode="auto">
            <a:xfrm>
              <a:off x="4812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7" name="Line 201"/>
            <p:cNvSpPr>
              <a:spLocks noChangeShapeType="1"/>
            </p:cNvSpPr>
            <p:nvPr/>
          </p:nvSpPr>
          <p:spPr bwMode="auto">
            <a:xfrm>
              <a:off x="4825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8" name="Line 202"/>
            <p:cNvSpPr>
              <a:spLocks noChangeShapeType="1"/>
            </p:cNvSpPr>
            <p:nvPr/>
          </p:nvSpPr>
          <p:spPr bwMode="auto">
            <a:xfrm>
              <a:off x="4831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39" name="Line 203"/>
            <p:cNvSpPr>
              <a:spLocks noChangeShapeType="1"/>
            </p:cNvSpPr>
            <p:nvPr/>
          </p:nvSpPr>
          <p:spPr bwMode="auto">
            <a:xfrm>
              <a:off x="4843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204"/>
          <p:cNvGrpSpPr>
            <a:grpSpLocks/>
          </p:cNvGrpSpPr>
          <p:nvPr/>
        </p:nvGrpSpPr>
        <p:grpSpPr bwMode="auto">
          <a:xfrm>
            <a:off x="4064000" y="2894013"/>
            <a:ext cx="3213100" cy="777875"/>
            <a:chOff x="2880" y="1551"/>
            <a:chExt cx="2024" cy="490"/>
          </a:xfrm>
        </p:grpSpPr>
        <p:sp>
          <p:nvSpPr>
            <p:cNvPr id="65741" name="Line 205"/>
            <p:cNvSpPr>
              <a:spLocks noChangeShapeType="1"/>
            </p:cNvSpPr>
            <p:nvPr/>
          </p:nvSpPr>
          <p:spPr bwMode="auto">
            <a:xfrm>
              <a:off x="4855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42" name="Line 206"/>
            <p:cNvSpPr>
              <a:spLocks noChangeShapeType="1"/>
            </p:cNvSpPr>
            <p:nvPr/>
          </p:nvSpPr>
          <p:spPr bwMode="auto">
            <a:xfrm>
              <a:off x="4861" y="2040"/>
              <a:ext cx="13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43" name="Line 207"/>
            <p:cNvSpPr>
              <a:spLocks noChangeShapeType="1"/>
            </p:cNvSpPr>
            <p:nvPr/>
          </p:nvSpPr>
          <p:spPr bwMode="auto">
            <a:xfrm>
              <a:off x="4874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44" name="Line 208"/>
            <p:cNvSpPr>
              <a:spLocks noChangeShapeType="1"/>
            </p:cNvSpPr>
            <p:nvPr/>
          </p:nvSpPr>
          <p:spPr bwMode="auto">
            <a:xfrm>
              <a:off x="4886" y="2040"/>
              <a:ext cx="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45" name="Line 209"/>
            <p:cNvSpPr>
              <a:spLocks noChangeShapeType="1"/>
            </p:cNvSpPr>
            <p:nvPr/>
          </p:nvSpPr>
          <p:spPr bwMode="auto">
            <a:xfrm>
              <a:off x="4892" y="2040"/>
              <a:ext cx="12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46" name="Line 210"/>
            <p:cNvSpPr>
              <a:spLocks noChangeShapeType="1"/>
            </p:cNvSpPr>
            <p:nvPr/>
          </p:nvSpPr>
          <p:spPr bwMode="auto">
            <a:xfrm flipV="1">
              <a:off x="2880" y="1551"/>
              <a:ext cx="6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47" name="Line 211"/>
            <p:cNvSpPr>
              <a:spLocks noChangeShapeType="1"/>
            </p:cNvSpPr>
            <p:nvPr/>
          </p:nvSpPr>
          <p:spPr bwMode="auto">
            <a:xfrm>
              <a:off x="2886" y="1551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48" name="Line 212"/>
            <p:cNvSpPr>
              <a:spLocks noChangeShapeType="1"/>
            </p:cNvSpPr>
            <p:nvPr/>
          </p:nvSpPr>
          <p:spPr bwMode="auto">
            <a:xfrm>
              <a:off x="2898" y="1551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49" name="Line 213"/>
            <p:cNvSpPr>
              <a:spLocks noChangeShapeType="1"/>
            </p:cNvSpPr>
            <p:nvPr/>
          </p:nvSpPr>
          <p:spPr bwMode="auto">
            <a:xfrm>
              <a:off x="2904" y="1551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0" name="Line 214"/>
            <p:cNvSpPr>
              <a:spLocks noChangeShapeType="1"/>
            </p:cNvSpPr>
            <p:nvPr/>
          </p:nvSpPr>
          <p:spPr bwMode="auto">
            <a:xfrm>
              <a:off x="2916" y="1551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1" name="Line 215"/>
            <p:cNvSpPr>
              <a:spLocks noChangeShapeType="1"/>
            </p:cNvSpPr>
            <p:nvPr/>
          </p:nvSpPr>
          <p:spPr bwMode="auto">
            <a:xfrm>
              <a:off x="2928" y="1551"/>
              <a:ext cx="7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2" name="Line 216"/>
            <p:cNvSpPr>
              <a:spLocks noChangeShapeType="1"/>
            </p:cNvSpPr>
            <p:nvPr/>
          </p:nvSpPr>
          <p:spPr bwMode="auto">
            <a:xfrm>
              <a:off x="2935" y="1557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3" name="Line 217"/>
            <p:cNvSpPr>
              <a:spLocks noChangeShapeType="1"/>
            </p:cNvSpPr>
            <p:nvPr/>
          </p:nvSpPr>
          <p:spPr bwMode="auto">
            <a:xfrm>
              <a:off x="2947" y="1557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4" name="Line 218"/>
            <p:cNvSpPr>
              <a:spLocks noChangeShapeType="1"/>
            </p:cNvSpPr>
            <p:nvPr/>
          </p:nvSpPr>
          <p:spPr bwMode="auto">
            <a:xfrm>
              <a:off x="2959" y="1563"/>
              <a:ext cx="6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5" name="Line 219"/>
            <p:cNvSpPr>
              <a:spLocks noChangeShapeType="1"/>
            </p:cNvSpPr>
            <p:nvPr/>
          </p:nvSpPr>
          <p:spPr bwMode="auto">
            <a:xfrm>
              <a:off x="2965" y="1569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6" name="Line 220"/>
            <p:cNvSpPr>
              <a:spLocks noChangeShapeType="1"/>
            </p:cNvSpPr>
            <p:nvPr/>
          </p:nvSpPr>
          <p:spPr bwMode="auto">
            <a:xfrm>
              <a:off x="2977" y="1575"/>
              <a:ext cx="13" cy="7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7" name="Line 221"/>
            <p:cNvSpPr>
              <a:spLocks noChangeShapeType="1"/>
            </p:cNvSpPr>
            <p:nvPr/>
          </p:nvSpPr>
          <p:spPr bwMode="auto">
            <a:xfrm>
              <a:off x="2990" y="1582"/>
              <a:ext cx="6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8" name="Line 222"/>
            <p:cNvSpPr>
              <a:spLocks noChangeShapeType="1"/>
            </p:cNvSpPr>
            <p:nvPr/>
          </p:nvSpPr>
          <p:spPr bwMode="auto">
            <a:xfrm>
              <a:off x="2996" y="1588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59" name="Line 223"/>
            <p:cNvSpPr>
              <a:spLocks noChangeShapeType="1"/>
            </p:cNvSpPr>
            <p:nvPr/>
          </p:nvSpPr>
          <p:spPr bwMode="auto">
            <a:xfrm>
              <a:off x="3008" y="1594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0" name="Line 224"/>
            <p:cNvSpPr>
              <a:spLocks noChangeShapeType="1"/>
            </p:cNvSpPr>
            <p:nvPr/>
          </p:nvSpPr>
          <p:spPr bwMode="auto">
            <a:xfrm>
              <a:off x="3020" y="1600"/>
              <a:ext cx="6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1" name="Line 225"/>
            <p:cNvSpPr>
              <a:spLocks noChangeShapeType="1"/>
            </p:cNvSpPr>
            <p:nvPr/>
          </p:nvSpPr>
          <p:spPr bwMode="auto">
            <a:xfrm>
              <a:off x="3026" y="1606"/>
              <a:ext cx="13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2" name="Line 226"/>
            <p:cNvSpPr>
              <a:spLocks noChangeShapeType="1"/>
            </p:cNvSpPr>
            <p:nvPr/>
          </p:nvSpPr>
          <p:spPr bwMode="auto">
            <a:xfrm>
              <a:off x="3039" y="1618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3" name="Line 227"/>
            <p:cNvSpPr>
              <a:spLocks noChangeShapeType="1"/>
            </p:cNvSpPr>
            <p:nvPr/>
          </p:nvSpPr>
          <p:spPr bwMode="auto">
            <a:xfrm>
              <a:off x="3051" y="1624"/>
              <a:ext cx="6" cy="13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4" name="Line 228"/>
            <p:cNvSpPr>
              <a:spLocks noChangeShapeType="1"/>
            </p:cNvSpPr>
            <p:nvPr/>
          </p:nvSpPr>
          <p:spPr bwMode="auto">
            <a:xfrm>
              <a:off x="3057" y="1637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5" name="Line 229"/>
            <p:cNvSpPr>
              <a:spLocks noChangeShapeType="1"/>
            </p:cNvSpPr>
            <p:nvPr/>
          </p:nvSpPr>
          <p:spPr bwMode="auto">
            <a:xfrm>
              <a:off x="3069" y="1643"/>
              <a:ext cx="12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6" name="Line 230"/>
            <p:cNvSpPr>
              <a:spLocks noChangeShapeType="1"/>
            </p:cNvSpPr>
            <p:nvPr/>
          </p:nvSpPr>
          <p:spPr bwMode="auto">
            <a:xfrm>
              <a:off x="3081" y="1655"/>
              <a:ext cx="7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7" name="Line 231"/>
            <p:cNvSpPr>
              <a:spLocks noChangeShapeType="1"/>
            </p:cNvSpPr>
            <p:nvPr/>
          </p:nvSpPr>
          <p:spPr bwMode="auto">
            <a:xfrm>
              <a:off x="3088" y="1661"/>
              <a:ext cx="12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8" name="Line 232"/>
            <p:cNvSpPr>
              <a:spLocks noChangeShapeType="1"/>
            </p:cNvSpPr>
            <p:nvPr/>
          </p:nvSpPr>
          <p:spPr bwMode="auto">
            <a:xfrm>
              <a:off x="3100" y="1673"/>
              <a:ext cx="12" cy="13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69" name="Line 233"/>
            <p:cNvSpPr>
              <a:spLocks noChangeShapeType="1"/>
            </p:cNvSpPr>
            <p:nvPr/>
          </p:nvSpPr>
          <p:spPr bwMode="auto">
            <a:xfrm>
              <a:off x="3112" y="1686"/>
              <a:ext cx="6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0" name="Line 234"/>
            <p:cNvSpPr>
              <a:spLocks noChangeShapeType="1"/>
            </p:cNvSpPr>
            <p:nvPr/>
          </p:nvSpPr>
          <p:spPr bwMode="auto">
            <a:xfrm>
              <a:off x="3118" y="1698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1" name="Line 235"/>
            <p:cNvSpPr>
              <a:spLocks noChangeShapeType="1"/>
            </p:cNvSpPr>
            <p:nvPr/>
          </p:nvSpPr>
          <p:spPr bwMode="auto">
            <a:xfrm>
              <a:off x="3130" y="1704"/>
              <a:ext cx="13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2" name="Line 236"/>
            <p:cNvSpPr>
              <a:spLocks noChangeShapeType="1"/>
            </p:cNvSpPr>
            <p:nvPr/>
          </p:nvSpPr>
          <p:spPr bwMode="auto">
            <a:xfrm>
              <a:off x="3143" y="1716"/>
              <a:ext cx="6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3" name="Line 237"/>
            <p:cNvSpPr>
              <a:spLocks noChangeShapeType="1"/>
            </p:cNvSpPr>
            <p:nvPr/>
          </p:nvSpPr>
          <p:spPr bwMode="auto">
            <a:xfrm>
              <a:off x="3149" y="1728"/>
              <a:ext cx="12" cy="13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4" name="Line 238"/>
            <p:cNvSpPr>
              <a:spLocks noChangeShapeType="1"/>
            </p:cNvSpPr>
            <p:nvPr/>
          </p:nvSpPr>
          <p:spPr bwMode="auto">
            <a:xfrm>
              <a:off x="3161" y="1741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5" name="Line 239"/>
            <p:cNvSpPr>
              <a:spLocks noChangeShapeType="1"/>
            </p:cNvSpPr>
            <p:nvPr/>
          </p:nvSpPr>
          <p:spPr bwMode="auto">
            <a:xfrm>
              <a:off x="3173" y="1747"/>
              <a:ext cx="6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6" name="Line 240"/>
            <p:cNvSpPr>
              <a:spLocks noChangeShapeType="1"/>
            </p:cNvSpPr>
            <p:nvPr/>
          </p:nvSpPr>
          <p:spPr bwMode="auto">
            <a:xfrm>
              <a:off x="3179" y="1759"/>
              <a:ext cx="13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7" name="Line 241"/>
            <p:cNvSpPr>
              <a:spLocks noChangeShapeType="1"/>
            </p:cNvSpPr>
            <p:nvPr/>
          </p:nvSpPr>
          <p:spPr bwMode="auto">
            <a:xfrm>
              <a:off x="3192" y="1771"/>
              <a:ext cx="12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8" name="Line 242"/>
            <p:cNvSpPr>
              <a:spLocks noChangeShapeType="1"/>
            </p:cNvSpPr>
            <p:nvPr/>
          </p:nvSpPr>
          <p:spPr bwMode="auto">
            <a:xfrm>
              <a:off x="3204" y="1783"/>
              <a:ext cx="6" cy="13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79" name="Line 243"/>
            <p:cNvSpPr>
              <a:spLocks noChangeShapeType="1"/>
            </p:cNvSpPr>
            <p:nvPr/>
          </p:nvSpPr>
          <p:spPr bwMode="auto">
            <a:xfrm>
              <a:off x="3210" y="1796"/>
              <a:ext cx="12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0" name="Line 244"/>
            <p:cNvSpPr>
              <a:spLocks noChangeShapeType="1"/>
            </p:cNvSpPr>
            <p:nvPr/>
          </p:nvSpPr>
          <p:spPr bwMode="auto">
            <a:xfrm>
              <a:off x="3222" y="1808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1" name="Line 245"/>
            <p:cNvSpPr>
              <a:spLocks noChangeShapeType="1"/>
            </p:cNvSpPr>
            <p:nvPr/>
          </p:nvSpPr>
          <p:spPr bwMode="auto">
            <a:xfrm>
              <a:off x="3234" y="1814"/>
              <a:ext cx="6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2" name="Line 246"/>
            <p:cNvSpPr>
              <a:spLocks noChangeShapeType="1"/>
            </p:cNvSpPr>
            <p:nvPr/>
          </p:nvSpPr>
          <p:spPr bwMode="auto">
            <a:xfrm>
              <a:off x="3240" y="1826"/>
              <a:ext cx="13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3" name="Line 247"/>
            <p:cNvSpPr>
              <a:spLocks noChangeShapeType="1"/>
            </p:cNvSpPr>
            <p:nvPr/>
          </p:nvSpPr>
          <p:spPr bwMode="auto">
            <a:xfrm>
              <a:off x="3253" y="1838"/>
              <a:ext cx="6" cy="13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4" name="Line 248"/>
            <p:cNvSpPr>
              <a:spLocks noChangeShapeType="1"/>
            </p:cNvSpPr>
            <p:nvPr/>
          </p:nvSpPr>
          <p:spPr bwMode="auto">
            <a:xfrm>
              <a:off x="3259" y="1851"/>
              <a:ext cx="12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5" name="Line 249"/>
            <p:cNvSpPr>
              <a:spLocks noChangeShapeType="1"/>
            </p:cNvSpPr>
            <p:nvPr/>
          </p:nvSpPr>
          <p:spPr bwMode="auto">
            <a:xfrm>
              <a:off x="3271" y="1863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6" name="Line 250"/>
            <p:cNvSpPr>
              <a:spLocks noChangeShapeType="1"/>
            </p:cNvSpPr>
            <p:nvPr/>
          </p:nvSpPr>
          <p:spPr bwMode="auto">
            <a:xfrm>
              <a:off x="3283" y="1869"/>
              <a:ext cx="6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7" name="Line 251"/>
            <p:cNvSpPr>
              <a:spLocks noChangeShapeType="1"/>
            </p:cNvSpPr>
            <p:nvPr/>
          </p:nvSpPr>
          <p:spPr bwMode="auto">
            <a:xfrm>
              <a:off x="3289" y="1881"/>
              <a:ext cx="13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8" name="Line 252"/>
            <p:cNvSpPr>
              <a:spLocks noChangeShapeType="1"/>
            </p:cNvSpPr>
            <p:nvPr/>
          </p:nvSpPr>
          <p:spPr bwMode="auto">
            <a:xfrm>
              <a:off x="3302" y="1893"/>
              <a:ext cx="12" cy="7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89" name="Line 253"/>
            <p:cNvSpPr>
              <a:spLocks noChangeShapeType="1"/>
            </p:cNvSpPr>
            <p:nvPr/>
          </p:nvSpPr>
          <p:spPr bwMode="auto">
            <a:xfrm>
              <a:off x="3314" y="1900"/>
              <a:ext cx="6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0" name="Line 254"/>
            <p:cNvSpPr>
              <a:spLocks noChangeShapeType="1"/>
            </p:cNvSpPr>
            <p:nvPr/>
          </p:nvSpPr>
          <p:spPr bwMode="auto">
            <a:xfrm>
              <a:off x="3320" y="1912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1" name="Line 255"/>
            <p:cNvSpPr>
              <a:spLocks noChangeShapeType="1"/>
            </p:cNvSpPr>
            <p:nvPr/>
          </p:nvSpPr>
          <p:spPr bwMode="auto">
            <a:xfrm>
              <a:off x="3332" y="1918"/>
              <a:ext cx="12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2" name="Line 256"/>
            <p:cNvSpPr>
              <a:spLocks noChangeShapeType="1"/>
            </p:cNvSpPr>
            <p:nvPr/>
          </p:nvSpPr>
          <p:spPr bwMode="auto">
            <a:xfrm>
              <a:off x="3344" y="1930"/>
              <a:ext cx="7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3" name="Line 257"/>
            <p:cNvSpPr>
              <a:spLocks noChangeShapeType="1"/>
            </p:cNvSpPr>
            <p:nvPr/>
          </p:nvSpPr>
          <p:spPr bwMode="auto">
            <a:xfrm>
              <a:off x="3351" y="1936"/>
              <a:ext cx="12" cy="13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4" name="Line 258"/>
            <p:cNvSpPr>
              <a:spLocks noChangeShapeType="1"/>
            </p:cNvSpPr>
            <p:nvPr/>
          </p:nvSpPr>
          <p:spPr bwMode="auto">
            <a:xfrm>
              <a:off x="3363" y="1949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5" name="Line 259"/>
            <p:cNvSpPr>
              <a:spLocks noChangeShapeType="1"/>
            </p:cNvSpPr>
            <p:nvPr/>
          </p:nvSpPr>
          <p:spPr bwMode="auto">
            <a:xfrm>
              <a:off x="3375" y="1955"/>
              <a:ext cx="6" cy="12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6" name="Line 260"/>
            <p:cNvSpPr>
              <a:spLocks noChangeShapeType="1"/>
            </p:cNvSpPr>
            <p:nvPr/>
          </p:nvSpPr>
          <p:spPr bwMode="auto">
            <a:xfrm>
              <a:off x="3381" y="1967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7" name="Line 261"/>
            <p:cNvSpPr>
              <a:spLocks noChangeShapeType="1"/>
            </p:cNvSpPr>
            <p:nvPr/>
          </p:nvSpPr>
          <p:spPr bwMode="auto">
            <a:xfrm>
              <a:off x="3393" y="1967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8" name="Line 262"/>
            <p:cNvSpPr>
              <a:spLocks noChangeShapeType="1"/>
            </p:cNvSpPr>
            <p:nvPr/>
          </p:nvSpPr>
          <p:spPr bwMode="auto">
            <a:xfrm>
              <a:off x="3406" y="1967"/>
              <a:ext cx="6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799" name="Line 263"/>
            <p:cNvSpPr>
              <a:spLocks noChangeShapeType="1"/>
            </p:cNvSpPr>
            <p:nvPr/>
          </p:nvSpPr>
          <p:spPr bwMode="auto">
            <a:xfrm>
              <a:off x="3412" y="1973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0" name="Line 264"/>
            <p:cNvSpPr>
              <a:spLocks noChangeShapeType="1"/>
            </p:cNvSpPr>
            <p:nvPr/>
          </p:nvSpPr>
          <p:spPr bwMode="auto">
            <a:xfrm>
              <a:off x="3424" y="1973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1" name="Line 265"/>
            <p:cNvSpPr>
              <a:spLocks noChangeShapeType="1"/>
            </p:cNvSpPr>
            <p:nvPr/>
          </p:nvSpPr>
          <p:spPr bwMode="auto">
            <a:xfrm>
              <a:off x="3436" y="1973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2" name="Line 266"/>
            <p:cNvSpPr>
              <a:spLocks noChangeShapeType="1"/>
            </p:cNvSpPr>
            <p:nvPr/>
          </p:nvSpPr>
          <p:spPr bwMode="auto">
            <a:xfrm>
              <a:off x="3442" y="1973"/>
              <a:ext cx="13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3" name="Line 267"/>
            <p:cNvSpPr>
              <a:spLocks noChangeShapeType="1"/>
            </p:cNvSpPr>
            <p:nvPr/>
          </p:nvSpPr>
          <p:spPr bwMode="auto">
            <a:xfrm>
              <a:off x="3455" y="1979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4" name="Line 268"/>
            <p:cNvSpPr>
              <a:spLocks noChangeShapeType="1"/>
            </p:cNvSpPr>
            <p:nvPr/>
          </p:nvSpPr>
          <p:spPr bwMode="auto">
            <a:xfrm>
              <a:off x="3467" y="1979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5" name="Line 269"/>
            <p:cNvSpPr>
              <a:spLocks noChangeShapeType="1"/>
            </p:cNvSpPr>
            <p:nvPr/>
          </p:nvSpPr>
          <p:spPr bwMode="auto">
            <a:xfrm>
              <a:off x="3473" y="1979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6" name="Line 270"/>
            <p:cNvSpPr>
              <a:spLocks noChangeShapeType="1"/>
            </p:cNvSpPr>
            <p:nvPr/>
          </p:nvSpPr>
          <p:spPr bwMode="auto">
            <a:xfrm>
              <a:off x="3485" y="1985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7" name="Line 271"/>
            <p:cNvSpPr>
              <a:spLocks noChangeShapeType="1"/>
            </p:cNvSpPr>
            <p:nvPr/>
          </p:nvSpPr>
          <p:spPr bwMode="auto">
            <a:xfrm>
              <a:off x="3497" y="1985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8" name="Line 272"/>
            <p:cNvSpPr>
              <a:spLocks noChangeShapeType="1"/>
            </p:cNvSpPr>
            <p:nvPr/>
          </p:nvSpPr>
          <p:spPr bwMode="auto">
            <a:xfrm>
              <a:off x="3503" y="1985"/>
              <a:ext cx="13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09" name="Line 273"/>
            <p:cNvSpPr>
              <a:spLocks noChangeShapeType="1"/>
            </p:cNvSpPr>
            <p:nvPr/>
          </p:nvSpPr>
          <p:spPr bwMode="auto">
            <a:xfrm>
              <a:off x="3516" y="1991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0" name="Line 274"/>
            <p:cNvSpPr>
              <a:spLocks noChangeShapeType="1"/>
            </p:cNvSpPr>
            <p:nvPr/>
          </p:nvSpPr>
          <p:spPr bwMode="auto">
            <a:xfrm>
              <a:off x="3528" y="1991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1" name="Line 275"/>
            <p:cNvSpPr>
              <a:spLocks noChangeShapeType="1"/>
            </p:cNvSpPr>
            <p:nvPr/>
          </p:nvSpPr>
          <p:spPr bwMode="auto">
            <a:xfrm>
              <a:off x="3534" y="1991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2" name="Line 276"/>
            <p:cNvSpPr>
              <a:spLocks noChangeShapeType="1"/>
            </p:cNvSpPr>
            <p:nvPr/>
          </p:nvSpPr>
          <p:spPr bwMode="auto">
            <a:xfrm>
              <a:off x="3546" y="1991"/>
              <a:ext cx="13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3" name="Line 277"/>
            <p:cNvSpPr>
              <a:spLocks noChangeShapeType="1"/>
            </p:cNvSpPr>
            <p:nvPr/>
          </p:nvSpPr>
          <p:spPr bwMode="auto">
            <a:xfrm>
              <a:off x="3559" y="1997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4" name="Line 278"/>
            <p:cNvSpPr>
              <a:spLocks noChangeShapeType="1"/>
            </p:cNvSpPr>
            <p:nvPr/>
          </p:nvSpPr>
          <p:spPr bwMode="auto">
            <a:xfrm>
              <a:off x="3565" y="1997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5" name="Line 279"/>
            <p:cNvSpPr>
              <a:spLocks noChangeShapeType="1"/>
            </p:cNvSpPr>
            <p:nvPr/>
          </p:nvSpPr>
          <p:spPr bwMode="auto">
            <a:xfrm>
              <a:off x="3577" y="1997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6" name="Line 280"/>
            <p:cNvSpPr>
              <a:spLocks noChangeShapeType="1"/>
            </p:cNvSpPr>
            <p:nvPr/>
          </p:nvSpPr>
          <p:spPr bwMode="auto">
            <a:xfrm>
              <a:off x="3589" y="1997"/>
              <a:ext cx="6" cy="7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7" name="Line 281"/>
            <p:cNvSpPr>
              <a:spLocks noChangeShapeType="1"/>
            </p:cNvSpPr>
            <p:nvPr/>
          </p:nvSpPr>
          <p:spPr bwMode="auto">
            <a:xfrm>
              <a:off x="3595" y="200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8" name="Line 282"/>
            <p:cNvSpPr>
              <a:spLocks noChangeShapeType="1"/>
            </p:cNvSpPr>
            <p:nvPr/>
          </p:nvSpPr>
          <p:spPr bwMode="auto">
            <a:xfrm>
              <a:off x="3607" y="2004"/>
              <a:ext cx="7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19" name="Line 283"/>
            <p:cNvSpPr>
              <a:spLocks noChangeShapeType="1"/>
            </p:cNvSpPr>
            <p:nvPr/>
          </p:nvSpPr>
          <p:spPr bwMode="auto">
            <a:xfrm>
              <a:off x="3614" y="200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0" name="Line 284"/>
            <p:cNvSpPr>
              <a:spLocks noChangeShapeType="1"/>
            </p:cNvSpPr>
            <p:nvPr/>
          </p:nvSpPr>
          <p:spPr bwMode="auto">
            <a:xfrm>
              <a:off x="3626" y="200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1" name="Line 285"/>
            <p:cNvSpPr>
              <a:spLocks noChangeShapeType="1"/>
            </p:cNvSpPr>
            <p:nvPr/>
          </p:nvSpPr>
          <p:spPr bwMode="auto">
            <a:xfrm>
              <a:off x="3638" y="2004"/>
              <a:ext cx="6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2" name="Line 286"/>
            <p:cNvSpPr>
              <a:spLocks noChangeShapeType="1"/>
            </p:cNvSpPr>
            <p:nvPr/>
          </p:nvSpPr>
          <p:spPr bwMode="auto">
            <a:xfrm>
              <a:off x="3644" y="201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3" name="Line 287"/>
            <p:cNvSpPr>
              <a:spLocks noChangeShapeType="1"/>
            </p:cNvSpPr>
            <p:nvPr/>
          </p:nvSpPr>
          <p:spPr bwMode="auto">
            <a:xfrm>
              <a:off x="3656" y="2010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4" name="Line 288"/>
            <p:cNvSpPr>
              <a:spLocks noChangeShapeType="1"/>
            </p:cNvSpPr>
            <p:nvPr/>
          </p:nvSpPr>
          <p:spPr bwMode="auto">
            <a:xfrm>
              <a:off x="3669" y="201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5" name="Line 289"/>
            <p:cNvSpPr>
              <a:spLocks noChangeShapeType="1"/>
            </p:cNvSpPr>
            <p:nvPr/>
          </p:nvSpPr>
          <p:spPr bwMode="auto">
            <a:xfrm>
              <a:off x="3675" y="201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6" name="Line 290"/>
            <p:cNvSpPr>
              <a:spLocks noChangeShapeType="1"/>
            </p:cNvSpPr>
            <p:nvPr/>
          </p:nvSpPr>
          <p:spPr bwMode="auto">
            <a:xfrm>
              <a:off x="3687" y="2010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7" name="Line 291"/>
            <p:cNvSpPr>
              <a:spLocks noChangeShapeType="1"/>
            </p:cNvSpPr>
            <p:nvPr/>
          </p:nvSpPr>
          <p:spPr bwMode="auto">
            <a:xfrm>
              <a:off x="3699" y="2016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8" name="Line 292"/>
            <p:cNvSpPr>
              <a:spLocks noChangeShapeType="1"/>
            </p:cNvSpPr>
            <p:nvPr/>
          </p:nvSpPr>
          <p:spPr bwMode="auto">
            <a:xfrm>
              <a:off x="3705" y="2016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29" name="Line 293"/>
            <p:cNvSpPr>
              <a:spLocks noChangeShapeType="1"/>
            </p:cNvSpPr>
            <p:nvPr/>
          </p:nvSpPr>
          <p:spPr bwMode="auto">
            <a:xfrm>
              <a:off x="3718" y="2016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0" name="Line 294"/>
            <p:cNvSpPr>
              <a:spLocks noChangeShapeType="1"/>
            </p:cNvSpPr>
            <p:nvPr/>
          </p:nvSpPr>
          <p:spPr bwMode="auto">
            <a:xfrm>
              <a:off x="3730" y="2016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1" name="Line 295"/>
            <p:cNvSpPr>
              <a:spLocks noChangeShapeType="1"/>
            </p:cNvSpPr>
            <p:nvPr/>
          </p:nvSpPr>
          <p:spPr bwMode="auto">
            <a:xfrm>
              <a:off x="3736" y="2016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2" name="Line 296"/>
            <p:cNvSpPr>
              <a:spLocks noChangeShapeType="1"/>
            </p:cNvSpPr>
            <p:nvPr/>
          </p:nvSpPr>
          <p:spPr bwMode="auto">
            <a:xfrm>
              <a:off x="3748" y="2016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3" name="Line 297"/>
            <p:cNvSpPr>
              <a:spLocks noChangeShapeType="1"/>
            </p:cNvSpPr>
            <p:nvPr/>
          </p:nvSpPr>
          <p:spPr bwMode="auto">
            <a:xfrm>
              <a:off x="3760" y="2022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4" name="Line 298"/>
            <p:cNvSpPr>
              <a:spLocks noChangeShapeType="1"/>
            </p:cNvSpPr>
            <p:nvPr/>
          </p:nvSpPr>
          <p:spPr bwMode="auto">
            <a:xfrm>
              <a:off x="3766" y="2022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5" name="Line 299"/>
            <p:cNvSpPr>
              <a:spLocks noChangeShapeType="1"/>
            </p:cNvSpPr>
            <p:nvPr/>
          </p:nvSpPr>
          <p:spPr bwMode="auto">
            <a:xfrm>
              <a:off x="3779" y="2022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6" name="Line 300"/>
            <p:cNvSpPr>
              <a:spLocks noChangeShapeType="1"/>
            </p:cNvSpPr>
            <p:nvPr/>
          </p:nvSpPr>
          <p:spPr bwMode="auto">
            <a:xfrm>
              <a:off x="3791" y="2022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7" name="Line 301"/>
            <p:cNvSpPr>
              <a:spLocks noChangeShapeType="1"/>
            </p:cNvSpPr>
            <p:nvPr/>
          </p:nvSpPr>
          <p:spPr bwMode="auto">
            <a:xfrm>
              <a:off x="3797" y="2022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8" name="Line 302"/>
            <p:cNvSpPr>
              <a:spLocks noChangeShapeType="1"/>
            </p:cNvSpPr>
            <p:nvPr/>
          </p:nvSpPr>
          <p:spPr bwMode="auto">
            <a:xfrm>
              <a:off x="3809" y="2022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39" name="Line 303"/>
            <p:cNvSpPr>
              <a:spLocks noChangeShapeType="1"/>
            </p:cNvSpPr>
            <p:nvPr/>
          </p:nvSpPr>
          <p:spPr bwMode="auto">
            <a:xfrm>
              <a:off x="3822" y="2022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0" name="Line 304"/>
            <p:cNvSpPr>
              <a:spLocks noChangeShapeType="1"/>
            </p:cNvSpPr>
            <p:nvPr/>
          </p:nvSpPr>
          <p:spPr bwMode="auto">
            <a:xfrm>
              <a:off x="3828" y="2022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1" name="Line 305"/>
            <p:cNvSpPr>
              <a:spLocks noChangeShapeType="1"/>
            </p:cNvSpPr>
            <p:nvPr/>
          </p:nvSpPr>
          <p:spPr bwMode="auto">
            <a:xfrm>
              <a:off x="3840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2" name="Line 306"/>
            <p:cNvSpPr>
              <a:spLocks noChangeShapeType="1"/>
            </p:cNvSpPr>
            <p:nvPr/>
          </p:nvSpPr>
          <p:spPr bwMode="auto">
            <a:xfrm>
              <a:off x="3852" y="2028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3" name="Line 307"/>
            <p:cNvSpPr>
              <a:spLocks noChangeShapeType="1"/>
            </p:cNvSpPr>
            <p:nvPr/>
          </p:nvSpPr>
          <p:spPr bwMode="auto">
            <a:xfrm>
              <a:off x="3858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4" name="Line 308"/>
            <p:cNvSpPr>
              <a:spLocks noChangeShapeType="1"/>
            </p:cNvSpPr>
            <p:nvPr/>
          </p:nvSpPr>
          <p:spPr bwMode="auto">
            <a:xfrm>
              <a:off x="3870" y="2028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5" name="Line 309"/>
            <p:cNvSpPr>
              <a:spLocks noChangeShapeType="1"/>
            </p:cNvSpPr>
            <p:nvPr/>
          </p:nvSpPr>
          <p:spPr bwMode="auto">
            <a:xfrm>
              <a:off x="3883" y="2028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6" name="Line 310"/>
            <p:cNvSpPr>
              <a:spLocks noChangeShapeType="1"/>
            </p:cNvSpPr>
            <p:nvPr/>
          </p:nvSpPr>
          <p:spPr bwMode="auto">
            <a:xfrm>
              <a:off x="3889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7" name="Line 311"/>
            <p:cNvSpPr>
              <a:spLocks noChangeShapeType="1"/>
            </p:cNvSpPr>
            <p:nvPr/>
          </p:nvSpPr>
          <p:spPr bwMode="auto">
            <a:xfrm>
              <a:off x="3901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8" name="Line 312"/>
            <p:cNvSpPr>
              <a:spLocks noChangeShapeType="1"/>
            </p:cNvSpPr>
            <p:nvPr/>
          </p:nvSpPr>
          <p:spPr bwMode="auto">
            <a:xfrm>
              <a:off x="3913" y="2028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49" name="Line 313"/>
            <p:cNvSpPr>
              <a:spLocks noChangeShapeType="1"/>
            </p:cNvSpPr>
            <p:nvPr/>
          </p:nvSpPr>
          <p:spPr bwMode="auto">
            <a:xfrm>
              <a:off x="3919" y="2028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0" name="Line 314"/>
            <p:cNvSpPr>
              <a:spLocks noChangeShapeType="1"/>
            </p:cNvSpPr>
            <p:nvPr/>
          </p:nvSpPr>
          <p:spPr bwMode="auto">
            <a:xfrm>
              <a:off x="3932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1" name="Line 315"/>
            <p:cNvSpPr>
              <a:spLocks noChangeShapeType="1"/>
            </p:cNvSpPr>
            <p:nvPr/>
          </p:nvSpPr>
          <p:spPr bwMode="auto">
            <a:xfrm>
              <a:off x="3944" y="2028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2" name="Line 316"/>
            <p:cNvSpPr>
              <a:spLocks noChangeShapeType="1"/>
            </p:cNvSpPr>
            <p:nvPr/>
          </p:nvSpPr>
          <p:spPr bwMode="auto">
            <a:xfrm>
              <a:off x="3950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3" name="Line 317"/>
            <p:cNvSpPr>
              <a:spLocks noChangeShapeType="1"/>
            </p:cNvSpPr>
            <p:nvPr/>
          </p:nvSpPr>
          <p:spPr bwMode="auto">
            <a:xfrm>
              <a:off x="3962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4" name="Line 318"/>
            <p:cNvSpPr>
              <a:spLocks noChangeShapeType="1"/>
            </p:cNvSpPr>
            <p:nvPr/>
          </p:nvSpPr>
          <p:spPr bwMode="auto">
            <a:xfrm>
              <a:off x="3974" y="2028"/>
              <a:ext cx="7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5" name="Line 319"/>
            <p:cNvSpPr>
              <a:spLocks noChangeShapeType="1"/>
            </p:cNvSpPr>
            <p:nvPr/>
          </p:nvSpPr>
          <p:spPr bwMode="auto">
            <a:xfrm>
              <a:off x="3981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6" name="Line 320"/>
            <p:cNvSpPr>
              <a:spLocks noChangeShapeType="1"/>
            </p:cNvSpPr>
            <p:nvPr/>
          </p:nvSpPr>
          <p:spPr bwMode="auto">
            <a:xfrm>
              <a:off x="3993" y="2028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7" name="Line 321"/>
            <p:cNvSpPr>
              <a:spLocks noChangeShapeType="1"/>
            </p:cNvSpPr>
            <p:nvPr/>
          </p:nvSpPr>
          <p:spPr bwMode="auto">
            <a:xfrm>
              <a:off x="3999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8" name="Line 322"/>
            <p:cNvSpPr>
              <a:spLocks noChangeShapeType="1"/>
            </p:cNvSpPr>
            <p:nvPr/>
          </p:nvSpPr>
          <p:spPr bwMode="auto">
            <a:xfrm>
              <a:off x="4011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59" name="Line 323"/>
            <p:cNvSpPr>
              <a:spLocks noChangeShapeType="1"/>
            </p:cNvSpPr>
            <p:nvPr/>
          </p:nvSpPr>
          <p:spPr bwMode="auto">
            <a:xfrm>
              <a:off x="4023" y="2028"/>
              <a:ext cx="7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0" name="Line 324"/>
            <p:cNvSpPr>
              <a:spLocks noChangeShapeType="1"/>
            </p:cNvSpPr>
            <p:nvPr/>
          </p:nvSpPr>
          <p:spPr bwMode="auto">
            <a:xfrm>
              <a:off x="4030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1" name="Line 325"/>
            <p:cNvSpPr>
              <a:spLocks noChangeShapeType="1"/>
            </p:cNvSpPr>
            <p:nvPr/>
          </p:nvSpPr>
          <p:spPr bwMode="auto">
            <a:xfrm>
              <a:off x="4042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2" name="Line 326"/>
            <p:cNvSpPr>
              <a:spLocks noChangeShapeType="1"/>
            </p:cNvSpPr>
            <p:nvPr/>
          </p:nvSpPr>
          <p:spPr bwMode="auto">
            <a:xfrm>
              <a:off x="4054" y="2028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3" name="Line 327"/>
            <p:cNvSpPr>
              <a:spLocks noChangeShapeType="1"/>
            </p:cNvSpPr>
            <p:nvPr/>
          </p:nvSpPr>
          <p:spPr bwMode="auto">
            <a:xfrm>
              <a:off x="4060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4" name="Line 328"/>
            <p:cNvSpPr>
              <a:spLocks noChangeShapeType="1"/>
            </p:cNvSpPr>
            <p:nvPr/>
          </p:nvSpPr>
          <p:spPr bwMode="auto">
            <a:xfrm>
              <a:off x="4072" y="2028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5" name="Line 329"/>
            <p:cNvSpPr>
              <a:spLocks noChangeShapeType="1"/>
            </p:cNvSpPr>
            <p:nvPr/>
          </p:nvSpPr>
          <p:spPr bwMode="auto">
            <a:xfrm>
              <a:off x="4085" y="2028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6" name="Line 330"/>
            <p:cNvSpPr>
              <a:spLocks noChangeShapeType="1"/>
            </p:cNvSpPr>
            <p:nvPr/>
          </p:nvSpPr>
          <p:spPr bwMode="auto">
            <a:xfrm>
              <a:off x="4091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7" name="Line 331"/>
            <p:cNvSpPr>
              <a:spLocks noChangeShapeType="1"/>
            </p:cNvSpPr>
            <p:nvPr/>
          </p:nvSpPr>
          <p:spPr bwMode="auto">
            <a:xfrm>
              <a:off x="4103" y="2028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8" name="Line 332"/>
            <p:cNvSpPr>
              <a:spLocks noChangeShapeType="1"/>
            </p:cNvSpPr>
            <p:nvPr/>
          </p:nvSpPr>
          <p:spPr bwMode="auto">
            <a:xfrm>
              <a:off x="4115" y="2028"/>
              <a:ext cx="6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69" name="Line 333"/>
            <p:cNvSpPr>
              <a:spLocks noChangeShapeType="1"/>
            </p:cNvSpPr>
            <p:nvPr/>
          </p:nvSpPr>
          <p:spPr bwMode="auto">
            <a:xfrm>
              <a:off x="4121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0" name="Line 334"/>
            <p:cNvSpPr>
              <a:spLocks noChangeShapeType="1"/>
            </p:cNvSpPr>
            <p:nvPr/>
          </p:nvSpPr>
          <p:spPr bwMode="auto">
            <a:xfrm>
              <a:off x="4133" y="2034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1" name="Line 335"/>
            <p:cNvSpPr>
              <a:spLocks noChangeShapeType="1"/>
            </p:cNvSpPr>
            <p:nvPr/>
          </p:nvSpPr>
          <p:spPr bwMode="auto">
            <a:xfrm>
              <a:off x="4146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2" name="Line 336"/>
            <p:cNvSpPr>
              <a:spLocks noChangeShapeType="1"/>
            </p:cNvSpPr>
            <p:nvPr/>
          </p:nvSpPr>
          <p:spPr bwMode="auto">
            <a:xfrm>
              <a:off x="4152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3" name="Line 337"/>
            <p:cNvSpPr>
              <a:spLocks noChangeShapeType="1"/>
            </p:cNvSpPr>
            <p:nvPr/>
          </p:nvSpPr>
          <p:spPr bwMode="auto">
            <a:xfrm>
              <a:off x="4164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4" name="Line 338"/>
            <p:cNvSpPr>
              <a:spLocks noChangeShapeType="1"/>
            </p:cNvSpPr>
            <p:nvPr/>
          </p:nvSpPr>
          <p:spPr bwMode="auto">
            <a:xfrm>
              <a:off x="4176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5" name="Line 339"/>
            <p:cNvSpPr>
              <a:spLocks noChangeShapeType="1"/>
            </p:cNvSpPr>
            <p:nvPr/>
          </p:nvSpPr>
          <p:spPr bwMode="auto">
            <a:xfrm>
              <a:off x="4182" y="2034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6" name="Line 340"/>
            <p:cNvSpPr>
              <a:spLocks noChangeShapeType="1"/>
            </p:cNvSpPr>
            <p:nvPr/>
          </p:nvSpPr>
          <p:spPr bwMode="auto">
            <a:xfrm>
              <a:off x="4195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7" name="Line 341"/>
            <p:cNvSpPr>
              <a:spLocks noChangeShapeType="1"/>
            </p:cNvSpPr>
            <p:nvPr/>
          </p:nvSpPr>
          <p:spPr bwMode="auto">
            <a:xfrm>
              <a:off x="4207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8" name="Line 342"/>
            <p:cNvSpPr>
              <a:spLocks noChangeShapeType="1"/>
            </p:cNvSpPr>
            <p:nvPr/>
          </p:nvSpPr>
          <p:spPr bwMode="auto">
            <a:xfrm>
              <a:off x="4213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79" name="Line 343"/>
            <p:cNvSpPr>
              <a:spLocks noChangeShapeType="1"/>
            </p:cNvSpPr>
            <p:nvPr/>
          </p:nvSpPr>
          <p:spPr bwMode="auto">
            <a:xfrm>
              <a:off x="4225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0" name="Line 344"/>
            <p:cNvSpPr>
              <a:spLocks noChangeShapeType="1"/>
            </p:cNvSpPr>
            <p:nvPr/>
          </p:nvSpPr>
          <p:spPr bwMode="auto">
            <a:xfrm>
              <a:off x="4237" y="2034"/>
              <a:ext cx="7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1" name="Line 345"/>
            <p:cNvSpPr>
              <a:spLocks noChangeShapeType="1"/>
            </p:cNvSpPr>
            <p:nvPr/>
          </p:nvSpPr>
          <p:spPr bwMode="auto">
            <a:xfrm>
              <a:off x="4244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2" name="Line 346"/>
            <p:cNvSpPr>
              <a:spLocks noChangeShapeType="1"/>
            </p:cNvSpPr>
            <p:nvPr/>
          </p:nvSpPr>
          <p:spPr bwMode="auto">
            <a:xfrm>
              <a:off x="4256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3" name="Line 347"/>
            <p:cNvSpPr>
              <a:spLocks noChangeShapeType="1"/>
            </p:cNvSpPr>
            <p:nvPr/>
          </p:nvSpPr>
          <p:spPr bwMode="auto">
            <a:xfrm>
              <a:off x="4268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4" name="Line 348"/>
            <p:cNvSpPr>
              <a:spLocks noChangeShapeType="1"/>
            </p:cNvSpPr>
            <p:nvPr/>
          </p:nvSpPr>
          <p:spPr bwMode="auto">
            <a:xfrm>
              <a:off x="4274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5" name="Line 349"/>
            <p:cNvSpPr>
              <a:spLocks noChangeShapeType="1"/>
            </p:cNvSpPr>
            <p:nvPr/>
          </p:nvSpPr>
          <p:spPr bwMode="auto">
            <a:xfrm>
              <a:off x="4286" y="2034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6" name="Line 350"/>
            <p:cNvSpPr>
              <a:spLocks noChangeShapeType="1"/>
            </p:cNvSpPr>
            <p:nvPr/>
          </p:nvSpPr>
          <p:spPr bwMode="auto">
            <a:xfrm>
              <a:off x="4299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7" name="Line 351"/>
            <p:cNvSpPr>
              <a:spLocks noChangeShapeType="1"/>
            </p:cNvSpPr>
            <p:nvPr/>
          </p:nvSpPr>
          <p:spPr bwMode="auto">
            <a:xfrm>
              <a:off x="4305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8" name="Line 352"/>
            <p:cNvSpPr>
              <a:spLocks noChangeShapeType="1"/>
            </p:cNvSpPr>
            <p:nvPr/>
          </p:nvSpPr>
          <p:spPr bwMode="auto">
            <a:xfrm>
              <a:off x="4317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89" name="Line 353"/>
            <p:cNvSpPr>
              <a:spLocks noChangeShapeType="1"/>
            </p:cNvSpPr>
            <p:nvPr/>
          </p:nvSpPr>
          <p:spPr bwMode="auto">
            <a:xfrm>
              <a:off x="4329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0" name="Line 354"/>
            <p:cNvSpPr>
              <a:spLocks noChangeShapeType="1"/>
            </p:cNvSpPr>
            <p:nvPr/>
          </p:nvSpPr>
          <p:spPr bwMode="auto">
            <a:xfrm>
              <a:off x="4335" y="2034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1" name="Line 355"/>
            <p:cNvSpPr>
              <a:spLocks noChangeShapeType="1"/>
            </p:cNvSpPr>
            <p:nvPr/>
          </p:nvSpPr>
          <p:spPr bwMode="auto">
            <a:xfrm>
              <a:off x="4348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2" name="Line 356"/>
            <p:cNvSpPr>
              <a:spLocks noChangeShapeType="1"/>
            </p:cNvSpPr>
            <p:nvPr/>
          </p:nvSpPr>
          <p:spPr bwMode="auto">
            <a:xfrm>
              <a:off x="4354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3" name="Line 357"/>
            <p:cNvSpPr>
              <a:spLocks noChangeShapeType="1"/>
            </p:cNvSpPr>
            <p:nvPr/>
          </p:nvSpPr>
          <p:spPr bwMode="auto">
            <a:xfrm>
              <a:off x="4366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4" name="Line 358"/>
            <p:cNvSpPr>
              <a:spLocks noChangeShapeType="1"/>
            </p:cNvSpPr>
            <p:nvPr/>
          </p:nvSpPr>
          <p:spPr bwMode="auto">
            <a:xfrm>
              <a:off x="4378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5" name="Line 359"/>
            <p:cNvSpPr>
              <a:spLocks noChangeShapeType="1"/>
            </p:cNvSpPr>
            <p:nvPr/>
          </p:nvSpPr>
          <p:spPr bwMode="auto">
            <a:xfrm>
              <a:off x="4384" y="2034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6" name="Line 360"/>
            <p:cNvSpPr>
              <a:spLocks noChangeShapeType="1"/>
            </p:cNvSpPr>
            <p:nvPr/>
          </p:nvSpPr>
          <p:spPr bwMode="auto">
            <a:xfrm>
              <a:off x="4397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7" name="Line 361"/>
            <p:cNvSpPr>
              <a:spLocks noChangeShapeType="1"/>
            </p:cNvSpPr>
            <p:nvPr/>
          </p:nvSpPr>
          <p:spPr bwMode="auto">
            <a:xfrm>
              <a:off x="4409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8" name="Line 362"/>
            <p:cNvSpPr>
              <a:spLocks noChangeShapeType="1"/>
            </p:cNvSpPr>
            <p:nvPr/>
          </p:nvSpPr>
          <p:spPr bwMode="auto">
            <a:xfrm>
              <a:off x="4415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899" name="Line 363"/>
            <p:cNvSpPr>
              <a:spLocks noChangeShapeType="1"/>
            </p:cNvSpPr>
            <p:nvPr/>
          </p:nvSpPr>
          <p:spPr bwMode="auto">
            <a:xfrm>
              <a:off x="4427" y="2034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0" name="Line 364"/>
            <p:cNvSpPr>
              <a:spLocks noChangeShapeType="1"/>
            </p:cNvSpPr>
            <p:nvPr/>
          </p:nvSpPr>
          <p:spPr bwMode="auto">
            <a:xfrm>
              <a:off x="4439" y="2034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1" name="Line 365"/>
            <p:cNvSpPr>
              <a:spLocks noChangeShapeType="1"/>
            </p:cNvSpPr>
            <p:nvPr/>
          </p:nvSpPr>
          <p:spPr bwMode="auto">
            <a:xfrm>
              <a:off x="4445" y="2034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2" name="Line 366"/>
            <p:cNvSpPr>
              <a:spLocks noChangeShapeType="1"/>
            </p:cNvSpPr>
            <p:nvPr/>
          </p:nvSpPr>
          <p:spPr bwMode="auto">
            <a:xfrm>
              <a:off x="4458" y="2034"/>
              <a:ext cx="12" cy="6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3" name="Line 367"/>
            <p:cNvSpPr>
              <a:spLocks noChangeShapeType="1"/>
            </p:cNvSpPr>
            <p:nvPr/>
          </p:nvSpPr>
          <p:spPr bwMode="auto">
            <a:xfrm>
              <a:off x="4470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4" name="Line 368"/>
            <p:cNvSpPr>
              <a:spLocks noChangeShapeType="1"/>
            </p:cNvSpPr>
            <p:nvPr/>
          </p:nvSpPr>
          <p:spPr bwMode="auto">
            <a:xfrm>
              <a:off x="4476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5" name="Line 369"/>
            <p:cNvSpPr>
              <a:spLocks noChangeShapeType="1"/>
            </p:cNvSpPr>
            <p:nvPr/>
          </p:nvSpPr>
          <p:spPr bwMode="auto">
            <a:xfrm>
              <a:off x="4488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6" name="Line 370"/>
            <p:cNvSpPr>
              <a:spLocks noChangeShapeType="1"/>
            </p:cNvSpPr>
            <p:nvPr/>
          </p:nvSpPr>
          <p:spPr bwMode="auto">
            <a:xfrm>
              <a:off x="4500" y="2040"/>
              <a:ext cx="7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7" name="Line 371"/>
            <p:cNvSpPr>
              <a:spLocks noChangeShapeType="1"/>
            </p:cNvSpPr>
            <p:nvPr/>
          </p:nvSpPr>
          <p:spPr bwMode="auto">
            <a:xfrm>
              <a:off x="4507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8" name="Line 372"/>
            <p:cNvSpPr>
              <a:spLocks noChangeShapeType="1"/>
            </p:cNvSpPr>
            <p:nvPr/>
          </p:nvSpPr>
          <p:spPr bwMode="auto">
            <a:xfrm>
              <a:off x="4519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09" name="Line 373"/>
            <p:cNvSpPr>
              <a:spLocks noChangeShapeType="1"/>
            </p:cNvSpPr>
            <p:nvPr/>
          </p:nvSpPr>
          <p:spPr bwMode="auto">
            <a:xfrm>
              <a:off x="4531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0" name="Line 374"/>
            <p:cNvSpPr>
              <a:spLocks noChangeShapeType="1"/>
            </p:cNvSpPr>
            <p:nvPr/>
          </p:nvSpPr>
          <p:spPr bwMode="auto">
            <a:xfrm>
              <a:off x="4537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1" name="Line 375"/>
            <p:cNvSpPr>
              <a:spLocks noChangeShapeType="1"/>
            </p:cNvSpPr>
            <p:nvPr/>
          </p:nvSpPr>
          <p:spPr bwMode="auto">
            <a:xfrm>
              <a:off x="4549" y="2040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2" name="Line 376"/>
            <p:cNvSpPr>
              <a:spLocks noChangeShapeType="1"/>
            </p:cNvSpPr>
            <p:nvPr/>
          </p:nvSpPr>
          <p:spPr bwMode="auto">
            <a:xfrm>
              <a:off x="4562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3" name="Line 377"/>
            <p:cNvSpPr>
              <a:spLocks noChangeShapeType="1"/>
            </p:cNvSpPr>
            <p:nvPr/>
          </p:nvSpPr>
          <p:spPr bwMode="auto">
            <a:xfrm>
              <a:off x="4568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4" name="Line 378"/>
            <p:cNvSpPr>
              <a:spLocks noChangeShapeType="1"/>
            </p:cNvSpPr>
            <p:nvPr/>
          </p:nvSpPr>
          <p:spPr bwMode="auto">
            <a:xfrm>
              <a:off x="4580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5" name="Line 379"/>
            <p:cNvSpPr>
              <a:spLocks noChangeShapeType="1"/>
            </p:cNvSpPr>
            <p:nvPr/>
          </p:nvSpPr>
          <p:spPr bwMode="auto">
            <a:xfrm>
              <a:off x="4592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6" name="Line 380"/>
            <p:cNvSpPr>
              <a:spLocks noChangeShapeType="1"/>
            </p:cNvSpPr>
            <p:nvPr/>
          </p:nvSpPr>
          <p:spPr bwMode="auto">
            <a:xfrm>
              <a:off x="4598" y="2040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7" name="Line 381"/>
            <p:cNvSpPr>
              <a:spLocks noChangeShapeType="1"/>
            </p:cNvSpPr>
            <p:nvPr/>
          </p:nvSpPr>
          <p:spPr bwMode="auto">
            <a:xfrm>
              <a:off x="4611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8" name="Line 382"/>
            <p:cNvSpPr>
              <a:spLocks noChangeShapeType="1"/>
            </p:cNvSpPr>
            <p:nvPr/>
          </p:nvSpPr>
          <p:spPr bwMode="auto">
            <a:xfrm>
              <a:off x="4623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19" name="Line 383"/>
            <p:cNvSpPr>
              <a:spLocks noChangeShapeType="1"/>
            </p:cNvSpPr>
            <p:nvPr/>
          </p:nvSpPr>
          <p:spPr bwMode="auto">
            <a:xfrm>
              <a:off x="4629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0" name="Line 384"/>
            <p:cNvSpPr>
              <a:spLocks noChangeShapeType="1"/>
            </p:cNvSpPr>
            <p:nvPr/>
          </p:nvSpPr>
          <p:spPr bwMode="auto">
            <a:xfrm>
              <a:off x="4641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1" name="Line 385"/>
            <p:cNvSpPr>
              <a:spLocks noChangeShapeType="1"/>
            </p:cNvSpPr>
            <p:nvPr/>
          </p:nvSpPr>
          <p:spPr bwMode="auto">
            <a:xfrm>
              <a:off x="4653" y="2040"/>
              <a:ext cx="7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2" name="Line 386"/>
            <p:cNvSpPr>
              <a:spLocks noChangeShapeType="1"/>
            </p:cNvSpPr>
            <p:nvPr/>
          </p:nvSpPr>
          <p:spPr bwMode="auto">
            <a:xfrm>
              <a:off x="4660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3" name="Line 387"/>
            <p:cNvSpPr>
              <a:spLocks noChangeShapeType="1"/>
            </p:cNvSpPr>
            <p:nvPr/>
          </p:nvSpPr>
          <p:spPr bwMode="auto">
            <a:xfrm>
              <a:off x="4672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4" name="Line 388"/>
            <p:cNvSpPr>
              <a:spLocks noChangeShapeType="1"/>
            </p:cNvSpPr>
            <p:nvPr/>
          </p:nvSpPr>
          <p:spPr bwMode="auto">
            <a:xfrm>
              <a:off x="4684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5" name="Line 389"/>
            <p:cNvSpPr>
              <a:spLocks noChangeShapeType="1"/>
            </p:cNvSpPr>
            <p:nvPr/>
          </p:nvSpPr>
          <p:spPr bwMode="auto">
            <a:xfrm>
              <a:off x="4690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6" name="Line 390"/>
            <p:cNvSpPr>
              <a:spLocks noChangeShapeType="1"/>
            </p:cNvSpPr>
            <p:nvPr/>
          </p:nvSpPr>
          <p:spPr bwMode="auto">
            <a:xfrm>
              <a:off x="4702" y="2040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7" name="Line 391"/>
            <p:cNvSpPr>
              <a:spLocks noChangeShapeType="1"/>
            </p:cNvSpPr>
            <p:nvPr/>
          </p:nvSpPr>
          <p:spPr bwMode="auto">
            <a:xfrm>
              <a:off x="4715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8" name="Line 392"/>
            <p:cNvSpPr>
              <a:spLocks noChangeShapeType="1"/>
            </p:cNvSpPr>
            <p:nvPr/>
          </p:nvSpPr>
          <p:spPr bwMode="auto">
            <a:xfrm>
              <a:off x="4721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29" name="Line 393"/>
            <p:cNvSpPr>
              <a:spLocks noChangeShapeType="1"/>
            </p:cNvSpPr>
            <p:nvPr/>
          </p:nvSpPr>
          <p:spPr bwMode="auto">
            <a:xfrm>
              <a:off x="4733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0" name="Line 394"/>
            <p:cNvSpPr>
              <a:spLocks noChangeShapeType="1"/>
            </p:cNvSpPr>
            <p:nvPr/>
          </p:nvSpPr>
          <p:spPr bwMode="auto">
            <a:xfrm>
              <a:off x="4739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1" name="Line 395"/>
            <p:cNvSpPr>
              <a:spLocks noChangeShapeType="1"/>
            </p:cNvSpPr>
            <p:nvPr/>
          </p:nvSpPr>
          <p:spPr bwMode="auto">
            <a:xfrm>
              <a:off x="4751" y="2040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2" name="Line 396"/>
            <p:cNvSpPr>
              <a:spLocks noChangeShapeType="1"/>
            </p:cNvSpPr>
            <p:nvPr/>
          </p:nvSpPr>
          <p:spPr bwMode="auto">
            <a:xfrm>
              <a:off x="4764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3" name="Line 397"/>
            <p:cNvSpPr>
              <a:spLocks noChangeShapeType="1"/>
            </p:cNvSpPr>
            <p:nvPr/>
          </p:nvSpPr>
          <p:spPr bwMode="auto">
            <a:xfrm>
              <a:off x="4770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4" name="Line 398"/>
            <p:cNvSpPr>
              <a:spLocks noChangeShapeType="1"/>
            </p:cNvSpPr>
            <p:nvPr/>
          </p:nvSpPr>
          <p:spPr bwMode="auto">
            <a:xfrm>
              <a:off x="4782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5" name="Line 399"/>
            <p:cNvSpPr>
              <a:spLocks noChangeShapeType="1"/>
            </p:cNvSpPr>
            <p:nvPr/>
          </p:nvSpPr>
          <p:spPr bwMode="auto">
            <a:xfrm>
              <a:off x="4794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6" name="Line 400"/>
            <p:cNvSpPr>
              <a:spLocks noChangeShapeType="1"/>
            </p:cNvSpPr>
            <p:nvPr/>
          </p:nvSpPr>
          <p:spPr bwMode="auto">
            <a:xfrm>
              <a:off x="4800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7" name="Line 401"/>
            <p:cNvSpPr>
              <a:spLocks noChangeShapeType="1"/>
            </p:cNvSpPr>
            <p:nvPr/>
          </p:nvSpPr>
          <p:spPr bwMode="auto">
            <a:xfrm>
              <a:off x="4812" y="2040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8" name="Line 402"/>
            <p:cNvSpPr>
              <a:spLocks noChangeShapeType="1"/>
            </p:cNvSpPr>
            <p:nvPr/>
          </p:nvSpPr>
          <p:spPr bwMode="auto">
            <a:xfrm>
              <a:off x="4825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39" name="Line 403"/>
            <p:cNvSpPr>
              <a:spLocks noChangeShapeType="1"/>
            </p:cNvSpPr>
            <p:nvPr/>
          </p:nvSpPr>
          <p:spPr bwMode="auto">
            <a:xfrm>
              <a:off x="4831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40" name="Line 404"/>
            <p:cNvSpPr>
              <a:spLocks noChangeShapeType="1"/>
            </p:cNvSpPr>
            <p:nvPr/>
          </p:nvSpPr>
          <p:spPr bwMode="auto">
            <a:xfrm>
              <a:off x="4843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05"/>
          <p:cNvGrpSpPr>
            <a:grpSpLocks/>
          </p:cNvGrpSpPr>
          <p:nvPr/>
        </p:nvGrpSpPr>
        <p:grpSpPr bwMode="auto">
          <a:xfrm>
            <a:off x="4064000" y="3486150"/>
            <a:ext cx="3213100" cy="185738"/>
            <a:chOff x="2880" y="1924"/>
            <a:chExt cx="2024" cy="117"/>
          </a:xfrm>
        </p:grpSpPr>
        <p:sp>
          <p:nvSpPr>
            <p:cNvPr id="65942" name="Line 406"/>
            <p:cNvSpPr>
              <a:spLocks noChangeShapeType="1"/>
            </p:cNvSpPr>
            <p:nvPr/>
          </p:nvSpPr>
          <p:spPr bwMode="auto">
            <a:xfrm>
              <a:off x="4855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43" name="Line 407"/>
            <p:cNvSpPr>
              <a:spLocks noChangeShapeType="1"/>
            </p:cNvSpPr>
            <p:nvPr/>
          </p:nvSpPr>
          <p:spPr bwMode="auto">
            <a:xfrm>
              <a:off x="4861" y="2040"/>
              <a:ext cx="13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44" name="Line 408"/>
            <p:cNvSpPr>
              <a:spLocks noChangeShapeType="1"/>
            </p:cNvSpPr>
            <p:nvPr/>
          </p:nvSpPr>
          <p:spPr bwMode="auto">
            <a:xfrm>
              <a:off x="4874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45" name="Line 409"/>
            <p:cNvSpPr>
              <a:spLocks noChangeShapeType="1"/>
            </p:cNvSpPr>
            <p:nvPr/>
          </p:nvSpPr>
          <p:spPr bwMode="auto">
            <a:xfrm>
              <a:off x="4886" y="2040"/>
              <a:ext cx="6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46" name="Line 410"/>
            <p:cNvSpPr>
              <a:spLocks noChangeShapeType="1"/>
            </p:cNvSpPr>
            <p:nvPr/>
          </p:nvSpPr>
          <p:spPr bwMode="auto">
            <a:xfrm>
              <a:off x="4892" y="2040"/>
              <a:ext cx="12" cy="1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47" name="Line 411"/>
            <p:cNvSpPr>
              <a:spLocks noChangeShapeType="1"/>
            </p:cNvSpPr>
            <p:nvPr/>
          </p:nvSpPr>
          <p:spPr bwMode="auto">
            <a:xfrm>
              <a:off x="2880" y="1936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48" name="Line 412"/>
            <p:cNvSpPr>
              <a:spLocks noChangeShapeType="1"/>
            </p:cNvSpPr>
            <p:nvPr/>
          </p:nvSpPr>
          <p:spPr bwMode="auto">
            <a:xfrm>
              <a:off x="2886" y="1936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49" name="Line 413"/>
            <p:cNvSpPr>
              <a:spLocks noChangeShapeType="1"/>
            </p:cNvSpPr>
            <p:nvPr/>
          </p:nvSpPr>
          <p:spPr bwMode="auto">
            <a:xfrm>
              <a:off x="2898" y="1936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0" name="Line 414"/>
            <p:cNvSpPr>
              <a:spLocks noChangeShapeType="1"/>
            </p:cNvSpPr>
            <p:nvPr/>
          </p:nvSpPr>
          <p:spPr bwMode="auto">
            <a:xfrm flipV="1">
              <a:off x="2904" y="1930"/>
              <a:ext cx="12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1" name="Line 415"/>
            <p:cNvSpPr>
              <a:spLocks noChangeShapeType="1"/>
            </p:cNvSpPr>
            <p:nvPr/>
          </p:nvSpPr>
          <p:spPr bwMode="auto">
            <a:xfrm>
              <a:off x="2916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2" name="Line 416"/>
            <p:cNvSpPr>
              <a:spLocks noChangeShapeType="1"/>
            </p:cNvSpPr>
            <p:nvPr/>
          </p:nvSpPr>
          <p:spPr bwMode="auto">
            <a:xfrm>
              <a:off x="2928" y="1930"/>
              <a:ext cx="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3" name="Line 417"/>
            <p:cNvSpPr>
              <a:spLocks noChangeShapeType="1"/>
            </p:cNvSpPr>
            <p:nvPr/>
          </p:nvSpPr>
          <p:spPr bwMode="auto">
            <a:xfrm>
              <a:off x="2935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4" name="Line 418"/>
            <p:cNvSpPr>
              <a:spLocks noChangeShapeType="1"/>
            </p:cNvSpPr>
            <p:nvPr/>
          </p:nvSpPr>
          <p:spPr bwMode="auto">
            <a:xfrm>
              <a:off x="2947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5" name="Line 419"/>
            <p:cNvSpPr>
              <a:spLocks noChangeShapeType="1"/>
            </p:cNvSpPr>
            <p:nvPr/>
          </p:nvSpPr>
          <p:spPr bwMode="auto">
            <a:xfrm>
              <a:off x="2959" y="193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6" name="Line 420"/>
            <p:cNvSpPr>
              <a:spLocks noChangeShapeType="1"/>
            </p:cNvSpPr>
            <p:nvPr/>
          </p:nvSpPr>
          <p:spPr bwMode="auto">
            <a:xfrm>
              <a:off x="2965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7" name="Line 421"/>
            <p:cNvSpPr>
              <a:spLocks noChangeShapeType="1"/>
            </p:cNvSpPr>
            <p:nvPr/>
          </p:nvSpPr>
          <p:spPr bwMode="auto">
            <a:xfrm flipV="1">
              <a:off x="2977" y="1924"/>
              <a:ext cx="13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8" name="Line 422"/>
            <p:cNvSpPr>
              <a:spLocks noChangeShapeType="1"/>
            </p:cNvSpPr>
            <p:nvPr/>
          </p:nvSpPr>
          <p:spPr bwMode="auto">
            <a:xfrm>
              <a:off x="2990" y="192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59" name="Line 423"/>
            <p:cNvSpPr>
              <a:spLocks noChangeShapeType="1"/>
            </p:cNvSpPr>
            <p:nvPr/>
          </p:nvSpPr>
          <p:spPr bwMode="auto">
            <a:xfrm>
              <a:off x="2996" y="1924"/>
              <a:ext cx="12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0" name="Line 424"/>
            <p:cNvSpPr>
              <a:spLocks noChangeShapeType="1"/>
            </p:cNvSpPr>
            <p:nvPr/>
          </p:nvSpPr>
          <p:spPr bwMode="auto">
            <a:xfrm>
              <a:off x="3008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1" name="Line 425"/>
            <p:cNvSpPr>
              <a:spLocks noChangeShapeType="1"/>
            </p:cNvSpPr>
            <p:nvPr/>
          </p:nvSpPr>
          <p:spPr bwMode="auto">
            <a:xfrm>
              <a:off x="3020" y="193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2" name="Line 426"/>
            <p:cNvSpPr>
              <a:spLocks noChangeShapeType="1"/>
            </p:cNvSpPr>
            <p:nvPr/>
          </p:nvSpPr>
          <p:spPr bwMode="auto">
            <a:xfrm>
              <a:off x="3026" y="1930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3" name="Line 427"/>
            <p:cNvSpPr>
              <a:spLocks noChangeShapeType="1"/>
            </p:cNvSpPr>
            <p:nvPr/>
          </p:nvSpPr>
          <p:spPr bwMode="auto">
            <a:xfrm>
              <a:off x="3039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4" name="Line 428"/>
            <p:cNvSpPr>
              <a:spLocks noChangeShapeType="1"/>
            </p:cNvSpPr>
            <p:nvPr/>
          </p:nvSpPr>
          <p:spPr bwMode="auto">
            <a:xfrm>
              <a:off x="3051" y="193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5" name="Line 429"/>
            <p:cNvSpPr>
              <a:spLocks noChangeShapeType="1"/>
            </p:cNvSpPr>
            <p:nvPr/>
          </p:nvSpPr>
          <p:spPr bwMode="auto">
            <a:xfrm>
              <a:off x="3057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6" name="Line 430"/>
            <p:cNvSpPr>
              <a:spLocks noChangeShapeType="1"/>
            </p:cNvSpPr>
            <p:nvPr/>
          </p:nvSpPr>
          <p:spPr bwMode="auto">
            <a:xfrm>
              <a:off x="3069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7" name="Line 431"/>
            <p:cNvSpPr>
              <a:spLocks noChangeShapeType="1"/>
            </p:cNvSpPr>
            <p:nvPr/>
          </p:nvSpPr>
          <p:spPr bwMode="auto">
            <a:xfrm>
              <a:off x="3081" y="1930"/>
              <a:ext cx="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8" name="Line 432"/>
            <p:cNvSpPr>
              <a:spLocks noChangeShapeType="1"/>
            </p:cNvSpPr>
            <p:nvPr/>
          </p:nvSpPr>
          <p:spPr bwMode="auto">
            <a:xfrm>
              <a:off x="3088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69" name="Line 433"/>
            <p:cNvSpPr>
              <a:spLocks noChangeShapeType="1"/>
            </p:cNvSpPr>
            <p:nvPr/>
          </p:nvSpPr>
          <p:spPr bwMode="auto">
            <a:xfrm>
              <a:off x="3100" y="193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0" name="Line 434"/>
            <p:cNvSpPr>
              <a:spLocks noChangeShapeType="1"/>
            </p:cNvSpPr>
            <p:nvPr/>
          </p:nvSpPr>
          <p:spPr bwMode="auto">
            <a:xfrm>
              <a:off x="3112" y="1930"/>
              <a:ext cx="6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1" name="Line 435"/>
            <p:cNvSpPr>
              <a:spLocks noChangeShapeType="1"/>
            </p:cNvSpPr>
            <p:nvPr/>
          </p:nvSpPr>
          <p:spPr bwMode="auto">
            <a:xfrm>
              <a:off x="3118" y="1936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2" name="Line 436"/>
            <p:cNvSpPr>
              <a:spLocks noChangeShapeType="1"/>
            </p:cNvSpPr>
            <p:nvPr/>
          </p:nvSpPr>
          <p:spPr bwMode="auto">
            <a:xfrm>
              <a:off x="3130" y="1936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3" name="Line 437"/>
            <p:cNvSpPr>
              <a:spLocks noChangeShapeType="1"/>
            </p:cNvSpPr>
            <p:nvPr/>
          </p:nvSpPr>
          <p:spPr bwMode="auto">
            <a:xfrm>
              <a:off x="3143" y="1936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4" name="Line 438"/>
            <p:cNvSpPr>
              <a:spLocks noChangeShapeType="1"/>
            </p:cNvSpPr>
            <p:nvPr/>
          </p:nvSpPr>
          <p:spPr bwMode="auto">
            <a:xfrm>
              <a:off x="3149" y="1936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5" name="Line 439"/>
            <p:cNvSpPr>
              <a:spLocks noChangeShapeType="1"/>
            </p:cNvSpPr>
            <p:nvPr/>
          </p:nvSpPr>
          <p:spPr bwMode="auto">
            <a:xfrm>
              <a:off x="3161" y="1936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6" name="Line 440"/>
            <p:cNvSpPr>
              <a:spLocks noChangeShapeType="1"/>
            </p:cNvSpPr>
            <p:nvPr/>
          </p:nvSpPr>
          <p:spPr bwMode="auto">
            <a:xfrm>
              <a:off x="3173" y="1936"/>
              <a:ext cx="6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7" name="Line 441"/>
            <p:cNvSpPr>
              <a:spLocks noChangeShapeType="1"/>
            </p:cNvSpPr>
            <p:nvPr/>
          </p:nvSpPr>
          <p:spPr bwMode="auto">
            <a:xfrm>
              <a:off x="3179" y="1942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8" name="Line 442"/>
            <p:cNvSpPr>
              <a:spLocks noChangeShapeType="1"/>
            </p:cNvSpPr>
            <p:nvPr/>
          </p:nvSpPr>
          <p:spPr bwMode="auto">
            <a:xfrm>
              <a:off x="3192" y="1942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79" name="Line 443"/>
            <p:cNvSpPr>
              <a:spLocks noChangeShapeType="1"/>
            </p:cNvSpPr>
            <p:nvPr/>
          </p:nvSpPr>
          <p:spPr bwMode="auto">
            <a:xfrm>
              <a:off x="3204" y="1942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0" name="Line 444"/>
            <p:cNvSpPr>
              <a:spLocks noChangeShapeType="1"/>
            </p:cNvSpPr>
            <p:nvPr/>
          </p:nvSpPr>
          <p:spPr bwMode="auto">
            <a:xfrm>
              <a:off x="3210" y="1942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1" name="Line 445"/>
            <p:cNvSpPr>
              <a:spLocks noChangeShapeType="1"/>
            </p:cNvSpPr>
            <p:nvPr/>
          </p:nvSpPr>
          <p:spPr bwMode="auto">
            <a:xfrm>
              <a:off x="3222" y="1942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2" name="Line 446"/>
            <p:cNvSpPr>
              <a:spLocks noChangeShapeType="1"/>
            </p:cNvSpPr>
            <p:nvPr/>
          </p:nvSpPr>
          <p:spPr bwMode="auto">
            <a:xfrm>
              <a:off x="3234" y="1942"/>
              <a:ext cx="6" cy="7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3" name="Line 447"/>
            <p:cNvSpPr>
              <a:spLocks noChangeShapeType="1"/>
            </p:cNvSpPr>
            <p:nvPr/>
          </p:nvSpPr>
          <p:spPr bwMode="auto">
            <a:xfrm>
              <a:off x="3240" y="1949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4" name="Line 448"/>
            <p:cNvSpPr>
              <a:spLocks noChangeShapeType="1"/>
            </p:cNvSpPr>
            <p:nvPr/>
          </p:nvSpPr>
          <p:spPr bwMode="auto">
            <a:xfrm>
              <a:off x="3253" y="1949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5" name="Line 449"/>
            <p:cNvSpPr>
              <a:spLocks noChangeShapeType="1"/>
            </p:cNvSpPr>
            <p:nvPr/>
          </p:nvSpPr>
          <p:spPr bwMode="auto">
            <a:xfrm>
              <a:off x="3259" y="1949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6" name="Line 450"/>
            <p:cNvSpPr>
              <a:spLocks noChangeShapeType="1"/>
            </p:cNvSpPr>
            <p:nvPr/>
          </p:nvSpPr>
          <p:spPr bwMode="auto">
            <a:xfrm>
              <a:off x="3271" y="1949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7" name="Line 451"/>
            <p:cNvSpPr>
              <a:spLocks noChangeShapeType="1"/>
            </p:cNvSpPr>
            <p:nvPr/>
          </p:nvSpPr>
          <p:spPr bwMode="auto">
            <a:xfrm>
              <a:off x="3283" y="1949"/>
              <a:ext cx="6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8" name="Line 452"/>
            <p:cNvSpPr>
              <a:spLocks noChangeShapeType="1"/>
            </p:cNvSpPr>
            <p:nvPr/>
          </p:nvSpPr>
          <p:spPr bwMode="auto">
            <a:xfrm>
              <a:off x="3289" y="1955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89" name="Line 453"/>
            <p:cNvSpPr>
              <a:spLocks noChangeShapeType="1"/>
            </p:cNvSpPr>
            <p:nvPr/>
          </p:nvSpPr>
          <p:spPr bwMode="auto">
            <a:xfrm>
              <a:off x="3302" y="1955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0" name="Line 454"/>
            <p:cNvSpPr>
              <a:spLocks noChangeShapeType="1"/>
            </p:cNvSpPr>
            <p:nvPr/>
          </p:nvSpPr>
          <p:spPr bwMode="auto">
            <a:xfrm>
              <a:off x="3314" y="1955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1" name="Line 455"/>
            <p:cNvSpPr>
              <a:spLocks noChangeShapeType="1"/>
            </p:cNvSpPr>
            <p:nvPr/>
          </p:nvSpPr>
          <p:spPr bwMode="auto">
            <a:xfrm>
              <a:off x="3320" y="1955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2" name="Line 456"/>
            <p:cNvSpPr>
              <a:spLocks noChangeShapeType="1"/>
            </p:cNvSpPr>
            <p:nvPr/>
          </p:nvSpPr>
          <p:spPr bwMode="auto">
            <a:xfrm>
              <a:off x="3332" y="1955"/>
              <a:ext cx="12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3" name="Line 457"/>
            <p:cNvSpPr>
              <a:spLocks noChangeShapeType="1"/>
            </p:cNvSpPr>
            <p:nvPr/>
          </p:nvSpPr>
          <p:spPr bwMode="auto">
            <a:xfrm>
              <a:off x="3344" y="1961"/>
              <a:ext cx="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4" name="Line 458"/>
            <p:cNvSpPr>
              <a:spLocks noChangeShapeType="1"/>
            </p:cNvSpPr>
            <p:nvPr/>
          </p:nvSpPr>
          <p:spPr bwMode="auto">
            <a:xfrm>
              <a:off x="3351" y="1961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5" name="Line 459"/>
            <p:cNvSpPr>
              <a:spLocks noChangeShapeType="1"/>
            </p:cNvSpPr>
            <p:nvPr/>
          </p:nvSpPr>
          <p:spPr bwMode="auto">
            <a:xfrm>
              <a:off x="3363" y="1961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6" name="Line 460"/>
            <p:cNvSpPr>
              <a:spLocks noChangeShapeType="1"/>
            </p:cNvSpPr>
            <p:nvPr/>
          </p:nvSpPr>
          <p:spPr bwMode="auto">
            <a:xfrm>
              <a:off x="3375" y="1961"/>
              <a:ext cx="6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7" name="Line 461"/>
            <p:cNvSpPr>
              <a:spLocks noChangeShapeType="1"/>
            </p:cNvSpPr>
            <p:nvPr/>
          </p:nvSpPr>
          <p:spPr bwMode="auto">
            <a:xfrm>
              <a:off x="3381" y="1967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8" name="Line 462"/>
            <p:cNvSpPr>
              <a:spLocks noChangeShapeType="1"/>
            </p:cNvSpPr>
            <p:nvPr/>
          </p:nvSpPr>
          <p:spPr bwMode="auto">
            <a:xfrm>
              <a:off x="3393" y="1967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999" name="Line 463"/>
            <p:cNvSpPr>
              <a:spLocks noChangeShapeType="1"/>
            </p:cNvSpPr>
            <p:nvPr/>
          </p:nvSpPr>
          <p:spPr bwMode="auto">
            <a:xfrm>
              <a:off x="3406" y="1967"/>
              <a:ext cx="6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0" name="Line 464"/>
            <p:cNvSpPr>
              <a:spLocks noChangeShapeType="1"/>
            </p:cNvSpPr>
            <p:nvPr/>
          </p:nvSpPr>
          <p:spPr bwMode="auto">
            <a:xfrm>
              <a:off x="3412" y="1973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1" name="Line 465"/>
            <p:cNvSpPr>
              <a:spLocks noChangeShapeType="1"/>
            </p:cNvSpPr>
            <p:nvPr/>
          </p:nvSpPr>
          <p:spPr bwMode="auto">
            <a:xfrm>
              <a:off x="3424" y="1973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2" name="Line 466"/>
            <p:cNvSpPr>
              <a:spLocks noChangeShapeType="1"/>
            </p:cNvSpPr>
            <p:nvPr/>
          </p:nvSpPr>
          <p:spPr bwMode="auto">
            <a:xfrm>
              <a:off x="3436" y="1973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3" name="Line 467"/>
            <p:cNvSpPr>
              <a:spLocks noChangeShapeType="1"/>
            </p:cNvSpPr>
            <p:nvPr/>
          </p:nvSpPr>
          <p:spPr bwMode="auto">
            <a:xfrm>
              <a:off x="3442" y="1973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4" name="Line 468"/>
            <p:cNvSpPr>
              <a:spLocks noChangeShapeType="1"/>
            </p:cNvSpPr>
            <p:nvPr/>
          </p:nvSpPr>
          <p:spPr bwMode="auto">
            <a:xfrm>
              <a:off x="3455" y="1973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5" name="Line 469"/>
            <p:cNvSpPr>
              <a:spLocks noChangeShapeType="1"/>
            </p:cNvSpPr>
            <p:nvPr/>
          </p:nvSpPr>
          <p:spPr bwMode="auto">
            <a:xfrm>
              <a:off x="3467" y="1973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6" name="Line 470"/>
            <p:cNvSpPr>
              <a:spLocks noChangeShapeType="1"/>
            </p:cNvSpPr>
            <p:nvPr/>
          </p:nvSpPr>
          <p:spPr bwMode="auto">
            <a:xfrm>
              <a:off x="3473" y="1973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7" name="Line 471"/>
            <p:cNvSpPr>
              <a:spLocks noChangeShapeType="1"/>
            </p:cNvSpPr>
            <p:nvPr/>
          </p:nvSpPr>
          <p:spPr bwMode="auto">
            <a:xfrm>
              <a:off x="3485" y="1973"/>
              <a:ext cx="12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8" name="Line 472"/>
            <p:cNvSpPr>
              <a:spLocks noChangeShapeType="1"/>
            </p:cNvSpPr>
            <p:nvPr/>
          </p:nvSpPr>
          <p:spPr bwMode="auto">
            <a:xfrm>
              <a:off x="3497" y="1979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09" name="Line 473"/>
            <p:cNvSpPr>
              <a:spLocks noChangeShapeType="1"/>
            </p:cNvSpPr>
            <p:nvPr/>
          </p:nvSpPr>
          <p:spPr bwMode="auto">
            <a:xfrm>
              <a:off x="3503" y="1979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0" name="Line 474"/>
            <p:cNvSpPr>
              <a:spLocks noChangeShapeType="1"/>
            </p:cNvSpPr>
            <p:nvPr/>
          </p:nvSpPr>
          <p:spPr bwMode="auto">
            <a:xfrm>
              <a:off x="3516" y="1979"/>
              <a:ext cx="12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1" name="Line 475"/>
            <p:cNvSpPr>
              <a:spLocks noChangeShapeType="1"/>
            </p:cNvSpPr>
            <p:nvPr/>
          </p:nvSpPr>
          <p:spPr bwMode="auto">
            <a:xfrm>
              <a:off x="3528" y="1985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2" name="Line 476"/>
            <p:cNvSpPr>
              <a:spLocks noChangeShapeType="1"/>
            </p:cNvSpPr>
            <p:nvPr/>
          </p:nvSpPr>
          <p:spPr bwMode="auto">
            <a:xfrm>
              <a:off x="3534" y="1985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3" name="Line 477"/>
            <p:cNvSpPr>
              <a:spLocks noChangeShapeType="1"/>
            </p:cNvSpPr>
            <p:nvPr/>
          </p:nvSpPr>
          <p:spPr bwMode="auto">
            <a:xfrm>
              <a:off x="3546" y="1985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4" name="Line 478"/>
            <p:cNvSpPr>
              <a:spLocks noChangeShapeType="1"/>
            </p:cNvSpPr>
            <p:nvPr/>
          </p:nvSpPr>
          <p:spPr bwMode="auto">
            <a:xfrm>
              <a:off x="3559" y="1985"/>
              <a:ext cx="6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5" name="Line 479"/>
            <p:cNvSpPr>
              <a:spLocks noChangeShapeType="1"/>
            </p:cNvSpPr>
            <p:nvPr/>
          </p:nvSpPr>
          <p:spPr bwMode="auto">
            <a:xfrm>
              <a:off x="3565" y="1991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6" name="Line 480"/>
            <p:cNvSpPr>
              <a:spLocks noChangeShapeType="1"/>
            </p:cNvSpPr>
            <p:nvPr/>
          </p:nvSpPr>
          <p:spPr bwMode="auto">
            <a:xfrm>
              <a:off x="3577" y="1991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7" name="Line 481"/>
            <p:cNvSpPr>
              <a:spLocks noChangeShapeType="1"/>
            </p:cNvSpPr>
            <p:nvPr/>
          </p:nvSpPr>
          <p:spPr bwMode="auto">
            <a:xfrm>
              <a:off x="3589" y="1991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8" name="Line 482"/>
            <p:cNvSpPr>
              <a:spLocks noChangeShapeType="1"/>
            </p:cNvSpPr>
            <p:nvPr/>
          </p:nvSpPr>
          <p:spPr bwMode="auto">
            <a:xfrm>
              <a:off x="3595" y="1991"/>
              <a:ext cx="12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19" name="Line 483"/>
            <p:cNvSpPr>
              <a:spLocks noChangeShapeType="1"/>
            </p:cNvSpPr>
            <p:nvPr/>
          </p:nvSpPr>
          <p:spPr bwMode="auto">
            <a:xfrm>
              <a:off x="3607" y="1997"/>
              <a:ext cx="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0" name="Line 484"/>
            <p:cNvSpPr>
              <a:spLocks noChangeShapeType="1"/>
            </p:cNvSpPr>
            <p:nvPr/>
          </p:nvSpPr>
          <p:spPr bwMode="auto">
            <a:xfrm>
              <a:off x="3614" y="1997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1" name="Line 485"/>
            <p:cNvSpPr>
              <a:spLocks noChangeShapeType="1"/>
            </p:cNvSpPr>
            <p:nvPr/>
          </p:nvSpPr>
          <p:spPr bwMode="auto">
            <a:xfrm>
              <a:off x="3626" y="1997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2" name="Line 486"/>
            <p:cNvSpPr>
              <a:spLocks noChangeShapeType="1"/>
            </p:cNvSpPr>
            <p:nvPr/>
          </p:nvSpPr>
          <p:spPr bwMode="auto">
            <a:xfrm>
              <a:off x="3638" y="1997"/>
              <a:ext cx="6" cy="7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3" name="Line 487"/>
            <p:cNvSpPr>
              <a:spLocks noChangeShapeType="1"/>
            </p:cNvSpPr>
            <p:nvPr/>
          </p:nvSpPr>
          <p:spPr bwMode="auto">
            <a:xfrm>
              <a:off x="3644" y="200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4" name="Line 488"/>
            <p:cNvSpPr>
              <a:spLocks noChangeShapeType="1"/>
            </p:cNvSpPr>
            <p:nvPr/>
          </p:nvSpPr>
          <p:spPr bwMode="auto">
            <a:xfrm>
              <a:off x="3656" y="2004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5" name="Line 489"/>
            <p:cNvSpPr>
              <a:spLocks noChangeShapeType="1"/>
            </p:cNvSpPr>
            <p:nvPr/>
          </p:nvSpPr>
          <p:spPr bwMode="auto">
            <a:xfrm>
              <a:off x="3669" y="200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6" name="Line 490"/>
            <p:cNvSpPr>
              <a:spLocks noChangeShapeType="1"/>
            </p:cNvSpPr>
            <p:nvPr/>
          </p:nvSpPr>
          <p:spPr bwMode="auto">
            <a:xfrm>
              <a:off x="3675" y="2004"/>
              <a:ext cx="12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7" name="Line 491"/>
            <p:cNvSpPr>
              <a:spLocks noChangeShapeType="1"/>
            </p:cNvSpPr>
            <p:nvPr/>
          </p:nvSpPr>
          <p:spPr bwMode="auto">
            <a:xfrm>
              <a:off x="3687" y="201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8" name="Line 492"/>
            <p:cNvSpPr>
              <a:spLocks noChangeShapeType="1"/>
            </p:cNvSpPr>
            <p:nvPr/>
          </p:nvSpPr>
          <p:spPr bwMode="auto">
            <a:xfrm>
              <a:off x="3699" y="201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29" name="Line 493"/>
            <p:cNvSpPr>
              <a:spLocks noChangeShapeType="1"/>
            </p:cNvSpPr>
            <p:nvPr/>
          </p:nvSpPr>
          <p:spPr bwMode="auto">
            <a:xfrm>
              <a:off x="3705" y="2010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0" name="Line 494"/>
            <p:cNvSpPr>
              <a:spLocks noChangeShapeType="1"/>
            </p:cNvSpPr>
            <p:nvPr/>
          </p:nvSpPr>
          <p:spPr bwMode="auto">
            <a:xfrm>
              <a:off x="3718" y="201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1" name="Line 495"/>
            <p:cNvSpPr>
              <a:spLocks noChangeShapeType="1"/>
            </p:cNvSpPr>
            <p:nvPr/>
          </p:nvSpPr>
          <p:spPr bwMode="auto">
            <a:xfrm>
              <a:off x="3730" y="201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2" name="Line 496"/>
            <p:cNvSpPr>
              <a:spLocks noChangeShapeType="1"/>
            </p:cNvSpPr>
            <p:nvPr/>
          </p:nvSpPr>
          <p:spPr bwMode="auto">
            <a:xfrm>
              <a:off x="3736" y="2010"/>
              <a:ext cx="12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3" name="Line 497"/>
            <p:cNvSpPr>
              <a:spLocks noChangeShapeType="1"/>
            </p:cNvSpPr>
            <p:nvPr/>
          </p:nvSpPr>
          <p:spPr bwMode="auto">
            <a:xfrm>
              <a:off x="3748" y="2016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4" name="Line 498"/>
            <p:cNvSpPr>
              <a:spLocks noChangeShapeType="1"/>
            </p:cNvSpPr>
            <p:nvPr/>
          </p:nvSpPr>
          <p:spPr bwMode="auto">
            <a:xfrm>
              <a:off x="3760" y="2016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5" name="Line 499"/>
            <p:cNvSpPr>
              <a:spLocks noChangeShapeType="1"/>
            </p:cNvSpPr>
            <p:nvPr/>
          </p:nvSpPr>
          <p:spPr bwMode="auto">
            <a:xfrm>
              <a:off x="3766" y="2016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6" name="Line 500"/>
            <p:cNvSpPr>
              <a:spLocks noChangeShapeType="1"/>
            </p:cNvSpPr>
            <p:nvPr/>
          </p:nvSpPr>
          <p:spPr bwMode="auto">
            <a:xfrm>
              <a:off x="3779" y="2016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7" name="Line 501"/>
            <p:cNvSpPr>
              <a:spLocks noChangeShapeType="1"/>
            </p:cNvSpPr>
            <p:nvPr/>
          </p:nvSpPr>
          <p:spPr bwMode="auto">
            <a:xfrm>
              <a:off x="3791" y="2016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8" name="Line 502"/>
            <p:cNvSpPr>
              <a:spLocks noChangeShapeType="1"/>
            </p:cNvSpPr>
            <p:nvPr/>
          </p:nvSpPr>
          <p:spPr bwMode="auto">
            <a:xfrm>
              <a:off x="3797" y="2016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39" name="Line 503"/>
            <p:cNvSpPr>
              <a:spLocks noChangeShapeType="1"/>
            </p:cNvSpPr>
            <p:nvPr/>
          </p:nvSpPr>
          <p:spPr bwMode="auto">
            <a:xfrm>
              <a:off x="3809" y="2016"/>
              <a:ext cx="13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0" name="Line 504"/>
            <p:cNvSpPr>
              <a:spLocks noChangeShapeType="1"/>
            </p:cNvSpPr>
            <p:nvPr/>
          </p:nvSpPr>
          <p:spPr bwMode="auto">
            <a:xfrm>
              <a:off x="3822" y="2022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1" name="Line 505"/>
            <p:cNvSpPr>
              <a:spLocks noChangeShapeType="1"/>
            </p:cNvSpPr>
            <p:nvPr/>
          </p:nvSpPr>
          <p:spPr bwMode="auto">
            <a:xfrm>
              <a:off x="3828" y="2022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2" name="Line 506"/>
            <p:cNvSpPr>
              <a:spLocks noChangeShapeType="1"/>
            </p:cNvSpPr>
            <p:nvPr/>
          </p:nvSpPr>
          <p:spPr bwMode="auto">
            <a:xfrm>
              <a:off x="3840" y="2022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3" name="Line 507"/>
            <p:cNvSpPr>
              <a:spLocks noChangeShapeType="1"/>
            </p:cNvSpPr>
            <p:nvPr/>
          </p:nvSpPr>
          <p:spPr bwMode="auto">
            <a:xfrm>
              <a:off x="3852" y="2022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4" name="Line 508"/>
            <p:cNvSpPr>
              <a:spLocks noChangeShapeType="1"/>
            </p:cNvSpPr>
            <p:nvPr/>
          </p:nvSpPr>
          <p:spPr bwMode="auto">
            <a:xfrm>
              <a:off x="3858" y="2022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5" name="Line 509"/>
            <p:cNvSpPr>
              <a:spLocks noChangeShapeType="1"/>
            </p:cNvSpPr>
            <p:nvPr/>
          </p:nvSpPr>
          <p:spPr bwMode="auto">
            <a:xfrm>
              <a:off x="3870" y="2022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6" name="Line 510"/>
            <p:cNvSpPr>
              <a:spLocks noChangeShapeType="1"/>
            </p:cNvSpPr>
            <p:nvPr/>
          </p:nvSpPr>
          <p:spPr bwMode="auto">
            <a:xfrm>
              <a:off x="3883" y="2022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7" name="Line 511"/>
            <p:cNvSpPr>
              <a:spLocks noChangeShapeType="1"/>
            </p:cNvSpPr>
            <p:nvPr/>
          </p:nvSpPr>
          <p:spPr bwMode="auto">
            <a:xfrm>
              <a:off x="3889" y="2022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8" name="Line 512"/>
            <p:cNvSpPr>
              <a:spLocks noChangeShapeType="1"/>
            </p:cNvSpPr>
            <p:nvPr/>
          </p:nvSpPr>
          <p:spPr bwMode="auto">
            <a:xfrm>
              <a:off x="3901" y="2022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49" name="Line 513"/>
            <p:cNvSpPr>
              <a:spLocks noChangeShapeType="1"/>
            </p:cNvSpPr>
            <p:nvPr/>
          </p:nvSpPr>
          <p:spPr bwMode="auto">
            <a:xfrm>
              <a:off x="3913" y="2022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0" name="Line 514"/>
            <p:cNvSpPr>
              <a:spLocks noChangeShapeType="1"/>
            </p:cNvSpPr>
            <p:nvPr/>
          </p:nvSpPr>
          <p:spPr bwMode="auto">
            <a:xfrm>
              <a:off x="3919" y="2022"/>
              <a:ext cx="13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1" name="Line 515"/>
            <p:cNvSpPr>
              <a:spLocks noChangeShapeType="1"/>
            </p:cNvSpPr>
            <p:nvPr/>
          </p:nvSpPr>
          <p:spPr bwMode="auto">
            <a:xfrm>
              <a:off x="3932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2" name="Line 516"/>
            <p:cNvSpPr>
              <a:spLocks noChangeShapeType="1"/>
            </p:cNvSpPr>
            <p:nvPr/>
          </p:nvSpPr>
          <p:spPr bwMode="auto">
            <a:xfrm>
              <a:off x="3944" y="2028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3" name="Line 517"/>
            <p:cNvSpPr>
              <a:spLocks noChangeShapeType="1"/>
            </p:cNvSpPr>
            <p:nvPr/>
          </p:nvSpPr>
          <p:spPr bwMode="auto">
            <a:xfrm>
              <a:off x="3950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4" name="Line 518"/>
            <p:cNvSpPr>
              <a:spLocks noChangeShapeType="1"/>
            </p:cNvSpPr>
            <p:nvPr/>
          </p:nvSpPr>
          <p:spPr bwMode="auto">
            <a:xfrm>
              <a:off x="3962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5" name="Line 519"/>
            <p:cNvSpPr>
              <a:spLocks noChangeShapeType="1"/>
            </p:cNvSpPr>
            <p:nvPr/>
          </p:nvSpPr>
          <p:spPr bwMode="auto">
            <a:xfrm>
              <a:off x="3974" y="2028"/>
              <a:ext cx="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6" name="Line 520"/>
            <p:cNvSpPr>
              <a:spLocks noChangeShapeType="1"/>
            </p:cNvSpPr>
            <p:nvPr/>
          </p:nvSpPr>
          <p:spPr bwMode="auto">
            <a:xfrm>
              <a:off x="3981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7" name="Line 521"/>
            <p:cNvSpPr>
              <a:spLocks noChangeShapeType="1"/>
            </p:cNvSpPr>
            <p:nvPr/>
          </p:nvSpPr>
          <p:spPr bwMode="auto">
            <a:xfrm>
              <a:off x="3993" y="2028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8" name="Line 522"/>
            <p:cNvSpPr>
              <a:spLocks noChangeShapeType="1"/>
            </p:cNvSpPr>
            <p:nvPr/>
          </p:nvSpPr>
          <p:spPr bwMode="auto">
            <a:xfrm>
              <a:off x="3999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59" name="Line 523"/>
            <p:cNvSpPr>
              <a:spLocks noChangeShapeType="1"/>
            </p:cNvSpPr>
            <p:nvPr/>
          </p:nvSpPr>
          <p:spPr bwMode="auto">
            <a:xfrm>
              <a:off x="4011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0" name="Line 524"/>
            <p:cNvSpPr>
              <a:spLocks noChangeShapeType="1"/>
            </p:cNvSpPr>
            <p:nvPr/>
          </p:nvSpPr>
          <p:spPr bwMode="auto">
            <a:xfrm>
              <a:off x="4023" y="2028"/>
              <a:ext cx="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1" name="Line 525"/>
            <p:cNvSpPr>
              <a:spLocks noChangeShapeType="1"/>
            </p:cNvSpPr>
            <p:nvPr/>
          </p:nvSpPr>
          <p:spPr bwMode="auto">
            <a:xfrm>
              <a:off x="4030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2" name="Line 526"/>
            <p:cNvSpPr>
              <a:spLocks noChangeShapeType="1"/>
            </p:cNvSpPr>
            <p:nvPr/>
          </p:nvSpPr>
          <p:spPr bwMode="auto">
            <a:xfrm>
              <a:off x="4042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3" name="Line 527"/>
            <p:cNvSpPr>
              <a:spLocks noChangeShapeType="1"/>
            </p:cNvSpPr>
            <p:nvPr/>
          </p:nvSpPr>
          <p:spPr bwMode="auto">
            <a:xfrm>
              <a:off x="4054" y="2028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4" name="Line 528"/>
            <p:cNvSpPr>
              <a:spLocks noChangeShapeType="1"/>
            </p:cNvSpPr>
            <p:nvPr/>
          </p:nvSpPr>
          <p:spPr bwMode="auto">
            <a:xfrm>
              <a:off x="4060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5" name="Line 529"/>
            <p:cNvSpPr>
              <a:spLocks noChangeShapeType="1"/>
            </p:cNvSpPr>
            <p:nvPr/>
          </p:nvSpPr>
          <p:spPr bwMode="auto">
            <a:xfrm>
              <a:off x="4072" y="2028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6" name="Line 530"/>
            <p:cNvSpPr>
              <a:spLocks noChangeShapeType="1"/>
            </p:cNvSpPr>
            <p:nvPr/>
          </p:nvSpPr>
          <p:spPr bwMode="auto">
            <a:xfrm>
              <a:off x="4085" y="2028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7" name="Line 531"/>
            <p:cNvSpPr>
              <a:spLocks noChangeShapeType="1"/>
            </p:cNvSpPr>
            <p:nvPr/>
          </p:nvSpPr>
          <p:spPr bwMode="auto">
            <a:xfrm>
              <a:off x="4091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8" name="Line 532"/>
            <p:cNvSpPr>
              <a:spLocks noChangeShapeType="1"/>
            </p:cNvSpPr>
            <p:nvPr/>
          </p:nvSpPr>
          <p:spPr bwMode="auto">
            <a:xfrm>
              <a:off x="4103" y="2028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69" name="Line 533"/>
            <p:cNvSpPr>
              <a:spLocks noChangeShapeType="1"/>
            </p:cNvSpPr>
            <p:nvPr/>
          </p:nvSpPr>
          <p:spPr bwMode="auto">
            <a:xfrm>
              <a:off x="4115" y="2028"/>
              <a:ext cx="6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0" name="Line 534"/>
            <p:cNvSpPr>
              <a:spLocks noChangeShapeType="1"/>
            </p:cNvSpPr>
            <p:nvPr/>
          </p:nvSpPr>
          <p:spPr bwMode="auto">
            <a:xfrm>
              <a:off x="4121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1" name="Line 535"/>
            <p:cNvSpPr>
              <a:spLocks noChangeShapeType="1"/>
            </p:cNvSpPr>
            <p:nvPr/>
          </p:nvSpPr>
          <p:spPr bwMode="auto">
            <a:xfrm>
              <a:off x="4133" y="2034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2" name="Line 536"/>
            <p:cNvSpPr>
              <a:spLocks noChangeShapeType="1"/>
            </p:cNvSpPr>
            <p:nvPr/>
          </p:nvSpPr>
          <p:spPr bwMode="auto">
            <a:xfrm>
              <a:off x="4146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3" name="Line 537"/>
            <p:cNvSpPr>
              <a:spLocks noChangeShapeType="1"/>
            </p:cNvSpPr>
            <p:nvPr/>
          </p:nvSpPr>
          <p:spPr bwMode="auto">
            <a:xfrm>
              <a:off x="4152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4" name="Line 538"/>
            <p:cNvSpPr>
              <a:spLocks noChangeShapeType="1"/>
            </p:cNvSpPr>
            <p:nvPr/>
          </p:nvSpPr>
          <p:spPr bwMode="auto">
            <a:xfrm>
              <a:off x="4164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5" name="Line 539"/>
            <p:cNvSpPr>
              <a:spLocks noChangeShapeType="1"/>
            </p:cNvSpPr>
            <p:nvPr/>
          </p:nvSpPr>
          <p:spPr bwMode="auto">
            <a:xfrm>
              <a:off x="4176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6" name="Line 540"/>
            <p:cNvSpPr>
              <a:spLocks noChangeShapeType="1"/>
            </p:cNvSpPr>
            <p:nvPr/>
          </p:nvSpPr>
          <p:spPr bwMode="auto">
            <a:xfrm>
              <a:off x="4182" y="2034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7" name="Line 541"/>
            <p:cNvSpPr>
              <a:spLocks noChangeShapeType="1"/>
            </p:cNvSpPr>
            <p:nvPr/>
          </p:nvSpPr>
          <p:spPr bwMode="auto">
            <a:xfrm>
              <a:off x="4195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8" name="Line 542"/>
            <p:cNvSpPr>
              <a:spLocks noChangeShapeType="1"/>
            </p:cNvSpPr>
            <p:nvPr/>
          </p:nvSpPr>
          <p:spPr bwMode="auto">
            <a:xfrm>
              <a:off x="4207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79" name="Line 543"/>
            <p:cNvSpPr>
              <a:spLocks noChangeShapeType="1"/>
            </p:cNvSpPr>
            <p:nvPr/>
          </p:nvSpPr>
          <p:spPr bwMode="auto">
            <a:xfrm>
              <a:off x="4213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0" name="Line 544"/>
            <p:cNvSpPr>
              <a:spLocks noChangeShapeType="1"/>
            </p:cNvSpPr>
            <p:nvPr/>
          </p:nvSpPr>
          <p:spPr bwMode="auto">
            <a:xfrm>
              <a:off x="4225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1" name="Line 545"/>
            <p:cNvSpPr>
              <a:spLocks noChangeShapeType="1"/>
            </p:cNvSpPr>
            <p:nvPr/>
          </p:nvSpPr>
          <p:spPr bwMode="auto">
            <a:xfrm>
              <a:off x="4237" y="2034"/>
              <a:ext cx="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2" name="Line 546"/>
            <p:cNvSpPr>
              <a:spLocks noChangeShapeType="1"/>
            </p:cNvSpPr>
            <p:nvPr/>
          </p:nvSpPr>
          <p:spPr bwMode="auto">
            <a:xfrm>
              <a:off x="4244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3" name="Line 547"/>
            <p:cNvSpPr>
              <a:spLocks noChangeShapeType="1"/>
            </p:cNvSpPr>
            <p:nvPr/>
          </p:nvSpPr>
          <p:spPr bwMode="auto">
            <a:xfrm>
              <a:off x="4256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4" name="Line 548"/>
            <p:cNvSpPr>
              <a:spLocks noChangeShapeType="1"/>
            </p:cNvSpPr>
            <p:nvPr/>
          </p:nvSpPr>
          <p:spPr bwMode="auto">
            <a:xfrm>
              <a:off x="4268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5" name="Line 549"/>
            <p:cNvSpPr>
              <a:spLocks noChangeShapeType="1"/>
            </p:cNvSpPr>
            <p:nvPr/>
          </p:nvSpPr>
          <p:spPr bwMode="auto">
            <a:xfrm>
              <a:off x="4274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6" name="Line 550"/>
            <p:cNvSpPr>
              <a:spLocks noChangeShapeType="1"/>
            </p:cNvSpPr>
            <p:nvPr/>
          </p:nvSpPr>
          <p:spPr bwMode="auto">
            <a:xfrm>
              <a:off x="4286" y="2034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7" name="Line 551"/>
            <p:cNvSpPr>
              <a:spLocks noChangeShapeType="1"/>
            </p:cNvSpPr>
            <p:nvPr/>
          </p:nvSpPr>
          <p:spPr bwMode="auto">
            <a:xfrm>
              <a:off x="4299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8" name="Line 552"/>
            <p:cNvSpPr>
              <a:spLocks noChangeShapeType="1"/>
            </p:cNvSpPr>
            <p:nvPr/>
          </p:nvSpPr>
          <p:spPr bwMode="auto">
            <a:xfrm>
              <a:off x="4305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89" name="Line 553"/>
            <p:cNvSpPr>
              <a:spLocks noChangeShapeType="1"/>
            </p:cNvSpPr>
            <p:nvPr/>
          </p:nvSpPr>
          <p:spPr bwMode="auto">
            <a:xfrm>
              <a:off x="4317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0" name="Line 554"/>
            <p:cNvSpPr>
              <a:spLocks noChangeShapeType="1"/>
            </p:cNvSpPr>
            <p:nvPr/>
          </p:nvSpPr>
          <p:spPr bwMode="auto">
            <a:xfrm>
              <a:off x="4329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1" name="Line 555"/>
            <p:cNvSpPr>
              <a:spLocks noChangeShapeType="1"/>
            </p:cNvSpPr>
            <p:nvPr/>
          </p:nvSpPr>
          <p:spPr bwMode="auto">
            <a:xfrm>
              <a:off x="4335" y="2034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2" name="Line 556"/>
            <p:cNvSpPr>
              <a:spLocks noChangeShapeType="1"/>
            </p:cNvSpPr>
            <p:nvPr/>
          </p:nvSpPr>
          <p:spPr bwMode="auto">
            <a:xfrm>
              <a:off x="4348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3" name="Line 557"/>
            <p:cNvSpPr>
              <a:spLocks noChangeShapeType="1"/>
            </p:cNvSpPr>
            <p:nvPr/>
          </p:nvSpPr>
          <p:spPr bwMode="auto">
            <a:xfrm>
              <a:off x="4354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4" name="Line 558"/>
            <p:cNvSpPr>
              <a:spLocks noChangeShapeType="1"/>
            </p:cNvSpPr>
            <p:nvPr/>
          </p:nvSpPr>
          <p:spPr bwMode="auto">
            <a:xfrm>
              <a:off x="4366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5" name="Line 559"/>
            <p:cNvSpPr>
              <a:spLocks noChangeShapeType="1"/>
            </p:cNvSpPr>
            <p:nvPr/>
          </p:nvSpPr>
          <p:spPr bwMode="auto">
            <a:xfrm>
              <a:off x="4378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6" name="Line 560"/>
            <p:cNvSpPr>
              <a:spLocks noChangeShapeType="1"/>
            </p:cNvSpPr>
            <p:nvPr/>
          </p:nvSpPr>
          <p:spPr bwMode="auto">
            <a:xfrm>
              <a:off x="4384" y="2034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7" name="Line 561"/>
            <p:cNvSpPr>
              <a:spLocks noChangeShapeType="1"/>
            </p:cNvSpPr>
            <p:nvPr/>
          </p:nvSpPr>
          <p:spPr bwMode="auto">
            <a:xfrm>
              <a:off x="4397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8" name="Line 562"/>
            <p:cNvSpPr>
              <a:spLocks noChangeShapeType="1"/>
            </p:cNvSpPr>
            <p:nvPr/>
          </p:nvSpPr>
          <p:spPr bwMode="auto">
            <a:xfrm>
              <a:off x="4409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099" name="Line 563"/>
            <p:cNvSpPr>
              <a:spLocks noChangeShapeType="1"/>
            </p:cNvSpPr>
            <p:nvPr/>
          </p:nvSpPr>
          <p:spPr bwMode="auto">
            <a:xfrm>
              <a:off x="4415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0" name="Line 564"/>
            <p:cNvSpPr>
              <a:spLocks noChangeShapeType="1"/>
            </p:cNvSpPr>
            <p:nvPr/>
          </p:nvSpPr>
          <p:spPr bwMode="auto">
            <a:xfrm>
              <a:off x="4427" y="2034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1" name="Line 565"/>
            <p:cNvSpPr>
              <a:spLocks noChangeShapeType="1"/>
            </p:cNvSpPr>
            <p:nvPr/>
          </p:nvSpPr>
          <p:spPr bwMode="auto">
            <a:xfrm>
              <a:off x="4439" y="2034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2" name="Line 566"/>
            <p:cNvSpPr>
              <a:spLocks noChangeShapeType="1"/>
            </p:cNvSpPr>
            <p:nvPr/>
          </p:nvSpPr>
          <p:spPr bwMode="auto">
            <a:xfrm>
              <a:off x="4445" y="2034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3" name="Line 567"/>
            <p:cNvSpPr>
              <a:spLocks noChangeShapeType="1"/>
            </p:cNvSpPr>
            <p:nvPr/>
          </p:nvSpPr>
          <p:spPr bwMode="auto">
            <a:xfrm>
              <a:off x="4458" y="2034"/>
              <a:ext cx="12" cy="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4" name="Line 568"/>
            <p:cNvSpPr>
              <a:spLocks noChangeShapeType="1"/>
            </p:cNvSpPr>
            <p:nvPr/>
          </p:nvSpPr>
          <p:spPr bwMode="auto">
            <a:xfrm>
              <a:off x="4470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5" name="Line 569"/>
            <p:cNvSpPr>
              <a:spLocks noChangeShapeType="1"/>
            </p:cNvSpPr>
            <p:nvPr/>
          </p:nvSpPr>
          <p:spPr bwMode="auto">
            <a:xfrm>
              <a:off x="4476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6" name="Line 570"/>
            <p:cNvSpPr>
              <a:spLocks noChangeShapeType="1"/>
            </p:cNvSpPr>
            <p:nvPr/>
          </p:nvSpPr>
          <p:spPr bwMode="auto">
            <a:xfrm>
              <a:off x="4488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7" name="Line 571"/>
            <p:cNvSpPr>
              <a:spLocks noChangeShapeType="1"/>
            </p:cNvSpPr>
            <p:nvPr/>
          </p:nvSpPr>
          <p:spPr bwMode="auto">
            <a:xfrm>
              <a:off x="4500" y="2040"/>
              <a:ext cx="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8" name="Line 572"/>
            <p:cNvSpPr>
              <a:spLocks noChangeShapeType="1"/>
            </p:cNvSpPr>
            <p:nvPr/>
          </p:nvSpPr>
          <p:spPr bwMode="auto">
            <a:xfrm>
              <a:off x="4507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09" name="Line 573"/>
            <p:cNvSpPr>
              <a:spLocks noChangeShapeType="1"/>
            </p:cNvSpPr>
            <p:nvPr/>
          </p:nvSpPr>
          <p:spPr bwMode="auto">
            <a:xfrm>
              <a:off x="4519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0" name="Line 574"/>
            <p:cNvSpPr>
              <a:spLocks noChangeShapeType="1"/>
            </p:cNvSpPr>
            <p:nvPr/>
          </p:nvSpPr>
          <p:spPr bwMode="auto">
            <a:xfrm>
              <a:off x="4531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1" name="Line 575"/>
            <p:cNvSpPr>
              <a:spLocks noChangeShapeType="1"/>
            </p:cNvSpPr>
            <p:nvPr/>
          </p:nvSpPr>
          <p:spPr bwMode="auto">
            <a:xfrm>
              <a:off x="4537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2" name="Line 576"/>
            <p:cNvSpPr>
              <a:spLocks noChangeShapeType="1"/>
            </p:cNvSpPr>
            <p:nvPr/>
          </p:nvSpPr>
          <p:spPr bwMode="auto">
            <a:xfrm>
              <a:off x="4549" y="2040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3" name="Line 577"/>
            <p:cNvSpPr>
              <a:spLocks noChangeShapeType="1"/>
            </p:cNvSpPr>
            <p:nvPr/>
          </p:nvSpPr>
          <p:spPr bwMode="auto">
            <a:xfrm>
              <a:off x="4562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4" name="Line 578"/>
            <p:cNvSpPr>
              <a:spLocks noChangeShapeType="1"/>
            </p:cNvSpPr>
            <p:nvPr/>
          </p:nvSpPr>
          <p:spPr bwMode="auto">
            <a:xfrm>
              <a:off x="4568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5" name="Line 579"/>
            <p:cNvSpPr>
              <a:spLocks noChangeShapeType="1"/>
            </p:cNvSpPr>
            <p:nvPr/>
          </p:nvSpPr>
          <p:spPr bwMode="auto">
            <a:xfrm>
              <a:off x="4580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6" name="Line 580"/>
            <p:cNvSpPr>
              <a:spLocks noChangeShapeType="1"/>
            </p:cNvSpPr>
            <p:nvPr/>
          </p:nvSpPr>
          <p:spPr bwMode="auto">
            <a:xfrm>
              <a:off x="4592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7" name="Line 581"/>
            <p:cNvSpPr>
              <a:spLocks noChangeShapeType="1"/>
            </p:cNvSpPr>
            <p:nvPr/>
          </p:nvSpPr>
          <p:spPr bwMode="auto">
            <a:xfrm>
              <a:off x="4598" y="2040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8" name="Line 582"/>
            <p:cNvSpPr>
              <a:spLocks noChangeShapeType="1"/>
            </p:cNvSpPr>
            <p:nvPr/>
          </p:nvSpPr>
          <p:spPr bwMode="auto">
            <a:xfrm>
              <a:off x="4611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19" name="Line 583"/>
            <p:cNvSpPr>
              <a:spLocks noChangeShapeType="1"/>
            </p:cNvSpPr>
            <p:nvPr/>
          </p:nvSpPr>
          <p:spPr bwMode="auto">
            <a:xfrm>
              <a:off x="4623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0" name="Line 584"/>
            <p:cNvSpPr>
              <a:spLocks noChangeShapeType="1"/>
            </p:cNvSpPr>
            <p:nvPr/>
          </p:nvSpPr>
          <p:spPr bwMode="auto">
            <a:xfrm>
              <a:off x="4629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1" name="Line 585"/>
            <p:cNvSpPr>
              <a:spLocks noChangeShapeType="1"/>
            </p:cNvSpPr>
            <p:nvPr/>
          </p:nvSpPr>
          <p:spPr bwMode="auto">
            <a:xfrm>
              <a:off x="4641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2" name="Line 586"/>
            <p:cNvSpPr>
              <a:spLocks noChangeShapeType="1"/>
            </p:cNvSpPr>
            <p:nvPr/>
          </p:nvSpPr>
          <p:spPr bwMode="auto">
            <a:xfrm>
              <a:off x="4653" y="2040"/>
              <a:ext cx="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3" name="Line 587"/>
            <p:cNvSpPr>
              <a:spLocks noChangeShapeType="1"/>
            </p:cNvSpPr>
            <p:nvPr/>
          </p:nvSpPr>
          <p:spPr bwMode="auto">
            <a:xfrm>
              <a:off x="4660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4" name="Line 588"/>
            <p:cNvSpPr>
              <a:spLocks noChangeShapeType="1"/>
            </p:cNvSpPr>
            <p:nvPr/>
          </p:nvSpPr>
          <p:spPr bwMode="auto">
            <a:xfrm>
              <a:off x="4672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5" name="Line 589"/>
            <p:cNvSpPr>
              <a:spLocks noChangeShapeType="1"/>
            </p:cNvSpPr>
            <p:nvPr/>
          </p:nvSpPr>
          <p:spPr bwMode="auto">
            <a:xfrm>
              <a:off x="4684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6" name="Line 590"/>
            <p:cNvSpPr>
              <a:spLocks noChangeShapeType="1"/>
            </p:cNvSpPr>
            <p:nvPr/>
          </p:nvSpPr>
          <p:spPr bwMode="auto">
            <a:xfrm>
              <a:off x="4690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7" name="Line 591"/>
            <p:cNvSpPr>
              <a:spLocks noChangeShapeType="1"/>
            </p:cNvSpPr>
            <p:nvPr/>
          </p:nvSpPr>
          <p:spPr bwMode="auto">
            <a:xfrm>
              <a:off x="4702" y="2040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8" name="Line 592"/>
            <p:cNvSpPr>
              <a:spLocks noChangeShapeType="1"/>
            </p:cNvSpPr>
            <p:nvPr/>
          </p:nvSpPr>
          <p:spPr bwMode="auto">
            <a:xfrm>
              <a:off x="4715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29" name="Line 593"/>
            <p:cNvSpPr>
              <a:spLocks noChangeShapeType="1"/>
            </p:cNvSpPr>
            <p:nvPr/>
          </p:nvSpPr>
          <p:spPr bwMode="auto">
            <a:xfrm>
              <a:off x="4721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0" name="Line 594"/>
            <p:cNvSpPr>
              <a:spLocks noChangeShapeType="1"/>
            </p:cNvSpPr>
            <p:nvPr/>
          </p:nvSpPr>
          <p:spPr bwMode="auto">
            <a:xfrm>
              <a:off x="4733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1" name="Line 595"/>
            <p:cNvSpPr>
              <a:spLocks noChangeShapeType="1"/>
            </p:cNvSpPr>
            <p:nvPr/>
          </p:nvSpPr>
          <p:spPr bwMode="auto">
            <a:xfrm>
              <a:off x="4739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2" name="Line 596"/>
            <p:cNvSpPr>
              <a:spLocks noChangeShapeType="1"/>
            </p:cNvSpPr>
            <p:nvPr/>
          </p:nvSpPr>
          <p:spPr bwMode="auto">
            <a:xfrm>
              <a:off x="4751" y="2040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3" name="Line 597"/>
            <p:cNvSpPr>
              <a:spLocks noChangeShapeType="1"/>
            </p:cNvSpPr>
            <p:nvPr/>
          </p:nvSpPr>
          <p:spPr bwMode="auto">
            <a:xfrm>
              <a:off x="4764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4" name="Line 598"/>
            <p:cNvSpPr>
              <a:spLocks noChangeShapeType="1"/>
            </p:cNvSpPr>
            <p:nvPr/>
          </p:nvSpPr>
          <p:spPr bwMode="auto">
            <a:xfrm>
              <a:off x="4770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5" name="Line 599"/>
            <p:cNvSpPr>
              <a:spLocks noChangeShapeType="1"/>
            </p:cNvSpPr>
            <p:nvPr/>
          </p:nvSpPr>
          <p:spPr bwMode="auto">
            <a:xfrm>
              <a:off x="4782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6" name="Line 600"/>
            <p:cNvSpPr>
              <a:spLocks noChangeShapeType="1"/>
            </p:cNvSpPr>
            <p:nvPr/>
          </p:nvSpPr>
          <p:spPr bwMode="auto">
            <a:xfrm>
              <a:off x="4794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7" name="Line 601"/>
            <p:cNvSpPr>
              <a:spLocks noChangeShapeType="1"/>
            </p:cNvSpPr>
            <p:nvPr/>
          </p:nvSpPr>
          <p:spPr bwMode="auto">
            <a:xfrm>
              <a:off x="4800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8" name="Line 602"/>
            <p:cNvSpPr>
              <a:spLocks noChangeShapeType="1"/>
            </p:cNvSpPr>
            <p:nvPr/>
          </p:nvSpPr>
          <p:spPr bwMode="auto">
            <a:xfrm>
              <a:off x="4812" y="2040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39" name="Line 603"/>
            <p:cNvSpPr>
              <a:spLocks noChangeShapeType="1"/>
            </p:cNvSpPr>
            <p:nvPr/>
          </p:nvSpPr>
          <p:spPr bwMode="auto">
            <a:xfrm>
              <a:off x="4825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40" name="Line 604"/>
            <p:cNvSpPr>
              <a:spLocks noChangeShapeType="1"/>
            </p:cNvSpPr>
            <p:nvPr/>
          </p:nvSpPr>
          <p:spPr bwMode="auto">
            <a:xfrm>
              <a:off x="4831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41" name="Line 605"/>
            <p:cNvSpPr>
              <a:spLocks noChangeShapeType="1"/>
            </p:cNvSpPr>
            <p:nvPr/>
          </p:nvSpPr>
          <p:spPr bwMode="auto">
            <a:xfrm>
              <a:off x="4843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606"/>
          <p:cNvGrpSpPr>
            <a:grpSpLocks/>
          </p:cNvGrpSpPr>
          <p:nvPr/>
        </p:nvGrpSpPr>
        <p:grpSpPr bwMode="auto">
          <a:xfrm>
            <a:off x="4064000" y="3554413"/>
            <a:ext cx="3213100" cy="117475"/>
            <a:chOff x="2880" y="1967"/>
            <a:chExt cx="2024" cy="74"/>
          </a:xfrm>
        </p:grpSpPr>
        <p:sp>
          <p:nvSpPr>
            <p:cNvPr id="66143" name="Line 607"/>
            <p:cNvSpPr>
              <a:spLocks noChangeShapeType="1"/>
            </p:cNvSpPr>
            <p:nvPr/>
          </p:nvSpPr>
          <p:spPr bwMode="auto">
            <a:xfrm>
              <a:off x="4855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44" name="Line 608"/>
            <p:cNvSpPr>
              <a:spLocks noChangeShapeType="1"/>
            </p:cNvSpPr>
            <p:nvPr/>
          </p:nvSpPr>
          <p:spPr bwMode="auto">
            <a:xfrm>
              <a:off x="4861" y="2040"/>
              <a:ext cx="13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45" name="Line 609"/>
            <p:cNvSpPr>
              <a:spLocks noChangeShapeType="1"/>
            </p:cNvSpPr>
            <p:nvPr/>
          </p:nvSpPr>
          <p:spPr bwMode="auto">
            <a:xfrm>
              <a:off x="4874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46" name="Line 610"/>
            <p:cNvSpPr>
              <a:spLocks noChangeShapeType="1"/>
            </p:cNvSpPr>
            <p:nvPr/>
          </p:nvSpPr>
          <p:spPr bwMode="auto">
            <a:xfrm>
              <a:off x="4886" y="2040"/>
              <a:ext cx="6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47" name="Line 611"/>
            <p:cNvSpPr>
              <a:spLocks noChangeShapeType="1"/>
            </p:cNvSpPr>
            <p:nvPr/>
          </p:nvSpPr>
          <p:spPr bwMode="auto">
            <a:xfrm>
              <a:off x="4892" y="2040"/>
              <a:ext cx="12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48" name="Line 612"/>
            <p:cNvSpPr>
              <a:spLocks noChangeShapeType="1"/>
            </p:cNvSpPr>
            <p:nvPr/>
          </p:nvSpPr>
          <p:spPr bwMode="auto">
            <a:xfrm>
              <a:off x="2880" y="2022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49" name="Line 613"/>
            <p:cNvSpPr>
              <a:spLocks noChangeShapeType="1"/>
            </p:cNvSpPr>
            <p:nvPr/>
          </p:nvSpPr>
          <p:spPr bwMode="auto">
            <a:xfrm flipV="1">
              <a:off x="2886" y="2016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0" name="Line 614"/>
            <p:cNvSpPr>
              <a:spLocks noChangeShapeType="1"/>
            </p:cNvSpPr>
            <p:nvPr/>
          </p:nvSpPr>
          <p:spPr bwMode="auto">
            <a:xfrm>
              <a:off x="2898" y="2016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1" name="Line 615"/>
            <p:cNvSpPr>
              <a:spLocks noChangeShapeType="1"/>
            </p:cNvSpPr>
            <p:nvPr/>
          </p:nvSpPr>
          <p:spPr bwMode="auto">
            <a:xfrm flipV="1">
              <a:off x="2904" y="2010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2" name="Line 616"/>
            <p:cNvSpPr>
              <a:spLocks noChangeShapeType="1"/>
            </p:cNvSpPr>
            <p:nvPr/>
          </p:nvSpPr>
          <p:spPr bwMode="auto">
            <a:xfrm>
              <a:off x="2916" y="201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3" name="Line 617"/>
            <p:cNvSpPr>
              <a:spLocks noChangeShapeType="1"/>
            </p:cNvSpPr>
            <p:nvPr/>
          </p:nvSpPr>
          <p:spPr bwMode="auto">
            <a:xfrm>
              <a:off x="2928" y="2010"/>
              <a:ext cx="7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4" name="Line 618"/>
            <p:cNvSpPr>
              <a:spLocks noChangeShapeType="1"/>
            </p:cNvSpPr>
            <p:nvPr/>
          </p:nvSpPr>
          <p:spPr bwMode="auto">
            <a:xfrm flipV="1">
              <a:off x="2935" y="2004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5" name="Line 619"/>
            <p:cNvSpPr>
              <a:spLocks noChangeShapeType="1"/>
            </p:cNvSpPr>
            <p:nvPr/>
          </p:nvSpPr>
          <p:spPr bwMode="auto">
            <a:xfrm>
              <a:off x="2947" y="200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6" name="Line 620"/>
            <p:cNvSpPr>
              <a:spLocks noChangeShapeType="1"/>
            </p:cNvSpPr>
            <p:nvPr/>
          </p:nvSpPr>
          <p:spPr bwMode="auto">
            <a:xfrm flipV="1">
              <a:off x="2959" y="1997"/>
              <a:ext cx="6" cy="7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7" name="Line 621"/>
            <p:cNvSpPr>
              <a:spLocks noChangeShapeType="1"/>
            </p:cNvSpPr>
            <p:nvPr/>
          </p:nvSpPr>
          <p:spPr bwMode="auto">
            <a:xfrm>
              <a:off x="2965" y="199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8" name="Line 622"/>
            <p:cNvSpPr>
              <a:spLocks noChangeShapeType="1"/>
            </p:cNvSpPr>
            <p:nvPr/>
          </p:nvSpPr>
          <p:spPr bwMode="auto">
            <a:xfrm>
              <a:off x="2977" y="1997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59" name="Line 623"/>
            <p:cNvSpPr>
              <a:spLocks noChangeShapeType="1"/>
            </p:cNvSpPr>
            <p:nvPr/>
          </p:nvSpPr>
          <p:spPr bwMode="auto">
            <a:xfrm flipV="1">
              <a:off x="2990" y="1991"/>
              <a:ext cx="6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0" name="Line 624"/>
            <p:cNvSpPr>
              <a:spLocks noChangeShapeType="1"/>
            </p:cNvSpPr>
            <p:nvPr/>
          </p:nvSpPr>
          <p:spPr bwMode="auto">
            <a:xfrm>
              <a:off x="2996" y="1991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1" name="Line 625"/>
            <p:cNvSpPr>
              <a:spLocks noChangeShapeType="1"/>
            </p:cNvSpPr>
            <p:nvPr/>
          </p:nvSpPr>
          <p:spPr bwMode="auto">
            <a:xfrm>
              <a:off x="3008" y="1991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2" name="Line 626"/>
            <p:cNvSpPr>
              <a:spLocks noChangeShapeType="1"/>
            </p:cNvSpPr>
            <p:nvPr/>
          </p:nvSpPr>
          <p:spPr bwMode="auto">
            <a:xfrm flipV="1">
              <a:off x="3020" y="1985"/>
              <a:ext cx="6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3" name="Line 627"/>
            <p:cNvSpPr>
              <a:spLocks noChangeShapeType="1"/>
            </p:cNvSpPr>
            <p:nvPr/>
          </p:nvSpPr>
          <p:spPr bwMode="auto">
            <a:xfrm>
              <a:off x="3026" y="1985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4" name="Line 628"/>
            <p:cNvSpPr>
              <a:spLocks noChangeShapeType="1"/>
            </p:cNvSpPr>
            <p:nvPr/>
          </p:nvSpPr>
          <p:spPr bwMode="auto">
            <a:xfrm>
              <a:off x="3039" y="1985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5" name="Line 629"/>
            <p:cNvSpPr>
              <a:spLocks noChangeShapeType="1"/>
            </p:cNvSpPr>
            <p:nvPr/>
          </p:nvSpPr>
          <p:spPr bwMode="auto">
            <a:xfrm>
              <a:off x="3051" y="1985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6" name="Line 630"/>
            <p:cNvSpPr>
              <a:spLocks noChangeShapeType="1"/>
            </p:cNvSpPr>
            <p:nvPr/>
          </p:nvSpPr>
          <p:spPr bwMode="auto">
            <a:xfrm flipV="1">
              <a:off x="3057" y="1979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7" name="Line 631"/>
            <p:cNvSpPr>
              <a:spLocks noChangeShapeType="1"/>
            </p:cNvSpPr>
            <p:nvPr/>
          </p:nvSpPr>
          <p:spPr bwMode="auto">
            <a:xfrm>
              <a:off x="3069" y="1979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8" name="Line 632"/>
            <p:cNvSpPr>
              <a:spLocks noChangeShapeType="1"/>
            </p:cNvSpPr>
            <p:nvPr/>
          </p:nvSpPr>
          <p:spPr bwMode="auto">
            <a:xfrm>
              <a:off x="3081" y="1979"/>
              <a:ext cx="7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69" name="Line 633"/>
            <p:cNvSpPr>
              <a:spLocks noChangeShapeType="1"/>
            </p:cNvSpPr>
            <p:nvPr/>
          </p:nvSpPr>
          <p:spPr bwMode="auto">
            <a:xfrm>
              <a:off x="3088" y="1979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0" name="Line 634"/>
            <p:cNvSpPr>
              <a:spLocks noChangeShapeType="1"/>
            </p:cNvSpPr>
            <p:nvPr/>
          </p:nvSpPr>
          <p:spPr bwMode="auto">
            <a:xfrm>
              <a:off x="3100" y="1979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1" name="Line 635"/>
            <p:cNvSpPr>
              <a:spLocks noChangeShapeType="1"/>
            </p:cNvSpPr>
            <p:nvPr/>
          </p:nvSpPr>
          <p:spPr bwMode="auto">
            <a:xfrm flipV="1">
              <a:off x="3112" y="1973"/>
              <a:ext cx="6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2" name="Line 636"/>
            <p:cNvSpPr>
              <a:spLocks noChangeShapeType="1"/>
            </p:cNvSpPr>
            <p:nvPr/>
          </p:nvSpPr>
          <p:spPr bwMode="auto">
            <a:xfrm>
              <a:off x="3118" y="1973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3" name="Line 637"/>
            <p:cNvSpPr>
              <a:spLocks noChangeShapeType="1"/>
            </p:cNvSpPr>
            <p:nvPr/>
          </p:nvSpPr>
          <p:spPr bwMode="auto">
            <a:xfrm>
              <a:off x="3130" y="1973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4" name="Line 638"/>
            <p:cNvSpPr>
              <a:spLocks noChangeShapeType="1"/>
            </p:cNvSpPr>
            <p:nvPr/>
          </p:nvSpPr>
          <p:spPr bwMode="auto">
            <a:xfrm>
              <a:off x="3143" y="1973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5" name="Line 639"/>
            <p:cNvSpPr>
              <a:spLocks noChangeShapeType="1"/>
            </p:cNvSpPr>
            <p:nvPr/>
          </p:nvSpPr>
          <p:spPr bwMode="auto">
            <a:xfrm>
              <a:off x="3149" y="1973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6" name="Line 640"/>
            <p:cNvSpPr>
              <a:spLocks noChangeShapeType="1"/>
            </p:cNvSpPr>
            <p:nvPr/>
          </p:nvSpPr>
          <p:spPr bwMode="auto">
            <a:xfrm>
              <a:off x="3161" y="1973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7" name="Line 641"/>
            <p:cNvSpPr>
              <a:spLocks noChangeShapeType="1"/>
            </p:cNvSpPr>
            <p:nvPr/>
          </p:nvSpPr>
          <p:spPr bwMode="auto">
            <a:xfrm>
              <a:off x="3173" y="1973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8" name="Line 642"/>
            <p:cNvSpPr>
              <a:spLocks noChangeShapeType="1"/>
            </p:cNvSpPr>
            <p:nvPr/>
          </p:nvSpPr>
          <p:spPr bwMode="auto">
            <a:xfrm>
              <a:off x="3179" y="1973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79" name="Line 643"/>
            <p:cNvSpPr>
              <a:spLocks noChangeShapeType="1"/>
            </p:cNvSpPr>
            <p:nvPr/>
          </p:nvSpPr>
          <p:spPr bwMode="auto">
            <a:xfrm>
              <a:off x="3192" y="1973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0" name="Line 644"/>
            <p:cNvSpPr>
              <a:spLocks noChangeShapeType="1"/>
            </p:cNvSpPr>
            <p:nvPr/>
          </p:nvSpPr>
          <p:spPr bwMode="auto">
            <a:xfrm flipV="1">
              <a:off x="3204" y="1967"/>
              <a:ext cx="6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1" name="Line 645"/>
            <p:cNvSpPr>
              <a:spLocks noChangeShapeType="1"/>
            </p:cNvSpPr>
            <p:nvPr/>
          </p:nvSpPr>
          <p:spPr bwMode="auto">
            <a:xfrm>
              <a:off x="3210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2" name="Line 646"/>
            <p:cNvSpPr>
              <a:spLocks noChangeShapeType="1"/>
            </p:cNvSpPr>
            <p:nvPr/>
          </p:nvSpPr>
          <p:spPr bwMode="auto">
            <a:xfrm>
              <a:off x="3222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3" name="Line 647"/>
            <p:cNvSpPr>
              <a:spLocks noChangeShapeType="1"/>
            </p:cNvSpPr>
            <p:nvPr/>
          </p:nvSpPr>
          <p:spPr bwMode="auto">
            <a:xfrm>
              <a:off x="3234" y="1967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4" name="Line 648"/>
            <p:cNvSpPr>
              <a:spLocks noChangeShapeType="1"/>
            </p:cNvSpPr>
            <p:nvPr/>
          </p:nvSpPr>
          <p:spPr bwMode="auto">
            <a:xfrm>
              <a:off x="3240" y="1967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5" name="Line 649"/>
            <p:cNvSpPr>
              <a:spLocks noChangeShapeType="1"/>
            </p:cNvSpPr>
            <p:nvPr/>
          </p:nvSpPr>
          <p:spPr bwMode="auto">
            <a:xfrm>
              <a:off x="3253" y="1967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6" name="Line 650"/>
            <p:cNvSpPr>
              <a:spLocks noChangeShapeType="1"/>
            </p:cNvSpPr>
            <p:nvPr/>
          </p:nvSpPr>
          <p:spPr bwMode="auto">
            <a:xfrm>
              <a:off x="3259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7" name="Line 651"/>
            <p:cNvSpPr>
              <a:spLocks noChangeShapeType="1"/>
            </p:cNvSpPr>
            <p:nvPr/>
          </p:nvSpPr>
          <p:spPr bwMode="auto">
            <a:xfrm>
              <a:off x="3271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8" name="Line 652"/>
            <p:cNvSpPr>
              <a:spLocks noChangeShapeType="1"/>
            </p:cNvSpPr>
            <p:nvPr/>
          </p:nvSpPr>
          <p:spPr bwMode="auto">
            <a:xfrm>
              <a:off x="3283" y="1967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89" name="Line 653"/>
            <p:cNvSpPr>
              <a:spLocks noChangeShapeType="1"/>
            </p:cNvSpPr>
            <p:nvPr/>
          </p:nvSpPr>
          <p:spPr bwMode="auto">
            <a:xfrm>
              <a:off x="3289" y="1967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0" name="Line 654"/>
            <p:cNvSpPr>
              <a:spLocks noChangeShapeType="1"/>
            </p:cNvSpPr>
            <p:nvPr/>
          </p:nvSpPr>
          <p:spPr bwMode="auto">
            <a:xfrm>
              <a:off x="3302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1" name="Line 655"/>
            <p:cNvSpPr>
              <a:spLocks noChangeShapeType="1"/>
            </p:cNvSpPr>
            <p:nvPr/>
          </p:nvSpPr>
          <p:spPr bwMode="auto">
            <a:xfrm>
              <a:off x="3314" y="1967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2" name="Line 656"/>
            <p:cNvSpPr>
              <a:spLocks noChangeShapeType="1"/>
            </p:cNvSpPr>
            <p:nvPr/>
          </p:nvSpPr>
          <p:spPr bwMode="auto">
            <a:xfrm>
              <a:off x="3320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3" name="Line 657"/>
            <p:cNvSpPr>
              <a:spLocks noChangeShapeType="1"/>
            </p:cNvSpPr>
            <p:nvPr/>
          </p:nvSpPr>
          <p:spPr bwMode="auto">
            <a:xfrm>
              <a:off x="3332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4" name="Line 658"/>
            <p:cNvSpPr>
              <a:spLocks noChangeShapeType="1"/>
            </p:cNvSpPr>
            <p:nvPr/>
          </p:nvSpPr>
          <p:spPr bwMode="auto">
            <a:xfrm>
              <a:off x="3344" y="1967"/>
              <a:ext cx="7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5" name="Line 659"/>
            <p:cNvSpPr>
              <a:spLocks noChangeShapeType="1"/>
            </p:cNvSpPr>
            <p:nvPr/>
          </p:nvSpPr>
          <p:spPr bwMode="auto">
            <a:xfrm>
              <a:off x="3351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6" name="Line 660"/>
            <p:cNvSpPr>
              <a:spLocks noChangeShapeType="1"/>
            </p:cNvSpPr>
            <p:nvPr/>
          </p:nvSpPr>
          <p:spPr bwMode="auto">
            <a:xfrm>
              <a:off x="3363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7" name="Line 661"/>
            <p:cNvSpPr>
              <a:spLocks noChangeShapeType="1"/>
            </p:cNvSpPr>
            <p:nvPr/>
          </p:nvSpPr>
          <p:spPr bwMode="auto">
            <a:xfrm>
              <a:off x="3375" y="1967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8" name="Line 662"/>
            <p:cNvSpPr>
              <a:spLocks noChangeShapeType="1"/>
            </p:cNvSpPr>
            <p:nvPr/>
          </p:nvSpPr>
          <p:spPr bwMode="auto">
            <a:xfrm>
              <a:off x="3381" y="196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199" name="Line 663"/>
            <p:cNvSpPr>
              <a:spLocks noChangeShapeType="1"/>
            </p:cNvSpPr>
            <p:nvPr/>
          </p:nvSpPr>
          <p:spPr bwMode="auto">
            <a:xfrm>
              <a:off x="3393" y="1967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0" name="Line 664"/>
            <p:cNvSpPr>
              <a:spLocks noChangeShapeType="1"/>
            </p:cNvSpPr>
            <p:nvPr/>
          </p:nvSpPr>
          <p:spPr bwMode="auto">
            <a:xfrm>
              <a:off x="3406" y="1967"/>
              <a:ext cx="6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1" name="Line 665"/>
            <p:cNvSpPr>
              <a:spLocks noChangeShapeType="1"/>
            </p:cNvSpPr>
            <p:nvPr/>
          </p:nvSpPr>
          <p:spPr bwMode="auto">
            <a:xfrm>
              <a:off x="3412" y="1973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2" name="Line 666"/>
            <p:cNvSpPr>
              <a:spLocks noChangeShapeType="1"/>
            </p:cNvSpPr>
            <p:nvPr/>
          </p:nvSpPr>
          <p:spPr bwMode="auto">
            <a:xfrm>
              <a:off x="3424" y="1973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3" name="Line 667"/>
            <p:cNvSpPr>
              <a:spLocks noChangeShapeType="1"/>
            </p:cNvSpPr>
            <p:nvPr/>
          </p:nvSpPr>
          <p:spPr bwMode="auto">
            <a:xfrm>
              <a:off x="3436" y="1973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4" name="Line 668"/>
            <p:cNvSpPr>
              <a:spLocks noChangeShapeType="1"/>
            </p:cNvSpPr>
            <p:nvPr/>
          </p:nvSpPr>
          <p:spPr bwMode="auto">
            <a:xfrm>
              <a:off x="3442" y="1973"/>
              <a:ext cx="13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5" name="Line 669"/>
            <p:cNvSpPr>
              <a:spLocks noChangeShapeType="1"/>
            </p:cNvSpPr>
            <p:nvPr/>
          </p:nvSpPr>
          <p:spPr bwMode="auto">
            <a:xfrm>
              <a:off x="3455" y="1979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6" name="Line 670"/>
            <p:cNvSpPr>
              <a:spLocks noChangeShapeType="1"/>
            </p:cNvSpPr>
            <p:nvPr/>
          </p:nvSpPr>
          <p:spPr bwMode="auto">
            <a:xfrm>
              <a:off x="3467" y="1979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7" name="Line 671"/>
            <p:cNvSpPr>
              <a:spLocks noChangeShapeType="1"/>
            </p:cNvSpPr>
            <p:nvPr/>
          </p:nvSpPr>
          <p:spPr bwMode="auto">
            <a:xfrm>
              <a:off x="3473" y="1979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8" name="Line 672"/>
            <p:cNvSpPr>
              <a:spLocks noChangeShapeType="1"/>
            </p:cNvSpPr>
            <p:nvPr/>
          </p:nvSpPr>
          <p:spPr bwMode="auto">
            <a:xfrm>
              <a:off x="3485" y="1985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09" name="Line 673"/>
            <p:cNvSpPr>
              <a:spLocks noChangeShapeType="1"/>
            </p:cNvSpPr>
            <p:nvPr/>
          </p:nvSpPr>
          <p:spPr bwMode="auto">
            <a:xfrm>
              <a:off x="3497" y="1985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0" name="Line 674"/>
            <p:cNvSpPr>
              <a:spLocks noChangeShapeType="1"/>
            </p:cNvSpPr>
            <p:nvPr/>
          </p:nvSpPr>
          <p:spPr bwMode="auto">
            <a:xfrm>
              <a:off x="3503" y="1985"/>
              <a:ext cx="13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1" name="Line 675"/>
            <p:cNvSpPr>
              <a:spLocks noChangeShapeType="1"/>
            </p:cNvSpPr>
            <p:nvPr/>
          </p:nvSpPr>
          <p:spPr bwMode="auto">
            <a:xfrm>
              <a:off x="3516" y="1991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2" name="Line 676"/>
            <p:cNvSpPr>
              <a:spLocks noChangeShapeType="1"/>
            </p:cNvSpPr>
            <p:nvPr/>
          </p:nvSpPr>
          <p:spPr bwMode="auto">
            <a:xfrm>
              <a:off x="3528" y="1991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3" name="Line 677"/>
            <p:cNvSpPr>
              <a:spLocks noChangeShapeType="1"/>
            </p:cNvSpPr>
            <p:nvPr/>
          </p:nvSpPr>
          <p:spPr bwMode="auto">
            <a:xfrm>
              <a:off x="3534" y="1991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4" name="Line 678"/>
            <p:cNvSpPr>
              <a:spLocks noChangeShapeType="1"/>
            </p:cNvSpPr>
            <p:nvPr/>
          </p:nvSpPr>
          <p:spPr bwMode="auto">
            <a:xfrm>
              <a:off x="3546" y="1991"/>
              <a:ext cx="13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5" name="Line 679"/>
            <p:cNvSpPr>
              <a:spLocks noChangeShapeType="1"/>
            </p:cNvSpPr>
            <p:nvPr/>
          </p:nvSpPr>
          <p:spPr bwMode="auto">
            <a:xfrm>
              <a:off x="3559" y="1997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6" name="Line 680"/>
            <p:cNvSpPr>
              <a:spLocks noChangeShapeType="1"/>
            </p:cNvSpPr>
            <p:nvPr/>
          </p:nvSpPr>
          <p:spPr bwMode="auto">
            <a:xfrm>
              <a:off x="3565" y="199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7" name="Line 681"/>
            <p:cNvSpPr>
              <a:spLocks noChangeShapeType="1"/>
            </p:cNvSpPr>
            <p:nvPr/>
          </p:nvSpPr>
          <p:spPr bwMode="auto">
            <a:xfrm>
              <a:off x="3577" y="1997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8" name="Line 682"/>
            <p:cNvSpPr>
              <a:spLocks noChangeShapeType="1"/>
            </p:cNvSpPr>
            <p:nvPr/>
          </p:nvSpPr>
          <p:spPr bwMode="auto">
            <a:xfrm>
              <a:off x="3589" y="1997"/>
              <a:ext cx="6" cy="7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19" name="Line 683"/>
            <p:cNvSpPr>
              <a:spLocks noChangeShapeType="1"/>
            </p:cNvSpPr>
            <p:nvPr/>
          </p:nvSpPr>
          <p:spPr bwMode="auto">
            <a:xfrm>
              <a:off x="3595" y="200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0" name="Line 684"/>
            <p:cNvSpPr>
              <a:spLocks noChangeShapeType="1"/>
            </p:cNvSpPr>
            <p:nvPr/>
          </p:nvSpPr>
          <p:spPr bwMode="auto">
            <a:xfrm>
              <a:off x="3607" y="2004"/>
              <a:ext cx="7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1" name="Line 685"/>
            <p:cNvSpPr>
              <a:spLocks noChangeShapeType="1"/>
            </p:cNvSpPr>
            <p:nvPr/>
          </p:nvSpPr>
          <p:spPr bwMode="auto">
            <a:xfrm>
              <a:off x="3614" y="200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2" name="Line 686"/>
            <p:cNvSpPr>
              <a:spLocks noChangeShapeType="1"/>
            </p:cNvSpPr>
            <p:nvPr/>
          </p:nvSpPr>
          <p:spPr bwMode="auto">
            <a:xfrm>
              <a:off x="3626" y="200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3" name="Line 687"/>
            <p:cNvSpPr>
              <a:spLocks noChangeShapeType="1"/>
            </p:cNvSpPr>
            <p:nvPr/>
          </p:nvSpPr>
          <p:spPr bwMode="auto">
            <a:xfrm>
              <a:off x="3638" y="2004"/>
              <a:ext cx="6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4" name="Line 688"/>
            <p:cNvSpPr>
              <a:spLocks noChangeShapeType="1"/>
            </p:cNvSpPr>
            <p:nvPr/>
          </p:nvSpPr>
          <p:spPr bwMode="auto">
            <a:xfrm>
              <a:off x="3644" y="201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5" name="Line 689"/>
            <p:cNvSpPr>
              <a:spLocks noChangeShapeType="1"/>
            </p:cNvSpPr>
            <p:nvPr/>
          </p:nvSpPr>
          <p:spPr bwMode="auto">
            <a:xfrm>
              <a:off x="3656" y="201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6" name="Line 690"/>
            <p:cNvSpPr>
              <a:spLocks noChangeShapeType="1"/>
            </p:cNvSpPr>
            <p:nvPr/>
          </p:nvSpPr>
          <p:spPr bwMode="auto">
            <a:xfrm>
              <a:off x="3669" y="201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7" name="Line 691"/>
            <p:cNvSpPr>
              <a:spLocks noChangeShapeType="1"/>
            </p:cNvSpPr>
            <p:nvPr/>
          </p:nvSpPr>
          <p:spPr bwMode="auto">
            <a:xfrm>
              <a:off x="3675" y="201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8" name="Line 692"/>
            <p:cNvSpPr>
              <a:spLocks noChangeShapeType="1"/>
            </p:cNvSpPr>
            <p:nvPr/>
          </p:nvSpPr>
          <p:spPr bwMode="auto">
            <a:xfrm>
              <a:off x="3687" y="2010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29" name="Line 693"/>
            <p:cNvSpPr>
              <a:spLocks noChangeShapeType="1"/>
            </p:cNvSpPr>
            <p:nvPr/>
          </p:nvSpPr>
          <p:spPr bwMode="auto">
            <a:xfrm>
              <a:off x="3699" y="2016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0" name="Line 694"/>
            <p:cNvSpPr>
              <a:spLocks noChangeShapeType="1"/>
            </p:cNvSpPr>
            <p:nvPr/>
          </p:nvSpPr>
          <p:spPr bwMode="auto">
            <a:xfrm>
              <a:off x="3705" y="2016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1" name="Line 695"/>
            <p:cNvSpPr>
              <a:spLocks noChangeShapeType="1"/>
            </p:cNvSpPr>
            <p:nvPr/>
          </p:nvSpPr>
          <p:spPr bwMode="auto">
            <a:xfrm>
              <a:off x="3718" y="2016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2" name="Line 696"/>
            <p:cNvSpPr>
              <a:spLocks noChangeShapeType="1"/>
            </p:cNvSpPr>
            <p:nvPr/>
          </p:nvSpPr>
          <p:spPr bwMode="auto">
            <a:xfrm>
              <a:off x="3730" y="2016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3" name="Line 697"/>
            <p:cNvSpPr>
              <a:spLocks noChangeShapeType="1"/>
            </p:cNvSpPr>
            <p:nvPr/>
          </p:nvSpPr>
          <p:spPr bwMode="auto">
            <a:xfrm>
              <a:off x="3736" y="2016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4" name="Line 698"/>
            <p:cNvSpPr>
              <a:spLocks noChangeShapeType="1"/>
            </p:cNvSpPr>
            <p:nvPr/>
          </p:nvSpPr>
          <p:spPr bwMode="auto">
            <a:xfrm>
              <a:off x="3748" y="2016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5" name="Line 699"/>
            <p:cNvSpPr>
              <a:spLocks noChangeShapeType="1"/>
            </p:cNvSpPr>
            <p:nvPr/>
          </p:nvSpPr>
          <p:spPr bwMode="auto">
            <a:xfrm>
              <a:off x="3760" y="2022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6" name="Line 700"/>
            <p:cNvSpPr>
              <a:spLocks noChangeShapeType="1"/>
            </p:cNvSpPr>
            <p:nvPr/>
          </p:nvSpPr>
          <p:spPr bwMode="auto">
            <a:xfrm>
              <a:off x="3766" y="2022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7" name="Line 701"/>
            <p:cNvSpPr>
              <a:spLocks noChangeShapeType="1"/>
            </p:cNvSpPr>
            <p:nvPr/>
          </p:nvSpPr>
          <p:spPr bwMode="auto">
            <a:xfrm>
              <a:off x="3779" y="2022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8" name="Line 702"/>
            <p:cNvSpPr>
              <a:spLocks noChangeShapeType="1"/>
            </p:cNvSpPr>
            <p:nvPr/>
          </p:nvSpPr>
          <p:spPr bwMode="auto">
            <a:xfrm>
              <a:off x="3791" y="2022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39" name="Line 703"/>
            <p:cNvSpPr>
              <a:spLocks noChangeShapeType="1"/>
            </p:cNvSpPr>
            <p:nvPr/>
          </p:nvSpPr>
          <p:spPr bwMode="auto">
            <a:xfrm>
              <a:off x="3797" y="2022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0" name="Line 704"/>
            <p:cNvSpPr>
              <a:spLocks noChangeShapeType="1"/>
            </p:cNvSpPr>
            <p:nvPr/>
          </p:nvSpPr>
          <p:spPr bwMode="auto">
            <a:xfrm>
              <a:off x="3809" y="2022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1" name="Line 705"/>
            <p:cNvSpPr>
              <a:spLocks noChangeShapeType="1"/>
            </p:cNvSpPr>
            <p:nvPr/>
          </p:nvSpPr>
          <p:spPr bwMode="auto">
            <a:xfrm>
              <a:off x="3822" y="2022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2" name="Line 706"/>
            <p:cNvSpPr>
              <a:spLocks noChangeShapeType="1"/>
            </p:cNvSpPr>
            <p:nvPr/>
          </p:nvSpPr>
          <p:spPr bwMode="auto">
            <a:xfrm>
              <a:off x="3828" y="2022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3" name="Line 707"/>
            <p:cNvSpPr>
              <a:spLocks noChangeShapeType="1"/>
            </p:cNvSpPr>
            <p:nvPr/>
          </p:nvSpPr>
          <p:spPr bwMode="auto">
            <a:xfrm>
              <a:off x="3840" y="2028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4" name="Line 708"/>
            <p:cNvSpPr>
              <a:spLocks noChangeShapeType="1"/>
            </p:cNvSpPr>
            <p:nvPr/>
          </p:nvSpPr>
          <p:spPr bwMode="auto">
            <a:xfrm>
              <a:off x="3852" y="2028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5" name="Line 709"/>
            <p:cNvSpPr>
              <a:spLocks noChangeShapeType="1"/>
            </p:cNvSpPr>
            <p:nvPr/>
          </p:nvSpPr>
          <p:spPr bwMode="auto">
            <a:xfrm>
              <a:off x="3858" y="2028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6" name="Line 710"/>
            <p:cNvSpPr>
              <a:spLocks noChangeShapeType="1"/>
            </p:cNvSpPr>
            <p:nvPr/>
          </p:nvSpPr>
          <p:spPr bwMode="auto">
            <a:xfrm>
              <a:off x="3870" y="2028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7" name="Line 711"/>
            <p:cNvSpPr>
              <a:spLocks noChangeShapeType="1"/>
            </p:cNvSpPr>
            <p:nvPr/>
          </p:nvSpPr>
          <p:spPr bwMode="auto">
            <a:xfrm>
              <a:off x="3883" y="2028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8" name="Line 712"/>
            <p:cNvSpPr>
              <a:spLocks noChangeShapeType="1"/>
            </p:cNvSpPr>
            <p:nvPr/>
          </p:nvSpPr>
          <p:spPr bwMode="auto">
            <a:xfrm>
              <a:off x="3889" y="2028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49" name="Line 713"/>
            <p:cNvSpPr>
              <a:spLocks noChangeShapeType="1"/>
            </p:cNvSpPr>
            <p:nvPr/>
          </p:nvSpPr>
          <p:spPr bwMode="auto">
            <a:xfrm>
              <a:off x="3901" y="2028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0" name="Line 714"/>
            <p:cNvSpPr>
              <a:spLocks noChangeShapeType="1"/>
            </p:cNvSpPr>
            <p:nvPr/>
          </p:nvSpPr>
          <p:spPr bwMode="auto">
            <a:xfrm>
              <a:off x="3913" y="2028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1" name="Line 715"/>
            <p:cNvSpPr>
              <a:spLocks noChangeShapeType="1"/>
            </p:cNvSpPr>
            <p:nvPr/>
          </p:nvSpPr>
          <p:spPr bwMode="auto">
            <a:xfrm>
              <a:off x="3919" y="2028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2" name="Line 716"/>
            <p:cNvSpPr>
              <a:spLocks noChangeShapeType="1"/>
            </p:cNvSpPr>
            <p:nvPr/>
          </p:nvSpPr>
          <p:spPr bwMode="auto">
            <a:xfrm>
              <a:off x="3932" y="2028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3" name="Line 717"/>
            <p:cNvSpPr>
              <a:spLocks noChangeShapeType="1"/>
            </p:cNvSpPr>
            <p:nvPr/>
          </p:nvSpPr>
          <p:spPr bwMode="auto">
            <a:xfrm>
              <a:off x="3944" y="2028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4" name="Line 718"/>
            <p:cNvSpPr>
              <a:spLocks noChangeShapeType="1"/>
            </p:cNvSpPr>
            <p:nvPr/>
          </p:nvSpPr>
          <p:spPr bwMode="auto">
            <a:xfrm>
              <a:off x="3950" y="2028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5" name="Line 719"/>
            <p:cNvSpPr>
              <a:spLocks noChangeShapeType="1"/>
            </p:cNvSpPr>
            <p:nvPr/>
          </p:nvSpPr>
          <p:spPr bwMode="auto">
            <a:xfrm>
              <a:off x="3962" y="2028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6" name="Line 720"/>
            <p:cNvSpPr>
              <a:spLocks noChangeShapeType="1"/>
            </p:cNvSpPr>
            <p:nvPr/>
          </p:nvSpPr>
          <p:spPr bwMode="auto">
            <a:xfrm>
              <a:off x="3974" y="2028"/>
              <a:ext cx="7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7" name="Line 721"/>
            <p:cNvSpPr>
              <a:spLocks noChangeShapeType="1"/>
            </p:cNvSpPr>
            <p:nvPr/>
          </p:nvSpPr>
          <p:spPr bwMode="auto">
            <a:xfrm>
              <a:off x="3981" y="2028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8" name="Line 722"/>
            <p:cNvSpPr>
              <a:spLocks noChangeShapeType="1"/>
            </p:cNvSpPr>
            <p:nvPr/>
          </p:nvSpPr>
          <p:spPr bwMode="auto">
            <a:xfrm>
              <a:off x="3993" y="2034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59" name="Line 723"/>
            <p:cNvSpPr>
              <a:spLocks noChangeShapeType="1"/>
            </p:cNvSpPr>
            <p:nvPr/>
          </p:nvSpPr>
          <p:spPr bwMode="auto">
            <a:xfrm>
              <a:off x="3999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0" name="Line 724"/>
            <p:cNvSpPr>
              <a:spLocks noChangeShapeType="1"/>
            </p:cNvSpPr>
            <p:nvPr/>
          </p:nvSpPr>
          <p:spPr bwMode="auto">
            <a:xfrm>
              <a:off x="4011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1" name="Line 725"/>
            <p:cNvSpPr>
              <a:spLocks noChangeShapeType="1"/>
            </p:cNvSpPr>
            <p:nvPr/>
          </p:nvSpPr>
          <p:spPr bwMode="auto">
            <a:xfrm>
              <a:off x="4023" y="2034"/>
              <a:ext cx="7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2" name="Line 726"/>
            <p:cNvSpPr>
              <a:spLocks noChangeShapeType="1"/>
            </p:cNvSpPr>
            <p:nvPr/>
          </p:nvSpPr>
          <p:spPr bwMode="auto">
            <a:xfrm>
              <a:off x="4030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3" name="Line 727"/>
            <p:cNvSpPr>
              <a:spLocks noChangeShapeType="1"/>
            </p:cNvSpPr>
            <p:nvPr/>
          </p:nvSpPr>
          <p:spPr bwMode="auto">
            <a:xfrm>
              <a:off x="4042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4" name="Line 728"/>
            <p:cNvSpPr>
              <a:spLocks noChangeShapeType="1"/>
            </p:cNvSpPr>
            <p:nvPr/>
          </p:nvSpPr>
          <p:spPr bwMode="auto">
            <a:xfrm>
              <a:off x="4054" y="2034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5" name="Line 729"/>
            <p:cNvSpPr>
              <a:spLocks noChangeShapeType="1"/>
            </p:cNvSpPr>
            <p:nvPr/>
          </p:nvSpPr>
          <p:spPr bwMode="auto">
            <a:xfrm>
              <a:off x="4060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6" name="Line 730"/>
            <p:cNvSpPr>
              <a:spLocks noChangeShapeType="1"/>
            </p:cNvSpPr>
            <p:nvPr/>
          </p:nvSpPr>
          <p:spPr bwMode="auto">
            <a:xfrm>
              <a:off x="4072" y="2034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7" name="Line 731"/>
            <p:cNvSpPr>
              <a:spLocks noChangeShapeType="1"/>
            </p:cNvSpPr>
            <p:nvPr/>
          </p:nvSpPr>
          <p:spPr bwMode="auto">
            <a:xfrm>
              <a:off x="4085" y="2034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8" name="Line 732"/>
            <p:cNvSpPr>
              <a:spLocks noChangeShapeType="1"/>
            </p:cNvSpPr>
            <p:nvPr/>
          </p:nvSpPr>
          <p:spPr bwMode="auto">
            <a:xfrm>
              <a:off x="4091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69" name="Line 733"/>
            <p:cNvSpPr>
              <a:spLocks noChangeShapeType="1"/>
            </p:cNvSpPr>
            <p:nvPr/>
          </p:nvSpPr>
          <p:spPr bwMode="auto">
            <a:xfrm>
              <a:off x="4103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0" name="Line 734"/>
            <p:cNvSpPr>
              <a:spLocks noChangeShapeType="1"/>
            </p:cNvSpPr>
            <p:nvPr/>
          </p:nvSpPr>
          <p:spPr bwMode="auto">
            <a:xfrm>
              <a:off x="4115" y="2034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1" name="Line 735"/>
            <p:cNvSpPr>
              <a:spLocks noChangeShapeType="1"/>
            </p:cNvSpPr>
            <p:nvPr/>
          </p:nvSpPr>
          <p:spPr bwMode="auto">
            <a:xfrm>
              <a:off x="4121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2" name="Line 736"/>
            <p:cNvSpPr>
              <a:spLocks noChangeShapeType="1"/>
            </p:cNvSpPr>
            <p:nvPr/>
          </p:nvSpPr>
          <p:spPr bwMode="auto">
            <a:xfrm>
              <a:off x="4133" y="2034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3" name="Line 737"/>
            <p:cNvSpPr>
              <a:spLocks noChangeShapeType="1"/>
            </p:cNvSpPr>
            <p:nvPr/>
          </p:nvSpPr>
          <p:spPr bwMode="auto">
            <a:xfrm>
              <a:off x="4146" y="2034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4" name="Line 738"/>
            <p:cNvSpPr>
              <a:spLocks noChangeShapeType="1"/>
            </p:cNvSpPr>
            <p:nvPr/>
          </p:nvSpPr>
          <p:spPr bwMode="auto">
            <a:xfrm>
              <a:off x="4152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5" name="Line 739"/>
            <p:cNvSpPr>
              <a:spLocks noChangeShapeType="1"/>
            </p:cNvSpPr>
            <p:nvPr/>
          </p:nvSpPr>
          <p:spPr bwMode="auto">
            <a:xfrm>
              <a:off x="4164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6" name="Line 740"/>
            <p:cNvSpPr>
              <a:spLocks noChangeShapeType="1"/>
            </p:cNvSpPr>
            <p:nvPr/>
          </p:nvSpPr>
          <p:spPr bwMode="auto">
            <a:xfrm>
              <a:off x="4176" y="2034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7" name="Line 741"/>
            <p:cNvSpPr>
              <a:spLocks noChangeShapeType="1"/>
            </p:cNvSpPr>
            <p:nvPr/>
          </p:nvSpPr>
          <p:spPr bwMode="auto">
            <a:xfrm>
              <a:off x="4182" y="2034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8" name="Line 742"/>
            <p:cNvSpPr>
              <a:spLocks noChangeShapeType="1"/>
            </p:cNvSpPr>
            <p:nvPr/>
          </p:nvSpPr>
          <p:spPr bwMode="auto">
            <a:xfrm>
              <a:off x="4195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79" name="Line 743"/>
            <p:cNvSpPr>
              <a:spLocks noChangeShapeType="1"/>
            </p:cNvSpPr>
            <p:nvPr/>
          </p:nvSpPr>
          <p:spPr bwMode="auto">
            <a:xfrm>
              <a:off x="4207" y="2034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0" name="Line 744"/>
            <p:cNvSpPr>
              <a:spLocks noChangeShapeType="1"/>
            </p:cNvSpPr>
            <p:nvPr/>
          </p:nvSpPr>
          <p:spPr bwMode="auto">
            <a:xfrm>
              <a:off x="4213" y="2034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1" name="Line 745"/>
            <p:cNvSpPr>
              <a:spLocks noChangeShapeType="1"/>
            </p:cNvSpPr>
            <p:nvPr/>
          </p:nvSpPr>
          <p:spPr bwMode="auto">
            <a:xfrm>
              <a:off x="4225" y="2034"/>
              <a:ext cx="12" cy="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2" name="Line 746"/>
            <p:cNvSpPr>
              <a:spLocks noChangeShapeType="1"/>
            </p:cNvSpPr>
            <p:nvPr/>
          </p:nvSpPr>
          <p:spPr bwMode="auto">
            <a:xfrm>
              <a:off x="4237" y="2040"/>
              <a:ext cx="7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3" name="Line 747"/>
            <p:cNvSpPr>
              <a:spLocks noChangeShapeType="1"/>
            </p:cNvSpPr>
            <p:nvPr/>
          </p:nvSpPr>
          <p:spPr bwMode="auto">
            <a:xfrm>
              <a:off x="4244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4" name="Line 748"/>
            <p:cNvSpPr>
              <a:spLocks noChangeShapeType="1"/>
            </p:cNvSpPr>
            <p:nvPr/>
          </p:nvSpPr>
          <p:spPr bwMode="auto">
            <a:xfrm>
              <a:off x="4256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5" name="Line 749"/>
            <p:cNvSpPr>
              <a:spLocks noChangeShapeType="1"/>
            </p:cNvSpPr>
            <p:nvPr/>
          </p:nvSpPr>
          <p:spPr bwMode="auto">
            <a:xfrm>
              <a:off x="4268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6" name="Line 750"/>
            <p:cNvSpPr>
              <a:spLocks noChangeShapeType="1"/>
            </p:cNvSpPr>
            <p:nvPr/>
          </p:nvSpPr>
          <p:spPr bwMode="auto">
            <a:xfrm>
              <a:off x="4274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7" name="Line 751"/>
            <p:cNvSpPr>
              <a:spLocks noChangeShapeType="1"/>
            </p:cNvSpPr>
            <p:nvPr/>
          </p:nvSpPr>
          <p:spPr bwMode="auto">
            <a:xfrm>
              <a:off x="4286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8" name="Line 752"/>
            <p:cNvSpPr>
              <a:spLocks noChangeShapeType="1"/>
            </p:cNvSpPr>
            <p:nvPr/>
          </p:nvSpPr>
          <p:spPr bwMode="auto">
            <a:xfrm>
              <a:off x="4299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89" name="Line 753"/>
            <p:cNvSpPr>
              <a:spLocks noChangeShapeType="1"/>
            </p:cNvSpPr>
            <p:nvPr/>
          </p:nvSpPr>
          <p:spPr bwMode="auto">
            <a:xfrm>
              <a:off x="4305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0" name="Line 754"/>
            <p:cNvSpPr>
              <a:spLocks noChangeShapeType="1"/>
            </p:cNvSpPr>
            <p:nvPr/>
          </p:nvSpPr>
          <p:spPr bwMode="auto">
            <a:xfrm>
              <a:off x="4317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1" name="Line 755"/>
            <p:cNvSpPr>
              <a:spLocks noChangeShapeType="1"/>
            </p:cNvSpPr>
            <p:nvPr/>
          </p:nvSpPr>
          <p:spPr bwMode="auto">
            <a:xfrm>
              <a:off x="4329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2" name="Line 756"/>
            <p:cNvSpPr>
              <a:spLocks noChangeShapeType="1"/>
            </p:cNvSpPr>
            <p:nvPr/>
          </p:nvSpPr>
          <p:spPr bwMode="auto">
            <a:xfrm>
              <a:off x="4335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3" name="Line 757"/>
            <p:cNvSpPr>
              <a:spLocks noChangeShapeType="1"/>
            </p:cNvSpPr>
            <p:nvPr/>
          </p:nvSpPr>
          <p:spPr bwMode="auto">
            <a:xfrm>
              <a:off x="4348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4" name="Line 758"/>
            <p:cNvSpPr>
              <a:spLocks noChangeShapeType="1"/>
            </p:cNvSpPr>
            <p:nvPr/>
          </p:nvSpPr>
          <p:spPr bwMode="auto">
            <a:xfrm>
              <a:off x="4354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5" name="Line 759"/>
            <p:cNvSpPr>
              <a:spLocks noChangeShapeType="1"/>
            </p:cNvSpPr>
            <p:nvPr/>
          </p:nvSpPr>
          <p:spPr bwMode="auto">
            <a:xfrm>
              <a:off x="4366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6" name="Line 760"/>
            <p:cNvSpPr>
              <a:spLocks noChangeShapeType="1"/>
            </p:cNvSpPr>
            <p:nvPr/>
          </p:nvSpPr>
          <p:spPr bwMode="auto">
            <a:xfrm>
              <a:off x="4378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7" name="Line 761"/>
            <p:cNvSpPr>
              <a:spLocks noChangeShapeType="1"/>
            </p:cNvSpPr>
            <p:nvPr/>
          </p:nvSpPr>
          <p:spPr bwMode="auto">
            <a:xfrm>
              <a:off x="4384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8" name="Line 762"/>
            <p:cNvSpPr>
              <a:spLocks noChangeShapeType="1"/>
            </p:cNvSpPr>
            <p:nvPr/>
          </p:nvSpPr>
          <p:spPr bwMode="auto">
            <a:xfrm>
              <a:off x="4397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299" name="Line 763"/>
            <p:cNvSpPr>
              <a:spLocks noChangeShapeType="1"/>
            </p:cNvSpPr>
            <p:nvPr/>
          </p:nvSpPr>
          <p:spPr bwMode="auto">
            <a:xfrm>
              <a:off x="4409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0" name="Line 764"/>
            <p:cNvSpPr>
              <a:spLocks noChangeShapeType="1"/>
            </p:cNvSpPr>
            <p:nvPr/>
          </p:nvSpPr>
          <p:spPr bwMode="auto">
            <a:xfrm>
              <a:off x="4415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1" name="Line 765"/>
            <p:cNvSpPr>
              <a:spLocks noChangeShapeType="1"/>
            </p:cNvSpPr>
            <p:nvPr/>
          </p:nvSpPr>
          <p:spPr bwMode="auto">
            <a:xfrm>
              <a:off x="4427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2" name="Line 766"/>
            <p:cNvSpPr>
              <a:spLocks noChangeShapeType="1"/>
            </p:cNvSpPr>
            <p:nvPr/>
          </p:nvSpPr>
          <p:spPr bwMode="auto">
            <a:xfrm>
              <a:off x="4439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3" name="Line 767"/>
            <p:cNvSpPr>
              <a:spLocks noChangeShapeType="1"/>
            </p:cNvSpPr>
            <p:nvPr/>
          </p:nvSpPr>
          <p:spPr bwMode="auto">
            <a:xfrm>
              <a:off x="4445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4" name="Line 768"/>
            <p:cNvSpPr>
              <a:spLocks noChangeShapeType="1"/>
            </p:cNvSpPr>
            <p:nvPr/>
          </p:nvSpPr>
          <p:spPr bwMode="auto">
            <a:xfrm>
              <a:off x="4458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5" name="Line 769"/>
            <p:cNvSpPr>
              <a:spLocks noChangeShapeType="1"/>
            </p:cNvSpPr>
            <p:nvPr/>
          </p:nvSpPr>
          <p:spPr bwMode="auto">
            <a:xfrm>
              <a:off x="4470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6" name="Line 770"/>
            <p:cNvSpPr>
              <a:spLocks noChangeShapeType="1"/>
            </p:cNvSpPr>
            <p:nvPr/>
          </p:nvSpPr>
          <p:spPr bwMode="auto">
            <a:xfrm>
              <a:off x="4476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7" name="Line 771"/>
            <p:cNvSpPr>
              <a:spLocks noChangeShapeType="1"/>
            </p:cNvSpPr>
            <p:nvPr/>
          </p:nvSpPr>
          <p:spPr bwMode="auto">
            <a:xfrm>
              <a:off x="4488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8" name="Line 772"/>
            <p:cNvSpPr>
              <a:spLocks noChangeShapeType="1"/>
            </p:cNvSpPr>
            <p:nvPr/>
          </p:nvSpPr>
          <p:spPr bwMode="auto">
            <a:xfrm>
              <a:off x="4500" y="2040"/>
              <a:ext cx="7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09" name="Line 773"/>
            <p:cNvSpPr>
              <a:spLocks noChangeShapeType="1"/>
            </p:cNvSpPr>
            <p:nvPr/>
          </p:nvSpPr>
          <p:spPr bwMode="auto">
            <a:xfrm>
              <a:off x="4507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0" name="Line 774"/>
            <p:cNvSpPr>
              <a:spLocks noChangeShapeType="1"/>
            </p:cNvSpPr>
            <p:nvPr/>
          </p:nvSpPr>
          <p:spPr bwMode="auto">
            <a:xfrm>
              <a:off x="4519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1" name="Line 775"/>
            <p:cNvSpPr>
              <a:spLocks noChangeShapeType="1"/>
            </p:cNvSpPr>
            <p:nvPr/>
          </p:nvSpPr>
          <p:spPr bwMode="auto">
            <a:xfrm>
              <a:off x="4531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2" name="Line 776"/>
            <p:cNvSpPr>
              <a:spLocks noChangeShapeType="1"/>
            </p:cNvSpPr>
            <p:nvPr/>
          </p:nvSpPr>
          <p:spPr bwMode="auto">
            <a:xfrm>
              <a:off x="4537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3" name="Line 777"/>
            <p:cNvSpPr>
              <a:spLocks noChangeShapeType="1"/>
            </p:cNvSpPr>
            <p:nvPr/>
          </p:nvSpPr>
          <p:spPr bwMode="auto">
            <a:xfrm>
              <a:off x="4549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4" name="Line 778"/>
            <p:cNvSpPr>
              <a:spLocks noChangeShapeType="1"/>
            </p:cNvSpPr>
            <p:nvPr/>
          </p:nvSpPr>
          <p:spPr bwMode="auto">
            <a:xfrm>
              <a:off x="4562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5" name="Line 779"/>
            <p:cNvSpPr>
              <a:spLocks noChangeShapeType="1"/>
            </p:cNvSpPr>
            <p:nvPr/>
          </p:nvSpPr>
          <p:spPr bwMode="auto">
            <a:xfrm>
              <a:off x="4568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6" name="Line 780"/>
            <p:cNvSpPr>
              <a:spLocks noChangeShapeType="1"/>
            </p:cNvSpPr>
            <p:nvPr/>
          </p:nvSpPr>
          <p:spPr bwMode="auto">
            <a:xfrm>
              <a:off x="4580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7" name="Line 781"/>
            <p:cNvSpPr>
              <a:spLocks noChangeShapeType="1"/>
            </p:cNvSpPr>
            <p:nvPr/>
          </p:nvSpPr>
          <p:spPr bwMode="auto">
            <a:xfrm>
              <a:off x="4592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8" name="Line 782"/>
            <p:cNvSpPr>
              <a:spLocks noChangeShapeType="1"/>
            </p:cNvSpPr>
            <p:nvPr/>
          </p:nvSpPr>
          <p:spPr bwMode="auto">
            <a:xfrm>
              <a:off x="4598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19" name="Line 783"/>
            <p:cNvSpPr>
              <a:spLocks noChangeShapeType="1"/>
            </p:cNvSpPr>
            <p:nvPr/>
          </p:nvSpPr>
          <p:spPr bwMode="auto">
            <a:xfrm>
              <a:off x="4611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0" name="Line 784"/>
            <p:cNvSpPr>
              <a:spLocks noChangeShapeType="1"/>
            </p:cNvSpPr>
            <p:nvPr/>
          </p:nvSpPr>
          <p:spPr bwMode="auto">
            <a:xfrm>
              <a:off x="4623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1" name="Line 785"/>
            <p:cNvSpPr>
              <a:spLocks noChangeShapeType="1"/>
            </p:cNvSpPr>
            <p:nvPr/>
          </p:nvSpPr>
          <p:spPr bwMode="auto">
            <a:xfrm>
              <a:off x="4629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2" name="Line 786"/>
            <p:cNvSpPr>
              <a:spLocks noChangeShapeType="1"/>
            </p:cNvSpPr>
            <p:nvPr/>
          </p:nvSpPr>
          <p:spPr bwMode="auto">
            <a:xfrm>
              <a:off x="4641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3" name="Line 787"/>
            <p:cNvSpPr>
              <a:spLocks noChangeShapeType="1"/>
            </p:cNvSpPr>
            <p:nvPr/>
          </p:nvSpPr>
          <p:spPr bwMode="auto">
            <a:xfrm>
              <a:off x="4653" y="2040"/>
              <a:ext cx="7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4" name="Line 788"/>
            <p:cNvSpPr>
              <a:spLocks noChangeShapeType="1"/>
            </p:cNvSpPr>
            <p:nvPr/>
          </p:nvSpPr>
          <p:spPr bwMode="auto">
            <a:xfrm>
              <a:off x="4660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5" name="Line 789"/>
            <p:cNvSpPr>
              <a:spLocks noChangeShapeType="1"/>
            </p:cNvSpPr>
            <p:nvPr/>
          </p:nvSpPr>
          <p:spPr bwMode="auto">
            <a:xfrm>
              <a:off x="4672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6" name="Line 790"/>
            <p:cNvSpPr>
              <a:spLocks noChangeShapeType="1"/>
            </p:cNvSpPr>
            <p:nvPr/>
          </p:nvSpPr>
          <p:spPr bwMode="auto">
            <a:xfrm>
              <a:off x="4684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7" name="Line 791"/>
            <p:cNvSpPr>
              <a:spLocks noChangeShapeType="1"/>
            </p:cNvSpPr>
            <p:nvPr/>
          </p:nvSpPr>
          <p:spPr bwMode="auto">
            <a:xfrm>
              <a:off x="4690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8" name="Line 792"/>
            <p:cNvSpPr>
              <a:spLocks noChangeShapeType="1"/>
            </p:cNvSpPr>
            <p:nvPr/>
          </p:nvSpPr>
          <p:spPr bwMode="auto">
            <a:xfrm>
              <a:off x="4702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29" name="Line 793"/>
            <p:cNvSpPr>
              <a:spLocks noChangeShapeType="1"/>
            </p:cNvSpPr>
            <p:nvPr/>
          </p:nvSpPr>
          <p:spPr bwMode="auto">
            <a:xfrm>
              <a:off x="4715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0" name="Line 794"/>
            <p:cNvSpPr>
              <a:spLocks noChangeShapeType="1"/>
            </p:cNvSpPr>
            <p:nvPr/>
          </p:nvSpPr>
          <p:spPr bwMode="auto">
            <a:xfrm>
              <a:off x="4721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1" name="Line 795"/>
            <p:cNvSpPr>
              <a:spLocks noChangeShapeType="1"/>
            </p:cNvSpPr>
            <p:nvPr/>
          </p:nvSpPr>
          <p:spPr bwMode="auto">
            <a:xfrm>
              <a:off x="4733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2" name="Line 796"/>
            <p:cNvSpPr>
              <a:spLocks noChangeShapeType="1"/>
            </p:cNvSpPr>
            <p:nvPr/>
          </p:nvSpPr>
          <p:spPr bwMode="auto">
            <a:xfrm>
              <a:off x="4739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3" name="Line 797"/>
            <p:cNvSpPr>
              <a:spLocks noChangeShapeType="1"/>
            </p:cNvSpPr>
            <p:nvPr/>
          </p:nvSpPr>
          <p:spPr bwMode="auto">
            <a:xfrm>
              <a:off x="4751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4" name="Line 798"/>
            <p:cNvSpPr>
              <a:spLocks noChangeShapeType="1"/>
            </p:cNvSpPr>
            <p:nvPr/>
          </p:nvSpPr>
          <p:spPr bwMode="auto">
            <a:xfrm>
              <a:off x="4764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5" name="Line 799"/>
            <p:cNvSpPr>
              <a:spLocks noChangeShapeType="1"/>
            </p:cNvSpPr>
            <p:nvPr/>
          </p:nvSpPr>
          <p:spPr bwMode="auto">
            <a:xfrm>
              <a:off x="4770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6" name="Line 800"/>
            <p:cNvSpPr>
              <a:spLocks noChangeShapeType="1"/>
            </p:cNvSpPr>
            <p:nvPr/>
          </p:nvSpPr>
          <p:spPr bwMode="auto">
            <a:xfrm>
              <a:off x="4782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7" name="Line 801"/>
            <p:cNvSpPr>
              <a:spLocks noChangeShapeType="1"/>
            </p:cNvSpPr>
            <p:nvPr/>
          </p:nvSpPr>
          <p:spPr bwMode="auto">
            <a:xfrm>
              <a:off x="4794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8" name="Line 802"/>
            <p:cNvSpPr>
              <a:spLocks noChangeShapeType="1"/>
            </p:cNvSpPr>
            <p:nvPr/>
          </p:nvSpPr>
          <p:spPr bwMode="auto">
            <a:xfrm>
              <a:off x="4800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39" name="Line 803"/>
            <p:cNvSpPr>
              <a:spLocks noChangeShapeType="1"/>
            </p:cNvSpPr>
            <p:nvPr/>
          </p:nvSpPr>
          <p:spPr bwMode="auto">
            <a:xfrm>
              <a:off x="4812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40" name="Line 804"/>
            <p:cNvSpPr>
              <a:spLocks noChangeShapeType="1"/>
            </p:cNvSpPr>
            <p:nvPr/>
          </p:nvSpPr>
          <p:spPr bwMode="auto">
            <a:xfrm>
              <a:off x="4825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41" name="Line 805"/>
            <p:cNvSpPr>
              <a:spLocks noChangeShapeType="1"/>
            </p:cNvSpPr>
            <p:nvPr/>
          </p:nvSpPr>
          <p:spPr bwMode="auto">
            <a:xfrm>
              <a:off x="4831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42" name="Line 806"/>
            <p:cNvSpPr>
              <a:spLocks noChangeShapeType="1"/>
            </p:cNvSpPr>
            <p:nvPr/>
          </p:nvSpPr>
          <p:spPr bwMode="auto">
            <a:xfrm>
              <a:off x="4843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807"/>
          <p:cNvGrpSpPr>
            <a:grpSpLocks/>
          </p:cNvGrpSpPr>
          <p:nvPr/>
        </p:nvGrpSpPr>
        <p:grpSpPr bwMode="auto">
          <a:xfrm>
            <a:off x="4064000" y="3535363"/>
            <a:ext cx="3213100" cy="136525"/>
            <a:chOff x="2880" y="1955"/>
            <a:chExt cx="2024" cy="86"/>
          </a:xfrm>
        </p:grpSpPr>
        <p:sp>
          <p:nvSpPr>
            <p:cNvPr id="66344" name="Line 808"/>
            <p:cNvSpPr>
              <a:spLocks noChangeShapeType="1"/>
            </p:cNvSpPr>
            <p:nvPr/>
          </p:nvSpPr>
          <p:spPr bwMode="auto">
            <a:xfrm>
              <a:off x="4855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45" name="Line 809"/>
            <p:cNvSpPr>
              <a:spLocks noChangeShapeType="1"/>
            </p:cNvSpPr>
            <p:nvPr/>
          </p:nvSpPr>
          <p:spPr bwMode="auto">
            <a:xfrm>
              <a:off x="4861" y="2040"/>
              <a:ext cx="13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46" name="Line 810"/>
            <p:cNvSpPr>
              <a:spLocks noChangeShapeType="1"/>
            </p:cNvSpPr>
            <p:nvPr/>
          </p:nvSpPr>
          <p:spPr bwMode="auto">
            <a:xfrm>
              <a:off x="4874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47" name="Line 811"/>
            <p:cNvSpPr>
              <a:spLocks noChangeShapeType="1"/>
            </p:cNvSpPr>
            <p:nvPr/>
          </p:nvSpPr>
          <p:spPr bwMode="auto">
            <a:xfrm>
              <a:off x="4886" y="2040"/>
              <a:ext cx="6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48" name="Line 812"/>
            <p:cNvSpPr>
              <a:spLocks noChangeShapeType="1"/>
            </p:cNvSpPr>
            <p:nvPr/>
          </p:nvSpPr>
          <p:spPr bwMode="auto">
            <a:xfrm>
              <a:off x="4892" y="2040"/>
              <a:ext cx="12" cy="1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49" name="Line 813"/>
            <p:cNvSpPr>
              <a:spLocks noChangeShapeType="1"/>
            </p:cNvSpPr>
            <p:nvPr/>
          </p:nvSpPr>
          <p:spPr bwMode="auto">
            <a:xfrm>
              <a:off x="2880" y="1967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0" name="Line 814"/>
            <p:cNvSpPr>
              <a:spLocks noChangeShapeType="1"/>
            </p:cNvSpPr>
            <p:nvPr/>
          </p:nvSpPr>
          <p:spPr bwMode="auto">
            <a:xfrm>
              <a:off x="2886" y="1967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1" name="Line 815"/>
            <p:cNvSpPr>
              <a:spLocks noChangeShapeType="1"/>
            </p:cNvSpPr>
            <p:nvPr/>
          </p:nvSpPr>
          <p:spPr bwMode="auto">
            <a:xfrm flipV="1">
              <a:off x="2898" y="1961"/>
              <a:ext cx="6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2" name="Line 816"/>
            <p:cNvSpPr>
              <a:spLocks noChangeShapeType="1"/>
            </p:cNvSpPr>
            <p:nvPr/>
          </p:nvSpPr>
          <p:spPr bwMode="auto">
            <a:xfrm>
              <a:off x="2904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3" name="Line 817"/>
            <p:cNvSpPr>
              <a:spLocks noChangeShapeType="1"/>
            </p:cNvSpPr>
            <p:nvPr/>
          </p:nvSpPr>
          <p:spPr bwMode="auto">
            <a:xfrm>
              <a:off x="2916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4" name="Line 818"/>
            <p:cNvSpPr>
              <a:spLocks noChangeShapeType="1"/>
            </p:cNvSpPr>
            <p:nvPr/>
          </p:nvSpPr>
          <p:spPr bwMode="auto">
            <a:xfrm>
              <a:off x="2928" y="1961"/>
              <a:ext cx="7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5" name="Line 819"/>
            <p:cNvSpPr>
              <a:spLocks noChangeShapeType="1"/>
            </p:cNvSpPr>
            <p:nvPr/>
          </p:nvSpPr>
          <p:spPr bwMode="auto">
            <a:xfrm flipV="1">
              <a:off x="2935" y="1955"/>
              <a:ext cx="12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6" name="Line 820"/>
            <p:cNvSpPr>
              <a:spLocks noChangeShapeType="1"/>
            </p:cNvSpPr>
            <p:nvPr/>
          </p:nvSpPr>
          <p:spPr bwMode="auto">
            <a:xfrm>
              <a:off x="2947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7" name="Line 821"/>
            <p:cNvSpPr>
              <a:spLocks noChangeShapeType="1"/>
            </p:cNvSpPr>
            <p:nvPr/>
          </p:nvSpPr>
          <p:spPr bwMode="auto">
            <a:xfrm>
              <a:off x="2959" y="1955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8" name="Line 822"/>
            <p:cNvSpPr>
              <a:spLocks noChangeShapeType="1"/>
            </p:cNvSpPr>
            <p:nvPr/>
          </p:nvSpPr>
          <p:spPr bwMode="auto">
            <a:xfrm>
              <a:off x="2965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59" name="Line 823"/>
            <p:cNvSpPr>
              <a:spLocks noChangeShapeType="1"/>
            </p:cNvSpPr>
            <p:nvPr/>
          </p:nvSpPr>
          <p:spPr bwMode="auto">
            <a:xfrm>
              <a:off x="2977" y="1955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0" name="Line 824"/>
            <p:cNvSpPr>
              <a:spLocks noChangeShapeType="1"/>
            </p:cNvSpPr>
            <p:nvPr/>
          </p:nvSpPr>
          <p:spPr bwMode="auto">
            <a:xfrm>
              <a:off x="2990" y="1955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1" name="Line 825"/>
            <p:cNvSpPr>
              <a:spLocks noChangeShapeType="1"/>
            </p:cNvSpPr>
            <p:nvPr/>
          </p:nvSpPr>
          <p:spPr bwMode="auto">
            <a:xfrm>
              <a:off x="2996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2" name="Line 826"/>
            <p:cNvSpPr>
              <a:spLocks noChangeShapeType="1"/>
            </p:cNvSpPr>
            <p:nvPr/>
          </p:nvSpPr>
          <p:spPr bwMode="auto">
            <a:xfrm>
              <a:off x="3008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3" name="Line 827"/>
            <p:cNvSpPr>
              <a:spLocks noChangeShapeType="1"/>
            </p:cNvSpPr>
            <p:nvPr/>
          </p:nvSpPr>
          <p:spPr bwMode="auto">
            <a:xfrm>
              <a:off x="3020" y="1955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4" name="Line 828"/>
            <p:cNvSpPr>
              <a:spLocks noChangeShapeType="1"/>
            </p:cNvSpPr>
            <p:nvPr/>
          </p:nvSpPr>
          <p:spPr bwMode="auto">
            <a:xfrm>
              <a:off x="3026" y="1955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5" name="Line 829"/>
            <p:cNvSpPr>
              <a:spLocks noChangeShapeType="1"/>
            </p:cNvSpPr>
            <p:nvPr/>
          </p:nvSpPr>
          <p:spPr bwMode="auto">
            <a:xfrm>
              <a:off x="3039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6" name="Line 830"/>
            <p:cNvSpPr>
              <a:spLocks noChangeShapeType="1"/>
            </p:cNvSpPr>
            <p:nvPr/>
          </p:nvSpPr>
          <p:spPr bwMode="auto">
            <a:xfrm>
              <a:off x="3051" y="1955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7" name="Line 831"/>
            <p:cNvSpPr>
              <a:spLocks noChangeShapeType="1"/>
            </p:cNvSpPr>
            <p:nvPr/>
          </p:nvSpPr>
          <p:spPr bwMode="auto">
            <a:xfrm>
              <a:off x="3057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8" name="Line 832"/>
            <p:cNvSpPr>
              <a:spLocks noChangeShapeType="1"/>
            </p:cNvSpPr>
            <p:nvPr/>
          </p:nvSpPr>
          <p:spPr bwMode="auto">
            <a:xfrm>
              <a:off x="3069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69" name="Line 833"/>
            <p:cNvSpPr>
              <a:spLocks noChangeShapeType="1"/>
            </p:cNvSpPr>
            <p:nvPr/>
          </p:nvSpPr>
          <p:spPr bwMode="auto">
            <a:xfrm>
              <a:off x="3081" y="1955"/>
              <a:ext cx="7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0" name="Line 834"/>
            <p:cNvSpPr>
              <a:spLocks noChangeShapeType="1"/>
            </p:cNvSpPr>
            <p:nvPr/>
          </p:nvSpPr>
          <p:spPr bwMode="auto">
            <a:xfrm>
              <a:off x="3088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1" name="Line 835"/>
            <p:cNvSpPr>
              <a:spLocks noChangeShapeType="1"/>
            </p:cNvSpPr>
            <p:nvPr/>
          </p:nvSpPr>
          <p:spPr bwMode="auto">
            <a:xfrm>
              <a:off x="3100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2" name="Line 836"/>
            <p:cNvSpPr>
              <a:spLocks noChangeShapeType="1"/>
            </p:cNvSpPr>
            <p:nvPr/>
          </p:nvSpPr>
          <p:spPr bwMode="auto">
            <a:xfrm>
              <a:off x="3112" y="1955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3" name="Line 837"/>
            <p:cNvSpPr>
              <a:spLocks noChangeShapeType="1"/>
            </p:cNvSpPr>
            <p:nvPr/>
          </p:nvSpPr>
          <p:spPr bwMode="auto">
            <a:xfrm>
              <a:off x="3118" y="195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4" name="Line 838"/>
            <p:cNvSpPr>
              <a:spLocks noChangeShapeType="1"/>
            </p:cNvSpPr>
            <p:nvPr/>
          </p:nvSpPr>
          <p:spPr bwMode="auto">
            <a:xfrm>
              <a:off x="3130" y="1955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5" name="Line 839"/>
            <p:cNvSpPr>
              <a:spLocks noChangeShapeType="1"/>
            </p:cNvSpPr>
            <p:nvPr/>
          </p:nvSpPr>
          <p:spPr bwMode="auto">
            <a:xfrm>
              <a:off x="3143" y="1955"/>
              <a:ext cx="6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6" name="Line 840"/>
            <p:cNvSpPr>
              <a:spLocks noChangeShapeType="1"/>
            </p:cNvSpPr>
            <p:nvPr/>
          </p:nvSpPr>
          <p:spPr bwMode="auto">
            <a:xfrm>
              <a:off x="3149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7" name="Line 841"/>
            <p:cNvSpPr>
              <a:spLocks noChangeShapeType="1"/>
            </p:cNvSpPr>
            <p:nvPr/>
          </p:nvSpPr>
          <p:spPr bwMode="auto">
            <a:xfrm>
              <a:off x="3161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8" name="Line 842"/>
            <p:cNvSpPr>
              <a:spLocks noChangeShapeType="1"/>
            </p:cNvSpPr>
            <p:nvPr/>
          </p:nvSpPr>
          <p:spPr bwMode="auto">
            <a:xfrm>
              <a:off x="3173" y="1961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79" name="Line 843"/>
            <p:cNvSpPr>
              <a:spLocks noChangeShapeType="1"/>
            </p:cNvSpPr>
            <p:nvPr/>
          </p:nvSpPr>
          <p:spPr bwMode="auto">
            <a:xfrm>
              <a:off x="3179" y="1961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0" name="Line 844"/>
            <p:cNvSpPr>
              <a:spLocks noChangeShapeType="1"/>
            </p:cNvSpPr>
            <p:nvPr/>
          </p:nvSpPr>
          <p:spPr bwMode="auto">
            <a:xfrm>
              <a:off x="3192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1" name="Line 845"/>
            <p:cNvSpPr>
              <a:spLocks noChangeShapeType="1"/>
            </p:cNvSpPr>
            <p:nvPr/>
          </p:nvSpPr>
          <p:spPr bwMode="auto">
            <a:xfrm>
              <a:off x="3204" y="1961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2" name="Line 846"/>
            <p:cNvSpPr>
              <a:spLocks noChangeShapeType="1"/>
            </p:cNvSpPr>
            <p:nvPr/>
          </p:nvSpPr>
          <p:spPr bwMode="auto">
            <a:xfrm>
              <a:off x="3210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3" name="Line 847"/>
            <p:cNvSpPr>
              <a:spLocks noChangeShapeType="1"/>
            </p:cNvSpPr>
            <p:nvPr/>
          </p:nvSpPr>
          <p:spPr bwMode="auto">
            <a:xfrm>
              <a:off x="3222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4" name="Line 848"/>
            <p:cNvSpPr>
              <a:spLocks noChangeShapeType="1"/>
            </p:cNvSpPr>
            <p:nvPr/>
          </p:nvSpPr>
          <p:spPr bwMode="auto">
            <a:xfrm>
              <a:off x="3234" y="1961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5" name="Line 849"/>
            <p:cNvSpPr>
              <a:spLocks noChangeShapeType="1"/>
            </p:cNvSpPr>
            <p:nvPr/>
          </p:nvSpPr>
          <p:spPr bwMode="auto">
            <a:xfrm>
              <a:off x="3240" y="1961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6" name="Line 850"/>
            <p:cNvSpPr>
              <a:spLocks noChangeShapeType="1"/>
            </p:cNvSpPr>
            <p:nvPr/>
          </p:nvSpPr>
          <p:spPr bwMode="auto">
            <a:xfrm>
              <a:off x="3253" y="1961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7" name="Line 851"/>
            <p:cNvSpPr>
              <a:spLocks noChangeShapeType="1"/>
            </p:cNvSpPr>
            <p:nvPr/>
          </p:nvSpPr>
          <p:spPr bwMode="auto">
            <a:xfrm>
              <a:off x="3259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8" name="Line 852"/>
            <p:cNvSpPr>
              <a:spLocks noChangeShapeType="1"/>
            </p:cNvSpPr>
            <p:nvPr/>
          </p:nvSpPr>
          <p:spPr bwMode="auto">
            <a:xfrm>
              <a:off x="3271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89" name="Line 853"/>
            <p:cNvSpPr>
              <a:spLocks noChangeShapeType="1"/>
            </p:cNvSpPr>
            <p:nvPr/>
          </p:nvSpPr>
          <p:spPr bwMode="auto">
            <a:xfrm>
              <a:off x="3283" y="1961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0" name="Line 854"/>
            <p:cNvSpPr>
              <a:spLocks noChangeShapeType="1"/>
            </p:cNvSpPr>
            <p:nvPr/>
          </p:nvSpPr>
          <p:spPr bwMode="auto">
            <a:xfrm>
              <a:off x="3289" y="1961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1" name="Line 855"/>
            <p:cNvSpPr>
              <a:spLocks noChangeShapeType="1"/>
            </p:cNvSpPr>
            <p:nvPr/>
          </p:nvSpPr>
          <p:spPr bwMode="auto">
            <a:xfrm>
              <a:off x="3302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2" name="Line 856"/>
            <p:cNvSpPr>
              <a:spLocks noChangeShapeType="1"/>
            </p:cNvSpPr>
            <p:nvPr/>
          </p:nvSpPr>
          <p:spPr bwMode="auto">
            <a:xfrm>
              <a:off x="3314" y="1961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3" name="Line 857"/>
            <p:cNvSpPr>
              <a:spLocks noChangeShapeType="1"/>
            </p:cNvSpPr>
            <p:nvPr/>
          </p:nvSpPr>
          <p:spPr bwMode="auto">
            <a:xfrm>
              <a:off x="3320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4" name="Line 858"/>
            <p:cNvSpPr>
              <a:spLocks noChangeShapeType="1"/>
            </p:cNvSpPr>
            <p:nvPr/>
          </p:nvSpPr>
          <p:spPr bwMode="auto">
            <a:xfrm>
              <a:off x="3332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5" name="Line 859"/>
            <p:cNvSpPr>
              <a:spLocks noChangeShapeType="1"/>
            </p:cNvSpPr>
            <p:nvPr/>
          </p:nvSpPr>
          <p:spPr bwMode="auto">
            <a:xfrm>
              <a:off x="3344" y="1961"/>
              <a:ext cx="7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6" name="Line 860"/>
            <p:cNvSpPr>
              <a:spLocks noChangeShapeType="1"/>
            </p:cNvSpPr>
            <p:nvPr/>
          </p:nvSpPr>
          <p:spPr bwMode="auto">
            <a:xfrm>
              <a:off x="3351" y="196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7" name="Line 861"/>
            <p:cNvSpPr>
              <a:spLocks noChangeShapeType="1"/>
            </p:cNvSpPr>
            <p:nvPr/>
          </p:nvSpPr>
          <p:spPr bwMode="auto">
            <a:xfrm>
              <a:off x="3363" y="1961"/>
              <a:ext cx="12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8" name="Line 862"/>
            <p:cNvSpPr>
              <a:spLocks noChangeShapeType="1"/>
            </p:cNvSpPr>
            <p:nvPr/>
          </p:nvSpPr>
          <p:spPr bwMode="auto">
            <a:xfrm>
              <a:off x="3375" y="1967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399" name="Line 863"/>
            <p:cNvSpPr>
              <a:spLocks noChangeShapeType="1"/>
            </p:cNvSpPr>
            <p:nvPr/>
          </p:nvSpPr>
          <p:spPr bwMode="auto">
            <a:xfrm>
              <a:off x="3381" y="1967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0" name="Line 864"/>
            <p:cNvSpPr>
              <a:spLocks noChangeShapeType="1"/>
            </p:cNvSpPr>
            <p:nvPr/>
          </p:nvSpPr>
          <p:spPr bwMode="auto">
            <a:xfrm>
              <a:off x="3393" y="1967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1" name="Line 865"/>
            <p:cNvSpPr>
              <a:spLocks noChangeShapeType="1"/>
            </p:cNvSpPr>
            <p:nvPr/>
          </p:nvSpPr>
          <p:spPr bwMode="auto">
            <a:xfrm>
              <a:off x="3406" y="1967"/>
              <a:ext cx="6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2" name="Line 866"/>
            <p:cNvSpPr>
              <a:spLocks noChangeShapeType="1"/>
            </p:cNvSpPr>
            <p:nvPr/>
          </p:nvSpPr>
          <p:spPr bwMode="auto">
            <a:xfrm>
              <a:off x="3412" y="1973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3" name="Line 867"/>
            <p:cNvSpPr>
              <a:spLocks noChangeShapeType="1"/>
            </p:cNvSpPr>
            <p:nvPr/>
          </p:nvSpPr>
          <p:spPr bwMode="auto">
            <a:xfrm>
              <a:off x="3424" y="1973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4" name="Line 868"/>
            <p:cNvSpPr>
              <a:spLocks noChangeShapeType="1"/>
            </p:cNvSpPr>
            <p:nvPr/>
          </p:nvSpPr>
          <p:spPr bwMode="auto">
            <a:xfrm>
              <a:off x="3436" y="1973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5" name="Line 869"/>
            <p:cNvSpPr>
              <a:spLocks noChangeShapeType="1"/>
            </p:cNvSpPr>
            <p:nvPr/>
          </p:nvSpPr>
          <p:spPr bwMode="auto">
            <a:xfrm>
              <a:off x="3442" y="1973"/>
              <a:ext cx="13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6" name="Line 870"/>
            <p:cNvSpPr>
              <a:spLocks noChangeShapeType="1"/>
            </p:cNvSpPr>
            <p:nvPr/>
          </p:nvSpPr>
          <p:spPr bwMode="auto">
            <a:xfrm>
              <a:off x="3455" y="1979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7" name="Line 871"/>
            <p:cNvSpPr>
              <a:spLocks noChangeShapeType="1"/>
            </p:cNvSpPr>
            <p:nvPr/>
          </p:nvSpPr>
          <p:spPr bwMode="auto">
            <a:xfrm>
              <a:off x="3467" y="1979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8" name="Line 872"/>
            <p:cNvSpPr>
              <a:spLocks noChangeShapeType="1"/>
            </p:cNvSpPr>
            <p:nvPr/>
          </p:nvSpPr>
          <p:spPr bwMode="auto">
            <a:xfrm>
              <a:off x="3473" y="1979"/>
              <a:ext cx="12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09" name="Line 873"/>
            <p:cNvSpPr>
              <a:spLocks noChangeShapeType="1"/>
            </p:cNvSpPr>
            <p:nvPr/>
          </p:nvSpPr>
          <p:spPr bwMode="auto">
            <a:xfrm>
              <a:off x="3485" y="1985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0" name="Line 874"/>
            <p:cNvSpPr>
              <a:spLocks noChangeShapeType="1"/>
            </p:cNvSpPr>
            <p:nvPr/>
          </p:nvSpPr>
          <p:spPr bwMode="auto">
            <a:xfrm>
              <a:off x="3497" y="1985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1" name="Line 875"/>
            <p:cNvSpPr>
              <a:spLocks noChangeShapeType="1"/>
            </p:cNvSpPr>
            <p:nvPr/>
          </p:nvSpPr>
          <p:spPr bwMode="auto">
            <a:xfrm>
              <a:off x="3503" y="1985"/>
              <a:ext cx="13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2" name="Line 876"/>
            <p:cNvSpPr>
              <a:spLocks noChangeShapeType="1"/>
            </p:cNvSpPr>
            <p:nvPr/>
          </p:nvSpPr>
          <p:spPr bwMode="auto">
            <a:xfrm>
              <a:off x="3516" y="199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3" name="Line 877"/>
            <p:cNvSpPr>
              <a:spLocks noChangeShapeType="1"/>
            </p:cNvSpPr>
            <p:nvPr/>
          </p:nvSpPr>
          <p:spPr bwMode="auto">
            <a:xfrm>
              <a:off x="3528" y="1991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4" name="Line 878"/>
            <p:cNvSpPr>
              <a:spLocks noChangeShapeType="1"/>
            </p:cNvSpPr>
            <p:nvPr/>
          </p:nvSpPr>
          <p:spPr bwMode="auto">
            <a:xfrm>
              <a:off x="3534" y="1991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5" name="Line 879"/>
            <p:cNvSpPr>
              <a:spLocks noChangeShapeType="1"/>
            </p:cNvSpPr>
            <p:nvPr/>
          </p:nvSpPr>
          <p:spPr bwMode="auto">
            <a:xfrm>
              <a:off x="3546" y="1991"/>
              <a:ext cx="13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6" name="Line 880"/>
            <p:cNvSpPr>
              <a:spLocks noChangeShapeType="1"/>
            </p:cNvSpPr>
            <p:nvPr/>
          </p:nvSpPr>
          <p:spPr bwMode="auto">
            <a:xfrm>
              <a:off x="3559" y="1997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7" name="Line 881"/>
            <p:cNvSpPr>
              <a:spLocks noChangeShapeType="1"/>
            </p:cNvSpPr>
            <p:nvPr/>
          </p:nvSpPr>
          <p:spPr bwMode="auto">
            <a:xfrm>
              <a:off x="3565" y="1997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8" name="Line 882"/>
            <p:cNvSpPr>
              <a:spLocks noChangeShapeType="1"/>
            </p:cNvSpPr>
            <p:nvPr/>
          </p:nvSpPr>
          <p:spPr bwMode="auto">
            <a:xfrm>
              <a:off x="3577" y="1997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19" name="Line 883"/>
            <p:cNvSpPr>
              <a:spLocks noChangeShapeType="1"/>
            </p:cNvSpPr>
            <p:nvPr/>
          </p:nvSpPr>
          <p:spPr bwMode="auto">
            <a:xfrm>
              <a:off x="3589" y="1997"/>
              <a:ext cx="6" cy="7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0" name="Line 884"/>
            <p:cNvSpPr>
              <a:spLocks noChangeShapeType="1"/>
            </p:cNvSpPr>
            <p:nvPr/>
          </p:nvSpPr>
          <p:spPr bwMode="auto">
            <a:xfrm>
              <a:off x="3595" y="200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1" name="Line 885"/>
            <p:cNvSpPr>
              <a:spLocks noChangeShapeType="1"/>
            </p:cNvSpPr>
            <p:nvPr/>
          </p:nvSpPr>
          <p:spPr bwMode="auto">
            <a:xfrm>
              <a:off x="3607" y="2004"/>
              <a:ext cx="7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2" name="Line 886"/>
            <p:cNvSpPr>
              <a:spLocks noChangeShapeType="1"/>
            </p:cNvSpPr>
            <p:nvPr/>
          </p:nvSpPr>
          <p:spPr bwMode="auto">
            <a:xfrm>
              <a:off x="3614" y="200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3" name="Line 887"/>
            <p:cNvSpPr>
              <a:spLocks noChangeShapeType="1"/>
            </p:cNvSpPr>
            <p:nvPr/>
          </p:nvSpPr>
          <p:spPr bwMode="auto">
            <a:xfrm>
              <a:off x="3626" y="200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4" name="Line 888"/>
            <p:cNvSpPr>
              <a:spLocks noChangeShapeType="1"/>
            </p:cNvSpPr>
            <p:nvPr/>
          </p:nvSpPr>
          <p:spPr bwMode="auto">
            <a:xfrm>
              <a:off x="3638" y="2004"/>
              <a:ext cx="6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5" name="Line 889"/>
            <p:cNvSpPr>
              <a:spLocks noChangeShapeType="1"/>
            </p:cNvSpPr>
            <p:nvPr/>
          </p:nvSpPr>
          <p:spPr bwMode="auto">
            <a:xfrm>
              <a:off x="3644" y="201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6" name="Line 890"/>
            <p:cNvSpPr>
              <a:spLocks noChangeShapeType="1"/>
            </p:cNvSpPr>
            <p:nvPr/>
          </p:nvSpPr>
          <p:spPr bwMode="auto">
            <a:xfrm>
              <a:off x="3656" y="201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7" name="Line 891"/>
            <p:cNvSpPr>
              <a:spLocks noChangeShapeType="1"/>
            </p:cNvSpPr>
            <p:nvPr/>
          </p:nvSpPr>
          <p:spPr bwMode="auto">
            <a:xfrm>
              <a:off x="3669" y="201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8" name="Line 892"/>
            <p:cNvSpPr>
              <a:spLocks noChangeShapeType="1"/>
            </p:cNvSpPr>
            <p:nvPr/>
          </p:nvSpPr>
          <p:spPr bwMode="auto">
            <a:xfrm>
              <a:off x="3675" y="201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29" name="Line 893"/>
            <p:cNvSpPr>
              <a:spLocks noChangeShapeType="1"/>
            </p:cNvSpPr>
            <p:nvPr/>
          </p:nvSpPr>
          <p:spPr bwMode="auto">
            <a:xfrm>
              <a:off x="3687" y="2010"/>
              <a:ext cx="12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0" name="Line 894"/>
            <p:cNvSpPr>
              <a:spLocks noChangeShapeType="1"/>
            </p:cNvSpPr>
            <p:nvPr/>
          </p:nvSpPr>
          <p:spPr bwMode="auto">
            <a:xfrm>
              <a:off x="3699" y="2016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1" name="Line 895"/>
            <p:cNvSpPr>
              <a:spLocks noChangeShapeType="1"/>
            </p:cNvSpPr>
            <p:nvPr/>
          </p:nvSpPr>
          <p:spPr bwMode="auto">
            <a:xfrm>
              <a:off x="3705" y="2016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2" name="Line 896"/>
            <p:cNvSpPr>
              <a:spLocks noChangeShapeType="1"/>
            </p:cNvSpPr>
            <p:nvPr/>
          </p:nvSpPr>
          <p:spPr bwMode="auto">
            <a:xfrm>
              <a:off x="3718" y="2016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3" name="Line 897"/>
            <p:cNvSpPr>
              <a:spLocks noChangeShapeType="1"/>
            </p:cNvSpPr>
            <p:nvPr/>
          </p:nvSpPr>
          <p:spPr bwMode="auto">
            <a:xfrm>
              <a:off x="3730" y="2016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4" name="Line 898"/>
            <p:cNvSpPr>
              <a:spLocks noChangeShapeType="1"/>
            </p:cNvSpPr>
            <p:nvPr/>
          </p:nvSpPr>
          <p:spPr bwMode="auto">
            <a:xfrm>
              <a:off x="3736" y="2016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5" name="Line 899"/>
            <p:cNvSpPr>
              <a:spLocks noChangeShapeType="1"/>
            </p:cNvSpPr>
            <p:nvPr/>
          </p:nvSpPr>
          <p:spPr bwMode="auto">
            <a:xfrm>
              <a:off x="3748" y="2016"/>
              <a:ext cx="12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6" name="Line 900"/>
            <p:cNvSpPr>
              <a:spLocks noChangeShapeType="1"/>
            </p:cNvSpPr>
            <p:nvPr/>
          </p:nvSpPr>
          <p:spPr bwMode="auto">
            <a:xfrm>
              <a:off x="3760" y="2022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7" name="Line 901"/>
            <p:cNvSpPr>
              <a:spLocks noChangeShapeType="1"/>
            </p:cNvSpPr>
            <p:nvPr/>
          </p:nvSpPr>
          <p:spPr bwMode="auto">
            <a:xfrm>
              <a:off x="3766" y="2022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8" name="Line 902"/>
            <p:cNvSpPr>
              <a:spLocks noChangeShapeType="1"/>
            </p:cNvSpPr>
            <p:nvPr/>
          </p:nvSpPr>
          <p:spPr bwMode="auto">
            <a:xfrm>
              <a:off x="3779" y="2022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39" name="Line 903"/>
            <p:cNvSpPr>
              <a:spLocks noChangeShapeType="1"/>
            </p:cNvSpPr>
            <p:nvPr/>
          </p:nvSpPr>
          <p:spPr bwMode="auto">
            <a:xfrm>
              <a:off x="3791" y="2022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0" name="Line 904"/>
            <p:cNvSpPr>
              <a:spLocks noChangeShapeType="1"/>
            </p:cNvSpPr>
            <p:nvPr/>
          </p:nvSpPr>
          <p:spPr bwMode="auto">
            <a:xfrm>
              <a:off x="3797" y="2022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1" name="Line 905"/>
            <p:cNvSpPr>
              <a:spLocks noChangeShapeType="1"/>
            </p:cNvSpPr>
            <p:nvPr/>
          </p:nvSpPr>
          <p:spPr bwMode="auto">
            <a:xfrm>
              <a:off x="3809" y="2022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2" name="Line 906"/>
            <p:cNvSpPr>
              <a:spLocks noChangeShapeType="1"/>
            </p:cNvSpPr>
            <p:nvPr/>
          </p:nvSpPr>
          <p:spPr bwMode="auto">
            <a:xfrm>
              <a:off x="3822" y="2022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3" name="Line 907"/>
            <p:cNvSpPr>
              <a:spLocks noChangeShapeType="1"/>
            </p:cNvSpPr>
            <p:nvPr/>
          </p:nvSpPr>
          <p:spPr bwMode="auto">
            <a:xfrm>
              <a:off x="3828" y="2022"/>
              <a:ext cx="12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4" name="Line 908"/>
            <p:cNvSpPr>
              <a:spLocks noChangeShapeType="1"/>
            </p:cNvSpPr>
            <p:nvPr/>
          </p:nvSpPr>
          <p:spPr bwMode="auto">
            <a:xfrm>
              <a:off x="3840" y="2028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5" name="Line 909"/>
            <p:cNvSpPr>
              <a:spLocks noChangeShapeType="1"/>
            </p:cNvSpPr>
            <p:nvPr/>
          </p:nvSpPr>
          <p:spPr bwMode="auto">
            <a:xfrm>
              <a:off x="3852" y="2028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6" name="Line 910"/>
            <p:cNvSpPr>
              <a:spLocks noChangeShapeType="1"/>
            </p:cNvSpPr>
            <p:nvPr/>
          </p:nvSpPr>
          <p:spPr bwMode="auto">
            <a:xfrm>
              <a:off x="3858" y="2028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7" name="Line 911"/>
            <p:cNvSpPr>
              <a:spLocks noChangeShapeType="1"/>
            </p:cNvSpPr>
            <p:nvPr/>
          </p:nvSpPr>
          <p:spPr bwMode="auto">
            <a:xfrm>
              <a:off x="3870" y="2028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8" name="Line 912"/>
            <p:cNvSpPr>
              <a:spLocks noChangeShapeType="1"/>
            </p:cNvSpPr>
            <p:nvPr/>
          </p:nvSpPr>
          <p:spPr bwMode="auto">
            <a:xfrm>
              <a:off x="3883" y="2028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49" name="Line 913"/>
            <p:cNvSpPr>
              <a:spLocks noChangeShapeType="1"/>
            </p:cNvSpPr>
            <p:nvPr/>
          </p:nvSpPr>
          <p:spPr bwMode="auto">
            <a:xfrm>
              <a:off x="3889" y="2028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0" name="Line 914"/>
            <p:cNvSpPr>
              <a:spLocks noChangeShapeType="1"/>
            </p:cNvSpPr>
            <p:nvPr/>
          </p:nvSpPr>
          <p:spPr bwMode="auto">
            <a:xfrm>
              <a:off x="3901" y="2028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1" name="Line 915"/>
            <p:cNvSpPr>
              <a:spLocks noChangeShapeType="1"/>
            </p:cNvSpPr>
            <p:nvPr/>
          </p:nvSpPr>
          <p:spPr bwMode="auto">
            <a:xfrm>
              <a:off x="3913" y="2028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2" name="Line 916"/>
            <p:cNvSpPr>
              <a:spLocks noChangeShapeType="1"/>
            </p:cNvSpPr>
            <p:nvPr/>
          </p:nvSpPr>
          <p:spPr bwMode="auto">
            <a:xfrm>
              <a:off x="3919" y="2028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3" name="Line 917"/>
            <p:cNvSpPr>
              <a:spLocks noChangeShapeType="1"/>
            </p:cNvSpPr>
            <p:nvPr/>
          </p:nvSpPr>
          <p:spPr bwMode="auto">
            <a:xfrm>
              <a:off x="3932" y="2028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4" name="Line 918"/>
            <p:cNvSpPr>
              <a:spLocks noChangeShapeType="1"/>
            </p:cNvSpPr>
            <p:nvPr/>
          </p:nvSpPr>
          <p:spPr bwMode="auto">
            <a:xfrm>
              <a:off x="3944" y="2028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5" name="Line 919"/>
            <p:cNvSpPr>
              <a:spLocks noChangeShapeType="1"/>
            </p:cNvSpPr>
            <p:nvPr/>
          </p:nvSpPr>
          <p:spPr bwMode="auto">
            <a:xfrm>
              <a:off x="3950" y="2028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6" name="Line 920"/>
            <p:cNvSpPr>
              <a:spLocks noChangeShapeType="1"/>
            </p:cNvSpPr>
            <p:nvPr/>
          </p:nvSpPr>
          <p:spPr bwMode="auto">
            <a:xfrm>
              <a:off x="3962" y="2028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7" name="Line 921"/>
            <p:cNvSpPr>
              <a:spLocks noChangeShapeType="1"/>
            </p:cNvSpPr>
            <p:nvPr/>
          </p:nvSpPr>
          <p:spPr bwMode="auto">
            <a:xfrm>
              <a:off x="3974" y="2028"/>
              <a:ext cx="7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8" name="Line 922"/>
            <p:cNvSpPr>
              <a:spLocks noChangeShapeType="1"/>
            </p:cNvSpPr>
            <p:nvPr/>
          </p:nvSpPr>
          <p:spPr bwMode="auto">
            <a:xfrm>
              <a:off x="3981" y="2028"/>
              <a:ext cx="12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59" name="Line 923"/>
            <p:cNvSpPr>
              <a:spLocks noChangeShapeType="1"/>
            </p:cNvSpPr>
            <p:nvPr/>
          </p:nvSpPr>
          <p:spPr bwMode="auto">
            <a:xfrm>
              <a:off x="3993" y="2034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0" name="Line 924"/>
            <p:cNvSpPr>
              <a:spLocks noChangeShapeType="1"/>
            </p:cNvSpPr>
            <p:nvPr/>
          </p:nvSpPr>
          <p:spPr bwMode="auto">
            <a:xfrm>
              <a:off x="3999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1" name="Line 925"/>
            <p:cNvSpPr>
              <a:spLocks noChangeShapeType="1"/>
            </p:cNvSpPr>
            <p:nvPr/>
          </p:nvSpPr>
          <p:spPr bwMode="auto">
            <a:xfrm>
              <a:off x="4011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2" name="Line 926"/>
            <p:cNvSpPr>
              <a:spLocks noChangeShapeType="1"/>
            </p:cNvSpPr>
            <p:nvPr/>
          </p:nvSpPr>
          <p:spPr bwMode="auto">
            <a:xfrm>
              <a:off x="4023" y="2034"/>
              <a:ext cx="7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3" name="Line 927"/>
            <p:cNvSpPr>
              <a:spLocks noChangeShapeType="1"/>
            </p:cNvSpPr>
            <p:nvPr/>
          </p:nvSpPr>
          <p:spPr bwMode="auto">
            <a:xfrm>
              <a:off x="4030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4" name="Line 928"/>
            <p:cNvSpPr>
              <a:spLocks noChangeShapeType="1"/>
            </p:cNvSpPr>
            <p:nvPr/>
          </p:nvSpPr>
          <p:spPr bwMode="auto">
            <a:xfrm>
              <a:off x="4042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5" name="Line 929"/>
            <p:cNvSpPr>
              <a:spLocks noChangeShapeType="1"/>
            </p:cNvSpPr>
            <p:nvPr/>
          </p:nvSpPr>
          <p:spPr bwMode="auto">
            <a:xfrm>
              <a:off x="4054" y="2034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6" name="Line 930"/>
            <p:cNvSpPr>
              <a:spLocks noChangeShapeType="1"/>
            </p:cNvSpPr>
            <p:nvPr/>
          </p:nvSpPr>
          <p:spPr bwMode="auto">
            <a:xfrm>
              <a:off x="4060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7" name="Line 931"/>
            <p:cNvSpPr>
              <a:spLocks noChangeShapeType="1"/>
            </p:cNvSpPr>
            <p:nvPr/>
          </p:nvSpPr>
          <p:spPr bwMode="auto">
            <a:xfrm>
              <a:off x="4072" y="2034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8" name="Line 932"/>
            <p:cNvSpPr>
              <a:spLocks noChangeShapeType="1"/>
            </p:cNvSpPr>
            <p:nvPr/>
          </p:nvSpPr>
          <p:spPr bwMode="auto">
            <a:xfrm>
              <a:off x="4085" y="2034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69" name="Line 933"/>
            <p:cNvSpPr>
              <a:spLocks noChangeShapeType="1"/>
            </p:cNvSpPr>
            <p:nvPr/>
          </p:nvSpPr>
          <p:spPr bwMode="auto">
            <a:xfrm>
              <a:off x="4091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0" name="Line 934"/>
            <p:cNvSpPr>
              <a:spLocks noChangeShapeType="1"/>
            </p:cNvSpPr>
            <p:nvPr/>
          </p:nvSpPr>
          <p:spPr bwMode="auto">
            <a:xfrm>
              <a:off x="4103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1" name="Line 935"/>
            <p:cNvSpPr>
              <a:spLocks noChangeShapeType="1"/>
            </p:cNvSpPr>
            <p:nvPr/>
          </p:nvSpPr>
          <p:spPr bwMode="auto">
            <a:xfrm>
              <a:off x="4115" y="2034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2" name="Line 936"/>
            <p:cNvSpPr>
              <a:spLocks noChangeShapeType="1"/>
            </p:cNvSpPr>
            <p:nvPr/>
          </p:nvSpPr>
          <p:spPr bwMode="auto">
            <a:xfrm>
              <a:off x="4121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3" name="Line 937"/>
            <p:cNvSpPr>
              <a:spLocks noChangeShapeType="1"/>
            </p:cNvSpPr>
            <p:nvPr/>
          </p:nvSpPr>
          <p:spPr bwMode="auto">
            <a:xfrm>
              <a:off x="4133" y="2034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4" name="Line 938"/>
            <p:cNvSpPr>
              <a:spLocks noChangeShapeType="1"/>
            </p:cNvSpPr>
            <p:nvPr/>
          </p:nvSpPr>
          <p:spPr bwMode="auto">
            <a:xfrm>
              <a:off x="4146" y="2034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5" name="Line 939"/>
            <p:cNvSpPr>
              <a:spLocks noChangeShapeType="1"/>
            </p:cNvSpPr>
            <p:nvPr/>
          </p:nvSpPr>
          <p:spPr bwMode="auto">
            <a:xfrm>
              <a:off x="4152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6" name="Line 940"/>
            <p:cNvSpPr>
              <a:spLocks noChangeShapeType="1"/>
            </p:cNvSpPr>
            <p:nvPr/>
          </p:nvSpPr>
          <p:spPr bwMode="auto">
            <a:xfrm>
              <a:off x="4164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7" name="Line 941"/>
            <p:cNvSpPr>
              <a:spLocks noChangeShapeType="1"/>
            </p:cNvSpPr>
            <p:nvPr/>
          </p:nvSpPr>
          <p:spPr bwMode="auto">
            <a:xfrm>
              <a:off x="4176" y="2034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8" name="Line 942"/>
            <p:cNvSpPr>
              <a:spLocks noChangeShapeType="1"/>
            </p:cNvSpPr>
            <p:nvPr/>
          </p:nvSpPr>
          <p:spPr bwMode="auto">
            <a:xfrm>
              <a:off x="4182" y="2034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79" name="Line 943"/>
            <p:cNvSpPr>
              <a:spLocks noChangeShapeType="1"/>
            </p:cNvSpPr>
            <p:nvPr/>
          </p:nvSpPr>
          <p:spPr bwMode="auto">
            <a:xfrm>
              <a:off x="4195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0" name="Line 944"/>
            <p:cNvSpPr>
              <a:spLocks noChangeShapeType="1"/>
            </p:cNvSpPr>
            <p:nvPr/>
          </p:nvSpPr>
          <p:spPr bwMode="auto">
            <a:xfrm>
              <a:off x="4207" y="2034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1" name="Line 945"/>
            <p:cNvSpPr>
              <a:spLocks noChangeShapeType="1"/>
            </p:cNvSpPr>
            <p:nvPr/>
          </p:nvSpPr>
          <p:spPr bwMode="auto">
            <a:xfrm>
              <a:off x="4213" y="2034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2" name="Line 946"/>
            <p:cNvSpPr>
              <a:spLocks noChangeShapeType="1"/>
            </p:cNvSpPr>
            <p:nvPr/>
          </p:nvSpPr>
          <p:spPr bwMode="auto">
            <a:xfrm>
              <a:off x="4225" y="2034"/>
              <a:ext cx="12" cy="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3" name="Line 947"/>
            <p:cNvSpPr>
              <a:spLocks noChangeShapeType="1"/>
            </p:cNvSpPr>
            <p:nvPr/>
          </p:nvSpPr>
          <p:spPr bwMode="auto">
            <a:xfrm>
              <a:off x="4237" y="2040"/>
              <a:ext cx="7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4" name="Line 948"/>
            <p:cNvSpPr>
              <a:spLocks noChangeShapeType="1"/>
            </p:cNvSpPr>
            <p:nvPr/>
          </p:nvSpPr>
          <p:spPr bwMode="auto">
            <a:xfrm>
              <a:off x="4244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5" name="Line 949"/>
            <p:cNvSpPr>
              <a:spLocks noChangeShapeType="1"/>
            </p:cNvSpPr>
            <p:nvPr/>
          </p:nvSpPr>
          <p:spPr bwMode="auto">
            <a:xfrm>
              <a:off x="4256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6" name="Line 950"/>
            <p:cNvSpPr>
              <a:spLocks noChangeShapeType="1"/>
            </p:cNvSpPr>
            <p:nvPr/>
          </p:nvSpPr>
          <p:spPr bwMode="auto">
            <a:xfrm>
              <a:off x="4268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7" name="Line 951"/>
            <p:cNvSpPr>
              <a:spLocks noChangeShapeType="1"/>
            </p:cNvSpPr>
            <p:nvPr/>
          </p:nvSpPr>
          <p:spPr bwMode="auto">
            <a:xfrm>
              <a:off x="4274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8" name="Line 952"/>
            <p:cNvSpPr>
              <a:spLocks noChangeShapeType="1"/>
            </p:cNvSpPr>
            <p:nvPr/>
          </p:nvSpPr>
          <p:spPr bwMode="auto">
            <a:xfrm>
              <a:off x="4286" y="204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89" name="Line 953"/>
            <p:cNvSpPr>
              <a:spLocks noChangeShapeType="1"/>
            </p:cNvSpPr>
            <p:nvPr/>
          </p:nvSpPr>
          <p:spPr bwMode="auto">
            <a:xfrm>
              <a:off x="4299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0" name="Line 954"/>
            <p:cNvSpPr>
              <a:spLocks noChangeShapeType="1"/>
            </p:cNvSpPr>
            <p:nvPr/>
          </p:nvSpPr>
          <p:spPr bwMode="auto">
            <a:xfrm>
              <a:off x="4305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1" name="Line 955"/>
            <p:cNvSpPr>
              <a:spLocks noChangeShapeType="1"/>
            </p:cNvSpPr>
            <p:nvPr/>
          </p:nvSpPr>
          <p:spPr bwMode="auto">
            <a:xfrm>
              <a:off x="4317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2" name="Line 956"/>
            <p:cNvSpPr>
              <a:spLocks noChangeShapeType="1"/>
            </p:cNvSpPr>
            <p:nvPr/>
          </p:nvSpPr>
          <p:spPr bwMode="auto">
            <a:xfrm>
              <a:off x="4329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3" name="Line 957"/>
            <p:cNvSpPr>
              <a:spLocks noChangeShapeType="1"/>
            </p:cNvSpPr>
            <p:nvPr/>
          </p:nvSpPr>
          <p:spPr bwMode="auto">
            <a:xfrm>
              <a:off x="4335" y="204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4" name="Line 958"/>
            <p:cNvSpPr>
              <a:spLocks noChangeShapeType="1"/>
            </p:cNvSpPr>
            <p:nvPr/>
          </p:nvSpPr>
          <p:spPr bwMode="auto">
            <a:xfrm>
              <a:off x="4348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5" name="Line 959"/>
            <p:cNvSpPr>
              <a:spLocks noChangeShapeType="1"/>
            </p:cNvSpPr>
            <p:nvPr/>
          </p:nvSpPr>
          <p:spPr bwMode="auto">
            <a:xfrm>
              <a:off x="4354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6" name="Line 960"/>
            <p:cNvSpPr>
              <a:spLocks noChangeShapeType="1"/>
            </p:cNvSpPr>
            <p:nvPr/>
          </p:nvSpPr>
          <p:spPr bwMode="auto">
            <a:xfrm>
              <a:off x="4366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7" name="Line 961"/>
            <p:cNvSpPr>
              <a:spLocks noChangeShapeType="1"/>
            </p:cNvSpPr>
            <p:nvPr/>
          </p:nvSpPr>
          <p:spPr bwMode="auto">
            <a:xfrm>
              <a:off x="4378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8" name="Line 962"/>
            <p:cNvSpPr>
              <a:spLocks noChangeShapeType="1"/>
            </p:cNvSpPr>
            <p:nvPr/>
          </p:nvSpPr>
          <p:spPr bwMode="auto">
            <a:xfrm>
              <a:off x="4384" y="204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499" name="Line 963"/>
            <p:cNvSpPr>
              <a:spLocks noChangeShapeType="1"/>
            </p:cNvSpPr>
            <p:nvPr/>
          </p:nvSpPr>
          <p:spPr bwMode="auto">
            <a:xfrm>
              <a:off x="4397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0" name="Line 964"/>
            <p:cNvSpPr>
              <a:spLocks noChangeShapeType="1"/>
            </p:cNvSpPr>
            <p:nvPr/>
          </p:nvSpPr>
          <p:spPr bwMode="auto">
            <a:xfrm>
              <a:off x="4409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1" name="Line 965"/>
            <p:cNvSpPr>
              <a:spLocks noChangeShapeType="1"/>
            </p:cNvSpPr>
            <p:nvPr/>
          </p:nvSpPr>
          <p:spPr bwMode="auto">
            <a:xfrm>
              <a:off x="4415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2" name="Line 966"/>
            <p:cNvSpPr>
              <a:spLocks noChangeShapeType="1"/>
            </p:cNvSpPr>
            <p:nvPr/>
          </p:nvSpPr>
          <p:spPr bwMode="auto">
            <a:xfrm>
              <a:off x="4427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3" name="Line 967"/>
            <p:cNvSpPr>
              <a:spLocks noChangeShapeType="1"/>
            </p:cNvSpPr>
            <p:nvPr/>
          </p:nvSpPr>
          <p:spPr bwMode="auto">
            <a:xfrm>
              <a:off x="4439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4" name="Line 968"/>
            <p:cNvSpPr>
              <a:spLocks noChangeShapeType="1"/>
            </p:cNvSpPr>
            <p:nvPr/>
          </p:nvSpPr>
          <p:spPr bwMode="auto">
            <a:xfrm>
              <a:off x="4445" y="204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5" name="Line 969"/>
            <p:cNvSpPr>
              <a:spLocks noChangeShapeType="1"/>
            </p:cNvSpPr>
            <p:nvPr/>
          </p:nvSpPr>
          <p:spPr bwMode="auto">
            <a:xfrm>
              <a:off x="4458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6" name="Line 970"/>
            <p:cNvSpPr>
              <a:spLocks noChangeShapeType="1"/>
            </p:cNvSpPr>
            <p:nvPr/>
          </p:nvSpPr>
          <p:spPr bwMode="auto">
            <a:xfrm>
              <a:off x="4470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7" name="Line 971"/>
            <p:cNvSpPr>
              <a:spLocks noChangeShapeType="1"/>
            </p:cNvSpPr>
            <p:nvPr/>
          </p:nvSpPr>
          <p:spPr bwMode="auto">
            <a:xfrm>
              <a:off x="4476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8" name="Line 972"/>
            <p:cNvSpPr>
              <a:spLocks noChangeShapeType="1"/>
            </p:cNvSpPr>
            <p:nvPr/>
          </p:nvSpPr>
          <p:spPr bwMode="auto">
            <a:xfrm>
              <a:off x="4488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09" name="Line 973"/>
            <p:cNvSpPr>
              <a:spLocks noChangeShapeType="1"/>
            </p:cNvSpPr>
            <p:nvPr/>
          </p:nvSpPr>
          <p:spPr bwMode="auto">
            <a:xfrm>
              <a:off x="4500" y="2040"/>
              <a:ext cx="7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0" name="Line 974"/>
            <p:cNvSpPr>
              <a:spLocks noChangeShapeType="1"/>
            </p:cNvSpPr>
            <p:nvPr/>
          </p:nvSpPr>
          <p:spPr bwMode="auto">
            <a:xfrm>
              <a:off x="4507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1" name="Line 975"/>
            <p:cNvSpPr>
              <a:spLocks noChangeShapeType="1"/>
            </p:cNvSpPr>
            <p:nvPr/>
          </p:nvSpPr>
          <p:spPr bwMode="auto">
            <a:xfrm>
              <a:off x="4519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2" name="Line 976"/>
            <p:cNvSpPr>
              <a:spLocks noChangeShapeType="1"/>
            </p:cNvSpPr>
            <p:nvPr/>
          </p:nvSpPr>
          <p:spPr bwMode="auto">
            <a:xfrm>
              <a:off x="4531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3" name="Line 977"/>
            <p:cNvSpPr>
              <a:spLocks noChangeShapeType="1"/>
            </p:cNvSpPr>
            <p:nvPr/>
          </p:nvSpPr>
          <p:spPr bwMode="auto">
            <a:xfrm>
              <a:off x="4537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4" name="Line 978"/>
            <p:cNvSpPr>
              <a:spLocks noChangeShapeType="1"/>
            </p:cNvSpPr>
            <p:nvPr/>
          </p:nvSpPr>
          <p:spPr bwMode="auto">
            <a:xfrm>
              <a:off x="4549" y="204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5" name="Line 979"/>
            <p:cNvSpPr>
              <a:spLocks noChangeShapeType="1"/>
            </p:cNvSpPr>
            <p:nvPr/>
          </p:nvSpPr>
          <p:spPr bwMode="auto">
            <a:xfrm>
              <a:off x="4562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6" name="Line 980"/>
            <p:cNvSpPr>
              <a:spLocks noChangeShapeType="1"/>
            </p:cNvSpPr>
            <p:nvPr/>
          </p:nvSpPr>
          <p:spPr bwMode="auto">
            <a:xfrm>
              <a:off x="4568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7" name="Line 981"/>
            <p:cNvSpPr>
              <a:spLocks noChangeShapeType="1"/>
            </p:cNvSpPr>
            <p:nvPr/>
          </p:nvSpPr>
          <p:spPr bwMode="auto">
            <a:xfrm>
              <a:off x="4580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8" name="Line 982"/>
            <p:cNvSpPr>
              <a:spLocks noChangeShapeType="1"/>
            </p:cNvSpPr>
            <p:nvPr/>
          </p:nvSpPr>
          <p:spPr bwMode="auto">
            <a:xfrm>
              <a:off x="4592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19" name="Line 983"/>
            <p:cNvSpPr>
              <a:spLocks noChangeShapeType="1"/>
            </p:cNvSpPr>
            <p:nvPr/>
          </p:nvSpPr>
          <p:spPr bwMode="auto">
            <a:xfrm>
              <a:off x="4598" y="204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0" name="Line 984"/>
            <p:cNvSpPr>
              <a:spLocks noChangeShapeType="1"/>
            </p:cNvSpPr>
            <p:nvPr/>
          </p:nvSpPr>
          <p:spPr bwMode="auto">
            <a:xfrm>
              <a:off x="4611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1" name="Line 985"/>
            <p:cNvSpPr>
              <a:spLocks noChangeShapeType="1"/>
            </p:cNvSpPr>
            <p:nvPr/>
          </p:nvSpPr>
          <p:spPr bwMode="auto">
            <a:xfrm>
              <a:off x="4623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2" name="Line 986"/>
            <p:cNvSpPr>
              <a:spLocks noChangeShapeType="1"/>
            </p:cNvSpPr>
            <p:nvPr/>
          </p:nvSpPr>
          <p:spPr bwMode="auto">
            <a:xfrm>
              <a:off x="4629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3" name="Line 987"/>
            <p:cNvSpPr>
              <a:spLocks noChangeShapeType="1"/>
            </p:cNvSpPr>
            <p:nvPr/>
          </p:nvSpPr>
          <p:spPr bwMode="auto">
            <a:xfrm>
              <a:off x="4641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4" name="Line 988"/>
            <p:cNvSpPr>
              <a:spLocks noChangeShapeType="1"/>
            </p:cNvSpPr>
            <p:nvPr/>
          </p:nvSpPr>
          <p:spPr bwMode="auto">
            <a:xfrm>
              <a:off x="4653" y="2040"/>
              <a:ext cx="7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5" name="Line 989"/>
            <p:cNvSpPr>
              <a:spLocks noChangeShapeType="1"/>
            </p:cNvSpPr>
            <p:nvPr/>
          </p:nvSpPr>
          <p:spPr bwMode="auto">
            <a:xfrm>
              <a:off x="4660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6" name="Line 990"/>
            <p:cNvSpPr>
              <a:spLocks noChangeShapeType="1"/>
            </p:cNvSpPr>
            <p:nvPr/>
          </p:nvSpPr>
          <p:spPr bwMode="auto">
            <a:xfrm>
              <a:off x="4672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7" name="Line 991"/>
            <p:cNvSpPr>
              <a:spLocks noChangeShapeType="1"/>
            </p:cNvSpPr>
            <p:nvPr/>
          </p:nvSpPr>
          <p:spPr bwMode="auto">
            <a:xfrm>
              <a:off x="4684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8" name="Line 992"/>
            <p:cNvSpPr>
              <a:spLocks noChangeShapeType="1"/>
            </p:cNvSpPr>
            <p:nvPr/>
          </p:nvSpPr>
          <p:spPr bwMode="auto">
            <a:xfrm>
              <a:off x="4690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29" name="Line 993"/>
            <p:cNvSpPr>
              <a:spLocks noChangeShapeType="1"/>
            </p:cNvSpPr>
            <p:nvPr/>
          </p:nvSpPr>
          <p:spPr bwMode="auto">
            <a:xfrm>
              <a:off x="4702" y="204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0" name="Line 994"/>
            <p:cNvSpPr>
              <a:spLocks noChangeShapeType="1"/>
            </p:cNvSpPr>
            <p:nvPr/>
          </p:nvSpPr>
          <p:spPr bwMode="auto">
            <a:xfrm>
              <a:off x="4715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1" name="Line 995"/>
            <p:cNvSpPr>
              <a:spLocks noChangeShapeType="1"/>
            </p:cNvSpPr>
            <p:nvPr/>
          </p:nvSpPr>
          <p:spPr bwMode="auto">
            <a:xfrm>
              <a:off x="4721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2" name="Line 996"/>
            <p:cNvSpPr>
              <a:spLocks noChangeShapeType="1"/>
            </p:cNvSpPr>
            <p:nvPr/>
          </p:nvSpPr>
          <p:spPr bwMode="auto">
            <a:xfrm>
              <a:off x="4733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3" name="Line 997"/>
            <p:cNvSpPr>
              <a:spLocks noChangeShapeType="1"/>
            </p:cNvSpPr>
            <p:nvPr/>
          </p:nvSpPr>
          <p:spPr bwMode="auto">
            <a:xfrm>
              <a:off x="4739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4" name="Line 998"/>
            <p:cNvSpPr>
              <a:spLocks noChangeShapeType="1"/>
            </p:cNvSpPr>
            <p:nvPr/>
          </p:nvSpPr>
          <p:spPr bwMode="auto">
            <a:xfrm>
              <a:off x="4751" y="204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5" name="Line 999"/>
            <p:cNvSpPr>
              <a:spLocks noChangeShapeType="1"/>
            </p:cNvSpPr>
            <p:nvPr/>
          </p:nvSpPr>
          <p:spPr bwMode="auto">
            <a:xfrm>
              <a:off x="4764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6" name="Line 1000"/>
            <p:cNvSpPr>
              <a:spLocks noChangeShapeType="1"/>
            </p:cNvSpPr>
            <p:nvPr/>
          </p:nvSpPr>
          <p:spPr bwMode="auto">
            <a:xfrm>
              <a:off x="4770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7" name="Line 1001"/>
            <p:cNvSpPr>
              <a:spLocks noChangeShapeType="1"/>
            </p:cNvSpPr>
            <p:nvPr/>
          </p:nvSpPr>
          <p:spPr bwMode="auto">
            <a:xfrm>
              <a:off x="4782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8" name="Line 1002"/>
            <p:cNvSpPr>
              <a:spLocks noChangeShapeType="1"/>
            </p:cNvSpPr>
            <p:nvPr/>
          </p:nvSpPr>
          <p:spPr bwMode="auto">
            <a:xfrm>
              <a:off x="4794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39" name="Line 1003"/>
            <p:cNvSpPr>
              <a:spLocks noChangeShapeType="1"/>
            </p:cNvSpPr>
            <p:nvPr/>
          </p:nvSpPr>
          <p:spPr bwMode="auto">
            <a:xfrm>
              <a:off x="4800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40" name="Line 1004"/>
            <p:cNvSpPr>
              <a:spLocks noChangeShapeType="1"/>
            </p:cNvSpPr>
            <p:nvPr/>
          </p:nvSpPr>
          <p:spPr bwMode="auto">
            <a:xfrm>
              <a:off x="4812" y="2040"/>
              <a:ext cx="13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41" name="Line 1005"/>
            <p:cNvSpPr>
              <a:spLocks noChangeShapeType="1"/>
            </p:cNvSpPr>
            <p:nvPr/>
          </p:nvSpPr>
          <p:spPr bwMode="auto">
            <a:xfrm>
              <a:off x="4825" y="2040"/>
              <a:ext cx="6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42" name="Line 1006"/>
            <p:cNvSpPr>
              <a:spLocks noChangeShapeType="1"/>
            </p:cNvSpPr>
            <p:nvPr/>
          </p:nvSpPr>
          <p:spPr bwMode="auto">
            <a:xfrm>
              <a:off x="4831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43" name="Line 1007"/>
            <p:cNvSpPr>
              <a:spLocks noChangeShapeType="1"/>
            </p:cNvSpPr>
            <p:nvPr/>
          </p:nvSpPr>
          <p:spPr bwMode="auto">
            <a:xfrm>
              <a:off x="4843" y="2040"/>
              <a:ext cx="12" cy="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6544" name="Line 1008"/>
          <p:cNvSpPr>
            <a:spLocks noChangeShapeType="1"/>
          </p:cNvSpPr>
          <p:nvPr/>
        </p:nvSpPr>
        <p:spPr bwMode="auto">
          <a:xfrm>
            <a:off x="7199313" y="3670300"/>
            <a:ext cx="9525" cy="1588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45" name="Line 1009"/>
          <p:cNvSpPr>
            <a:spLocks noChangeShapeType="1"/>
          </p:cNvSpPr>
          <p:nvPr/>
        </p:nvSpPr>
        <p:spPr bwMode="auto">
          <a:xfrm>
            <a:off x="7208838" y="3670300"/>
            <a:ext cx="20637" cy="1588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46" name="Line 1010"/>
          <p:cNvSpPr>
            <a:spLocks noChangeShapeType="1"/>
          </p:cNvSpPr>
          <p:nvPr/>
        </p:nvSpPr>
        <p:spPr bwMode="auto">
          <a:xfrm>
            <a:off x="7248525" y="3670300"/>
            <a:ext cx="9525" cy="1588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47" name="Line 1011"/>
          <p:cNvSpPr>
            <a:spLocks noChangeShapeType="1"/>
          </p:cNvSpPr>
          <p:nvPr/>
        </p:nvSpPr>
        <p:spPr bwMode="auto">
          <a:xfrm>
            <a:off x="7258050" y="3670300"/>
            <a:ext cx="19050" cy="1588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48" name="Freeform 1012"/>
          <p:cNvSpPr>
            <a:spLocks/>
          </p:cNvSpPr>
          <p:nvPr/>
        </p:nvSpPr>
        <p:spPr bwMode="auto">
          <a:xfrm>
            <a:off x="812800" y="5702300"/>
            <a:ext cx="6467475" cy="165100"/>
          </a:xfrm>
          <a:custGeom>
            <a:avLst/>
            <a:gdLst/>
            <a:ahLst/>
            <a:cxnLst>
              <a:cxn ang="0">
                <a:pos x="110" y="104"/>
              </a:cxn>
              <a:cxn ang="0">
                <a:pos x="245" y="104"/>
              </a:cxn>
              <a:cxn ang="0">
                <a:pos x="379" y="104"/>
              </a:cxn>
              <a:cxn ang="0">
                <a:pos x="508" y="104"/>
              </a:cxn>
              <a:cxn ang="0">
                <a:pos x="642" y="104"/>
              </a:cxn>
              <a:cxn ang="0">
                <a:pos x="777" y="98"/>
              </a:cxn>
              <a:cxn ang="0">
                <a:pos x="905" y="98"/>
              </a:cxn>
              <a:cxn ang="0">
                <a:pos x="1040" y="91"/>
              </a:cxn>
              <a:cxn ang="0">
                <a:pos x="1168" y="79"/>
              </a:cxn>
              <a:cxn ang="0">
                <a:pos x="1303" y="73"/>
              </a:cxn>
              <a:cxn ang="0">
                <a:pos x="1437" y="67"/>
              </a:cxn>
              <a:cxn ang="0">
                <a:pos x="1566" y="61"/>
              </a:cxn>
              <a:cxn ang="0">
                <a:pos x="1700" y="37"/>
              </a:cxn>
              <a:cxn ang="0">
                <a:pos x="1835" y="24"/>
              </a:cxn>
              <a:cxn ang="0">
                <a:pos x="1963" y="12"/>
              </a:cxn>
              <a:cxn ang="0">
                <a:pos x="2098" y="0"/>
              </a:cxn>
              <a:cxn ang="0">
                <a:pos x="2233" y="24"/>
              </a:cxn>
              <a:cxn ang="0">
                <a:pos x="2361" y="55"/>
              </a:cxn>
              <a:cxn ang="0">
                <a:pos x="2496" y="79"/>
              </a:cxn>
              <a:cxn ang="0">
                <a:pos x="2630" y="91"/>
              </a:cxn>
              <a:cxn ang="0">
                <a:pos x="2759" y="91"/>
              </a:cxn>
              <a:cxn ang="0">
                <a:pos x="2893" y="98"/>
              </a:cxn>
              <a:cxn ang="0">
                <a:pos x="3028" y="98"/>
              </a:cxn>
              <a:cxn ang="0">
                <a:pos x="3156" y="98"/>
              </a:cxn>
              <a:cxn ang="0">
                <a:pos x="3291" y="98"/>
              </a:cxn>
              <a:cxn ang="0">
                <a:pos x="3419" y="98"/>
              </a:cxn>
              <a:cxn ang="0">
                <a:pos x="3554" y="98"/>
              </a:cxn>
              <a:cxn ang="0">
                <a:pos x="3688" y="98"/>
              </a:cxn>
              <a:cxn ang="0">
                <a:pos x="3817" y="98"/>
              </a:cxn>
              <a:cxn ang="0">
                <a:pos x="3951" y="98"/>
              </a:cxn>
              <a:cxn ang="0">
                <a:pos x="4074" y="104"/>
              </a:cxn>
              <a:cxn ang="0">
                <a:pos x="3939" y="104"/>
              </a:cxn>
              <a:cxn ang="0">
                <a:pos x="3811" y="104"/>
              </a:cxn>
              <a:cxn ang="0">
                <a:pos x="3676" y="104"/>
              </a:cxn>
              <a:cxn ang="0">
                <a:pos x="3542" y="104"/>
              </a:cxn>
              <a:cxn ang="0">
                <a:pos x="3413" y="104"/>
              </a:cxn>
              <a:cxn ang="0">
                <a:pos x="3278" y="104"/>
              </a:cxn>
              <a:cxn ang="0">
                <a:pos x="3144" y="104"/>
              </a:cxn>
              <a:cxn ang="0">
                <a:pos x="3015" y="104"/>
              </a:cxn>
              <a:cxn ang="0">
                <a:pos x="2881" y="104"/>
              </a:cxn>
              <a:cxn ang="0">
                <a:pos x="2752" y="104"/>
              </a:cxn>
              <a:cxn ang="0">
                <a:pos x="2618" y="104"/>
              </a:cxn>
              <a:cxn ang="0">
                <a:pos x="2483" y="104"/>
              </a:cxn>
              <a:cxn ang="0">
                <a:pos x="2355" y="104"/>
              </a:cxn>
              <a:cxn ang="0">
                <a:pos x="2220" y="104"/>
              </a:cxn>
              <a:cxn ang="0">
                <a:pos x="2086" y="104"/>
              </a:cxn>
              <a:cxn ang="0">
                <a:pos x="1957" y="104"/>
              </a:cxn>
              <a:cxn ang="0">
                <a:pos x="1823" y="104"/>
              </a:cxn>
              <a:cxn ang="0">
                <a:pos x="1688" y="104"/>
              </a:cxn>
              <a:cxn ang="0">
                <a:pos x="1560" y="104"/>
              </a:cxn>
              <a:cxn ang="0">
                <a:pos x="1425" y="104"/>
              </a:cxn>
              <a:cxn ang="0">
                <a:pos x="1291" y="104"/>
              </a:cxn>
              <a:cxn ang="0">
                <a:pos x="1162" y="104"/>
              </a:cxn>
              <a:cxn ang="0">
                <a:pos x="1028" y="104"/>
              </a:cxn>
              <a:cxn ang="0">
                <a:pos x="899" y="104"/>
              </a:cxn>
              <a:cxn ang="0">
                <a:pos x="764" y="104"/>
              </a:cxn>
              <a:cxn ang="0">
                <a:pos x="630" y="104"/>
              </a:cxn>
              <a:cxn ang="0">
                <a:pos x="501" y="104"/>
              </a:cxn>
              <a:cxn ang="0">
                <a:pos x="367" y="104"/>
              </a:cxn>
              <a:cxn ang="0">
                <a:pos x="232" y="104"/>
              </a:cxn>
              <a:cxn ang="0">
                <a:pos x="104" y="104"/>
              </a:cxn>
            </a:cxnLst>
            <a:rect l="0" t="0" r="r" b="b"/>
            <a:pathLst>
              <a:path w="4074" h="104">
                <a:moveTo>
                  <a:pt x="0" y="104"/>
                </a:moveTo>
                <a:lnTo>
                  <a:pt x="0" y="104"/>
                </a:lnTo>
                <a:lnTo>
                  <a:pt x="12" y="104"/>
                </a:lnTo>
                <a:lnTo>
                  <a:pt x="18" y="104"/>
                </a:lnTo>
                <a:lnTo>
                  <a:pt x="30" y="104"/>
                </a:lnTo>
                <a:lnTo>
                  <a:pt x="43" y="104"/>
                </a:lnTo>
                <a:lnTo>
                  <a:pt x="49" y="104"/>
                </a:lnTo>
                <a:lnTo>
                  <a:pt x="61" y="104"/>
                </a:lnTo>
                <a:lnTo>
                  <a:pt x="73" y="104"/>
                </a:lnTo>
                <a:lnTo>
                  <a:pt x="79" y="104"/>
                </a:lnTo>
                <a:lnTo>
                  <a:pt x="92" y="104"/>
                </a:lnTo>
                <a:lnTo>
                  <a:pt x="104" y="104"/>
                </a:lnTo>
                <a:lnTo>
                  <a:pt x="110" y="104"/>
                </a:lnTo>
                <a:lnTo>
                  <a:pt x="122" y="104"/>
                </a:lnTo>
                <a:lnTo>
                  <a:pt x="134" y="104"/>
                </a:lnTo>
                <a:lnTo>
                  <a:pt x="141" y="104"/>
                </a:lnTo>
                <a:lnTo>
                  <a:pt x="153" y="104"/>
                </a:lnTo>
                <a:lnTo>
                  <a:pt x="165" y="104"/>
                </a:lnTo>
                <a:lnTo>
                  <a:pt x="171" y="104"/>
                </a:lnTo>
                <a:lnTo>
                  <a:pt x="183" y="104"/>
                </a:lnTo>
                <a:lnTo>
                  <a:pt x="196" y="104"/>
                </a:lnTo>
                <a:lnTo>
                  <a:pt x="202" y="104"/>
                </a:lnTo>
                <a:lnTo>
                  <a:pt x="214" y="104"/>
                </a:lnTo>
                <a:lnTo>
                  <a:pt x="226" y="104"/>
                </a:lnTo>
                <a:lnTo>
                  <a:pt x="232" y="104"/>
                </a:lnTo>
                <a:lnTo>
                  <a:pt x="245" y="104"/>
                </a:lnTo>
                <a:lnTo>
                  <a:pt x="257" y="104"/>
                </a:lnTo>
                <a:lnTo>
                  <a:pt x="263" y="104"/>
                </a:lnTo>
                <a:lnTo>
                  <a:pt x="275" y="104"/>
                </a:lnTo>
                <a:lnTo>
                  <a:pt x="287" y="104"/>
                </a:lnTo>
                <a:lnTo>
                  <a:pt x="293" y="104"/>
                </a:lnTo>
                <a:lnTo>
                  <a:pt x="306" y="104"/>
                </a:lnTo>
                <a:lnTo>
                  <a:pt x="318" y="104"/>
                </a:lnTo>
                <a:lnTo>
                  <a:pt x="324" y="104"/>
                </a:lnTo>
                <a:lnTo>
                  <a:pt x="336" y="104"/>
                </a:lnTo>
                <a:lnTo>
                  <a:pt x="349" y="104"/>
                </a:lnTo>
                <a:lnTo>
                  <a:pt x="355" y="104"/>
                </a:lnTo>
                <a:lnTo>
                  <a:pt x="367" y="104"/>
                </a:lnTo>
                <a:lnTo>
                  <a:pt x="379" y="104"/>
                </a:lnTo>
                <a:lnTo>
                  <a:pt x="385" y="104"/>
                </a:lnTo>
                <a:lnTo>
                  <a:pt x="397" y="104"/>
                </a:lnTo>
                <a:lnTo>
                  <a:pt x="410" y="104"/>
                </a:lnTo>
                <a:lnTo>
                  <a:pt x="416" y="104"/>
                </a:lnTo>
                <a:lnTo>
                  <a:pt x="428" y="104"/>
                </a:lnTo>
                <a:lnTo>
                  <a:pt x="440" y="104"/>
                </a:lnTo>
                <a:lnTo>
                  <a:pt x="446" y="104"/>
                </a:lnTo>
                <a:lnTo>
                  <a:pt x="459" y="104"/>
                </a:lnTo>
                <a:lnTo>
                  <a:pt x="471" y="104"/>
                </a:lnTo>
                <a:lnTo>
                  <a:pt x="477" y="104"/>
                </a:lnTo>
                <a:lnTo>
                  <a:pt x="489" y="104"/>
                </a:lnTo>
                <a:lnTo>
                  <a:pt x="501" y="104"/>
                </a:lnTo>
                <a:lnTo>
                  <a:pt x="508" y="104"/>
                </a:lnTo>
                <a:lnTo>
                  <a:pt x="520" y="104"/>
                </a:lnTo>
                <a:lnTo>
                  <a:pt x="532" y="104"/>
                </a:lnTo>
                <a:lnTo>
                  <a:pt x="538" y="104"/>
                </a:lnTo>
                <a:lnTo>
                  <a:pt x="550" y="104"/>
                </a:lnTo>
                <a:lnTo>
                  <a:pt x="563" y="104"/>
                </a:lnTo>
                <a:lnTo>
                  <a:pt x="569" y="104"/>
                </a:lnTo>
                <a:lnTo>
                  <a:pt x="581" y="104"/>
                </a:lnTo>
                <a:lnTo>
                  <a:pt x="593" y="104"/>
                </a:lnTo>
                <a:lnTo>
                  <a:pt x="599" y="104"/>
                </a:lnTo>
                <a:lnTo>
                  <a:pt x="612" y="104"/>
                </a:lnTo>
                <a:lnTo>
                  <a:pt x="624" y="104"/>
                </a:lnTo>
                <a:lnTo>
                  <a:pt x="630" y="104"/>
                </a:lnTo>
                <a:lnTo>
                  <a:pt x="642" y="104"/>
                </a:lnTo>
                <a:lnTo>
                  <a:pt x="654" y="98"/>
                </a:lnTo>
                <a:lnTo>
                  <a:pt x="661" y="98"/>
                </a:lnTo>
                <a:lnTo>
                  <a:pt x="673" y="98"/>
                </a:lnTo>
                <a:lnTo>
                  <a:pt x="685" y="98"/>
                </a:lnTo>
                <a:lnTo>
                  <a:pt x="691" y="98"/>
                </a:lnTo>
                <a:lnTo>
                  <a:pt x="703" y="98"/>
                </a:lnTo>
                <a:lnTo>
                  <a:pt x="716" y="98"/>
                </a:lnTo>
                <a:lnTo>
                  <a:pt x="722" y="98"/>
                </a:lnTo>
                <a:lnTo>
                  <a:pt x="734" y="98"/>
                </a:lnTo>
                <a:lnTo>
                  <a:pt x="746" y="98"/>
                </a:lnTo>
                <a:lnTo>
                  <a:pt x="752" y="98"/>
                </a:lnTo>
                <a:lnTo>
                  <a:pt x="764" y="98"/>
                </a:lnTo>
                <a:lnTo>
                  <a:pt x="777" y="98"/>
                </a:lnTo>
                <a:lnTo>
                  <a:pt x="783" y="98"/>
                </a:lnTo>
                <a:lnTo>
                  <a:pt x="795" y="98"/>
                </a:lnTo>
                <a:lnTo>
                  <a:pt x="807" y="98"/>
                </a:lnTo>
                <a:lnTo>
                  <a:pt x="813" y="98"/>
                </a:lnTo>
                <a:lnTo>
                  <a:pt x="826" y="98"/>
                </a:lnTo>
                <a:lnTo>
                  <a:pt x="838" y="98"/>
                </a:lnTo>
                <a:lnTo>
                  <a:pt x="844" y="98"/>
                </a:lnTo>
                <a:lnTo>
                  <a:pt x="856" y="98"/>
                </a:lnTo>
                <a:lnTo>
                  <a:pt x="868" y="98"/>
                </a:lnTo>
                <a:lnTo>
                  <a:pt x="875" y="98"/>
                </a:lnTo>
                <a:lnTo>
                  <a:pt x="887" y="98"/>
                </a:lnTo>
                <a:lnTo>
                  <a:pt x="899" y="98"/>
                </a:lnTo>
                <a:lnTo>
                  <a:pt x="905" y="98"/>
                </a:lnTo>
                <a:lnTo>
                  <a:pt x="917" y="91"/>
                </a:lnTo>
                <a:lnTo>
                  <a:pt x="930" y="91"/>
                </a:lnTo>
                <a:lnTo>
                  <a:pt x="936" y="91"/>
                </a:lnTo>
                <a:lnTo>
                  <a:pt x="948" y="91"/>
                </a:lnTo>
                <a:lnTo>
                  <a:pt x="960" y="91"/>
                </a:lnTo>
                <a:lnTo>
                  <a:pt x="966" y="91"/>
                </a:lnTo>
                <a:lnTo>
                  <a:pt x="979" y="91"/>
                </a:lnTo>
                <a:lnTo>
                  <a:pt x="991" y="91"/>
                </a:lnTo>
                <a:lnTo>
                  <a:pt x="997" y="91"/>
                </a:lnTo>
                <a:lnTo>
                  <a:pt x="1009" y="91"/>
                </a:lnTo>
                <a:lnTo>
                  <a:pt x="1021" y="91"/>
                </a:lnTo>
                <a:lnTo>
                  <a:pt x="1028" y="91"/>
                </a:lnTo>
                <a:lnTo>
                  <a:pt x="1040" y="91"/>
                </a:lnTo>
                <a:lnTo>
                  <a:pt x="1046" y="85"/>
                </a:lnTo>
                <a:lnTo>
                  <a:pt x="1058" y="85"/>
                </a:lnTo>
                <a:lnTo>
                  <a:pt x="1070" y="85"/>
                </a:lnTo>
                <a:lnTo>
                  <a:pt x="1076" y="85"/>
                </a:lnTo>
                <a:lnTo>
                  <a:pt x="1089" y="85"/>
                </a:lnTo>
                <a:lnTo>
                  <a:pt x="1101" y="85"/>
                </a:lnTo>
                <a:lnTo>
                  <a:pt x="1107" y="85"/>
                </a:lnTo>
                <a:lnTo>
                  <a:pt x="1119" y="85"/>
                </a:lnTo>
                <a:lnTo>
                  <a:pt x="1131" y="79"/>
                </a:lnTo>
                <a:lnTo>
                  <a:pt x="1138" y="79"/>
                </a:lnTo>
                <a:lnTo>
                  <a:pt x="1150" y="79"/>
                </a:lnTo>
                <a:lnTo>
                  <a:pt x="1162" y="79"/>
                </a:lnTo>
                <a:lnTo>
                  <a:pt x="1168" y="79"/>
                </a:lnTo>
                <a:lnTo>
                  <a:pt x="1180" y="79"/>
                </a:lnTo>
                <a:lnTo>
                  <a:pt x="1193" y="79"/>
                </a:lnTo>
                <a:lnTo>
                  <a:pt x="1199" y="79"/>
                </a:lnTo>
                <a:lnTo>
                  <a:pt x="1211" y="79"/>
                </a:lnTo>
                <a:lnTo>
                  <a:pt x="1223" y="79"/>
                </a:lnTo>
                <a:lnTo>
                  <a:pt x="1229" y="79"/>
                </a:lnTo>
                <a:lnTo>
                  <a:pt x="1242" y="79"/>
                </a:lnTo>
                <a:lnTo>
                  <a:pt x="1254" y="79"/>
                </a:lnTo>
                <a:lnTo>
                  <a:pt x="1260" y="79"/>
                </a:lnTo>
                <a:lnTo>
                  <a:pt x="1272" y="79"/>
                </a:lnTo>
                <a:lnTo>
                  <a:pt x="1284" y="79"/>
                </a:lnTo>
                <a:lnTo>
                  <a:pt x="1291" y="73"/>
                </a:lnTo>
                <a:lnTo>
                  <a:pt x="1303" y="73"/>
                </a:lnTo>
                <a:lnTo>
                  <a:pt x="1315" y="73"/>
                </a:lnTo>
                <a:lnTo>
                  <a:pt x="1321" y="73"/>
                </a:lnTo>
                <a:lnTo>
                  <a:pt x="1333" y="79"/>
                </a:lnTo>
                <a:lnTo>
                  <a:pt x="1346" y="79"/>
                </a:lnTo>
                <a:lnTo>
                  <a:pt x="1352" y="79"/>
                </a:lnTo>
                <a:lnTo>
                  <a:pt x="1364" y="73"/>
                </a:lnTo>
                <a:lnTo>
                  <a:pt x="1376" y="73"/>
                </a:lnTo>
                <a:lnTo>
                  <a:pt x="1382" y="73"/>
                </a:lnTo>
                <a:lnTo>
                  <a:pt x="1395" y="67"/>
                </a:lnTo>
                <a:lnTo>
                  <a:pt x="1407" y="73"/>
                </a:lnTo>
                <a:lnTo>
                  <a:pt x="1413" y="67"/>
                </a:lnTo>
                <a:lnTo>
                  <a:pt x="1425" y="67"/>
                </a:lnTo>
                <a:lnTo>
                  <a:pt x="1437" y="67"/>
                </a:lnTo>
                <a:lnTo>
                  <a:pt x="1443" y="67"/>
                </a:lnTo>
                <a:lnTo>
                  <a:pt x="1456" y="67"/>
                </a:lnTo>
                <a:lnTo>
                  <a:pt x="1468" y="67"/>
                </a:lnTo>
                <a:lnTo>
                  <a:pt x="1474" y="67"/>
                </a:lnTo>
                <a:lnTo>
                  <a:pt x="1486" y="67"/>
                </a:lnTo>
                <a:lnTo>
                  <a:pt x="1499" y="61"/>
                </a:lnTo>
                <a:lnTo>
                  <a:pt x="1505" y="61"/>
                </a:lnTo>
                <a:lnTo>
                  <a:pt x="1517" y="61"/>
                </a:lnTo>
                <a:lnTo>
                  <a:pt x="1529" y="61"/>
                </a:lnTo>
                <a:lnTo>
                  <a:pt x="1535" y="61"/>
                </a:lnTo>
                <a:lnTo>
                  <a:pt x="1547" y="61"/>
                </a:lnTo>
                <a:lnTo>
                  <a:pt x="1560" y="61"/>
                </a:lnTo>
                <a:lnTo>
                  <a:pt x="1566" y="61"/>
                </a:lnTo>
                <a:lnTo>
                  <a:pt x="1578" y="55"/>
                </a:lnTo>
                <a:lnTo>
                  <a:pt x="1590" y="55"/>
                </a:lnTo>
                <a:lnTo>
                  <a:pt x="1596" y="55"/>
                </a:lnTo>
                <a:lnTo>
                  <a:pt x="1609" y="55"/>
                </a:lnTo>
                <a:lnTo>
                  <a:pt x="1621" y="55"/>
                </a:lnTo>
                <a:lnTo>
                  <a:pt x="1627" y="55"/>
                </a:lnTo>
                <a:lnTo>
                  <a:pt x="1639" y="55"/>
                </a:lnTo>
                <a:lnTo>
                  <a:pt x="1651" y="55"/>
                </a:lnTo>
                <a:lnTo>
                  <a:pt x="1658" y="49"/>
                </a:lnTo>
                <a:lnTo>
                  <a:pt x="1670" y="49"/>
                </a:lnTo>
                <a:lnTo>
                  <a:pt x="1682" y="43"/>
                </a:lnTo>
                <a:lnTo>
                  <a:pt x="1688" y="43"/>
                </a:lnTo>
                <a:lnTo>
                  <a:pt x="1700" y="37"/>
                </a:lnTo>
                <a:lnTo>
                  <a:pt x="1713" y="37"/>
                </a:lnTo>
                <a:lnTo>
                  <a:pt x="1719" y="30"/>
                </a:lnTo>
                <a:lnTo>
                  <a:pt x="1731" y="30"/>
                </a:lnTo>
                <a:lnTo>
                  <a:pt x="1743" y="30"/>
                </a:lnTo>
                <a:lnTo>
                  <a:pt x="1749" y="30"/>
                </a:lnTo>
                <a:lnTo>
                  <a:pt x="1762" y="24"/>
                </a:lnTo>
                <a:lnTo>
                  <a:pt x="1774" y="30"/>
                </a:lnTo>
                <a:lnTo>
                  <a:pt x="1780" y="30"/>
                </a:lnTo>
                <a:lnTo>
                  <a:pt x="1792" y="24"/>
                </a:lnTo>
                <a:lnTo>
                  <a:pt x="1804" y="24"/>
                </a:lnTo>
                <a:lnTo>
                  <a:pt x="1810" y="24"/>
                </a:lnTo>
                <a:lnTo>
                  <a:pt x="1823" y="24"/>
                </a:lnTo>
                <a:lnTo>
                  <a:pt x="1835" y="24"/>
                </a:lnTo>
                <a:lnTo>
                  <a:pt x="1841" y="30"/>
                </a:lnTo>
                <a:lnTo>
                  <a:pt x="1853" y="30"/>
                </a:lnTo>
                <a:lnTo>
                  <a:pt x="1866" y="30"/>
                </a:lnTo>
                <a:lnTo>
                  <a:pt x="1872" y="30"/>
                </a:lnTo>
                <a:lnTo>
                  <a:pt x="1884" y="30"/>
                </a:lnTo>
                <a:lnTo>
                  <a:pt x="1896" y="30"/>
                </a:lnTo>
                <a:lnTo>
                  <a:pt x="1902" y="24"/>
                </a:lnTo>
                <a:lnTo>
                  <a:pt x="1914" y="18"/>
                </a:lnTo>
                <a:lnTo>
                  <a:pt x="1927" y="18"/>
                </a:lnTo>
                <a:lnTo>
                  <a:pt x="1933" y="18"/>
                </a:lnTo>
                <a:lnTo>
                  <a:pt x="1945" y="18"/>
                </a:lnTo>
                <a:lnTo>
                  <a:pt x="1957" y="12"/>
                </a:lnTo>
                <a:lnTo>
                  <a:pt x="1963" y="12"/>
                </a:lnTo>
                <a:lnTo>
                  <a:pt x="1976" y="12"/>
                </a:lnTo>
                <a:lnTo>
                  <a:pt x="1988" y="12"/>
                </a:lnTo>
                <a:lnTo>
                  <a:pt x="1994" y="6"/>
                </a:lnTo>
                <a:lnTo>
                  <a:pt x="2006" y="6"/>
                </a:lnTo>
                <a:lnTo>
                  <a:pt x="2018" y="6"/>
                </a:lnTo>
                <a:lnTo>
                  <a:pt x="2025" y="0"/>
                </a:lnTo>
                <a:lnTo>
                  <a:pt x="2037" y="0"/>
                </a:lnTo>
                <a:lnTo>
                  <a:pt x="2049" y="0"/>
                </a:lnTo>
                <a:lnTo>
                  <a:pt x="2055" y="0"/>
                </a:lnTo>
                <a:lnTo>
                  <a:pt x="2067" y="0"/>
                </a:lnTo>
                <a:lnTo>
                  <a:pt x="2080" y="0"/>
                </a:lnTo>
                <a:lnTo>
                  <a:pt x="2086" y="0"/>
                </a:lnTo>
                <a:lnTo>
                  <a:pt x="2098" y="0"/>
                </a:lnTo>
                <a:lnTo>
                  <a:pt x="2110" y="0"/>
                </a:lnTo>
                <a:lnTo>
                  <a:pt x="2116" y="6"/>
                </a:lnTo>
                <a:lnTo>
                  <a:pt x="2129" y="6"/>
                </a:lnTo>
                <a:lnTo>
                  <a:pt x="2141" y="6"/>
                </a:lnTo>
                <a:lnTo>
                  <a:pt x="2147" y="6"/>
                </a:lnTo>
                <a:lnTo>
                  <a:pt x="2159" y="12"/>
                </a:lnTo>
                <a:lnTo>
                  <a:pt x="2171" y="12"/>
                </a:lnTo>
                <a:lnTo>
                  <a:pt x="2177" y="12"/>
                </a:lnTo>
                <a:lnTo>
                  <a:pt x="2190" y="12"/>
                </a:lnTo>
                <a:lnTo>
                  <a:pt x="2202" y="18"/>
                </a:lnTo>
                <a:lnTo>
                  <a:pt x="2208" y="18"/>
                </a:lnTo>
                <a:lnTo>
                  <a:pt x="2220" y="18"/>
                </a:lnTo>
                <a:lnTo>
                  <a:pt x="2233" y="24"/>
                </a:lnTo>
                <a:lnTo>
                  <a:pt x="2239" y="24"/>
                </a:lnTo>
                <a:lnTo>
                  <a:pt x="2251" y="24"/>
                </a:lnTo>
                <a:lnTo>
                  <a:pt x="2263" y="30"/>
                </a:lnTo>
                <a:lnTo>
                  <a:pt x="2269" y="30"/>
                </a:lnTo>
                <a:lnTo>
                  <a:pt x="2281" y="37"/>
                </a:lnTo>
                <a:lnTo>
                  <a:pt x="2294" y="37"/>
                </a:lnTo>
                <a:lnTo>
                  <a:pt x="2300" y="37"/>
                </a:lnTo>
                <a:lnTo>
                  <a:pt x="2312" y="43"/>
                </a:lnTo>
                <a:lnTo>
                  <a:pt x="2324" y="43"/>
                </a:lnTo>
                <a:lnTo>
                  <a:pt x="2330" y="49"/>
                </a:lnTo>
                <a:lnTo>
                  <a:pt x="2343" y="49"/>
                </a:lnTo>
                <a:lnTo>
                  <a:pt x="2355" y="49"/>
                </a:lnTo>
                <a:lnTo>
                  <a:pt x="2361" y="55"/>
                </a:lnTo>
                <a:lnTo>
                  <a:pt x="2373" y="55"/>
                </a:lnTo>
                <a:lnTo>
                  <a:pt x="2385" y="55"/>
                </a:lnTo>
                <a:lnTo>
                  <a:pt x="2392" y="61"/>
                </a:lnTo>
                <a:lnTo>
                  <a:pt x="2404" y="61"/>
                </a:lnTo>
                <a:lnTo>
                  <a:pt x="2416" y="67"/>
                </a:lnTo>
                <a:lnTo>
                  <a:pt x="2422" y="67"/>
                </a:lnTo>
                <a:lnTo>
                  <a:pt x="2434" y="67"/>
                </a:lnTo>
                <a:lnTo>
                  <a:pt x="2447" y="73"/>
                </a:lnTo>
                <a:lnTo>
                  <a:pt x="2453" y="73"/>
                </a:lnTo>
                <a:lnTo>
                  <a:pt x="2465" y="73"/>
                </a:lnTo>
                <a:lnTo>
                  <a:pt x="2477" y="79"/>
                </a:lnTo>
                <a:lnTo>
                  <a:pt x="2483" y="79"/>
                </a:lnTo>
                <a:lnTo>
                  <a:pt x="2496" y="79"/>
                </a:lnTo>
                <a:lnTo>
                  <a:pt x="2508" y="85"/>
                </a:lnTo>
                <a:lnTo>
                  <a:pt x="2514" y="85"/>
                </a:lnTo>
                <a:lnTo>
                  <a:pt x="2526" y="85"/>
                </a:lnTo>
                <a:lnTo>
                  <a:pt x="2538" y="85"/>
                </a:lnTo>
                <a:lnTo>
                  <a:pt x="2544" y="91"/>
                </a:lnTo>
                <a:lnTo>
                  <a:pt x="2557" y="91"/>
                </a:lnTo>
                <a:lnTo>
                  <a:pt x="2569" y="91"/>
                </a:lnTo>
                <a:lnTo>
                  <a:pt x="2575" y="91"/>
                </a:lnTo>
                <a:lnTo>
                  <a:pt x="2587" y="91"/>
                </a:lnTo>
                <a:lnTo>
                  <a:pt x="2600" y="91"/>
                </a:lnTo>
                <a:lnTo>
                  <a:pt x="2606" y="91"/>
                </a:lnTo>
                <a:lnTo>
                  <a:pt x="2618" y="91"/>
                </a:lnTo>
                <a:lnTo>
                  <a:pt x="2630" y="91"/>
                </a:lnTo>
                <a:lnTo>
                  <a:pt x="2636" y="91"/>
                </a:lnTo>
                <a:lnTo>
                  <a:pt x="2648" y="91"/>
                </a:lnTo>
                <a:lnTo>
                  <a:pt x="2661" y="91"/>
                </a:lnTo>
                <a:lnTo>
                  <a:pt x="2667" y="91"/>
                </a:lnTo>
                <a:lnTo>
                  <a:pt x="2679" y="91"/>
                </a:lnTo>
                <a:lnTo>
                  <a:pt x="2691" y="91"/>
                </a:lnTo>
                <a:lnTo>
                  <a:pt x="2697" y="91"/>
                </a:lnTo>
                <a:lnTo>
                  <a:pt x="2710" y="91"/>
                </a:lnTo>
                <a:lnTo>
                  <a:pt x="2722" y="91"/>
                </a:lnTo>
                <a:lnTo>
                  <a:pt x="2728" y="91"/>
                </a:lnTo>
                <a:lnTo>
                  <a:pt x="2740" y="91"/>
                </a:lnTo>
                <a:lnTo>
                  <a:pt x="2752" y="91"/>
                </a:lnTo>
                <a:lnTo>
                  <a:pt x="2759" y="91"/>
                </a:lnTo>
                <a:lnTo>
                  <a:pt x="2771" y="98"/>
                </a:lnTo>
                <a:lnTo>
                  <a:pt x="2783" y="98"/>
                </a:lnTo>
                <a:lnTo>
                  <a:pt x="2789" y="98"/>
                </a:lnTo>
                <a:lnTo>
                  <a:pt x="2801" y="98"/>
                </a:lnTo>
                <a:lnTo>
                  <a:pt x="2814" y="98"/>
                </a:lnTo>
                <a:lnTo>
                  <a:pt x="2820" y="98"/>
                </a:lnTo>
                <a:lnTo>
                  <a:pt x="2832" y="98"/>
                </a:lnTo>
                <a:lnTo>
                  <a:pt x="2844" y="98"/>
                </a:lnTo>
                <a:lnTo>
                  <a:pt x="2850" y="98"/>
                </a:lnTo>
                <a:lnTo>
                  <a:pt x="2863" y="98"/>
                </a:lnTo>
                <a:lnTo>
                  <a:pt x="2875" y="98"/>
                </a:lnTo>
                <a:lnTo>
                  <a:pt x="2881" y="98"/>
                </a:lnTo>
                <a:lnTo>
                  <a:pt x="2893" y="98"/>
                </a:lnTo>
                <a:lnTo>
                  <a:pt x="2905" y="98"/>
                </a:lnTo>
                <a:lnTo>
                  <a:pt x="2911" y="98"/>
                </a:lnTo>
                <a:lnTo>
                  <a:pt x="2924" y="98"/>
                </a:lnTo>
                <a:lnTo>
                  <a:pt x="2936" y="98"/>
                </a:lnTo>
                <a:lnTo>
                  <a:pt x="2942" y="98"/>
                </a:lnTo>
                <a:lnTo>
                  <a:pt x="2954" y="98"/>
                </a:lnTo>
                <a:lnTo>
                  <a:pt x="2967" y="98"/>
                </a:lnTo>
                <a:lnTo>
                  <a:pt x="2973" y="98"/>
                </a:lnTo>
                <a:lnTo>
                  <a:pt x="2985" y="98"/>
                </a:lnTo>
                <a:lnTo>
                  <a:pt x="2997" y="98"/>
                </a:lnTo>
                <a:lnTo>
                  <a:pt x="3003" y="98"/>
                </a:lnTo>
                <a:lnTo>
                  <a:pt x="3015" y="98"/>
                </a:lnTo>
                <a:lnTo>
                  <a:pt x="3028" y="98"/>
                </a:lnTo>
                <a:lnTo>
                  <a:pt x="3034" y="98"/>
                </a:lnTo>
                <a:lnTo>
                  <a:pt x="3046" y="98"/>
                </a:lnTo>
                <a:lnTo>
                  <a:pt x="3058" y="98"/>
                </a:lnTo>
                <a:lnTo>
                  <a:pt x="3064" y="98"/>
                </a:lnTo>
                <a:lnTo>
                  <a:pt x="3077" y="98"/>
                </a:lnTo>
                <a:lnTo>
                  <a:pt x="3083" y="98"/>
                </a:lnTo>
                <a:lnTo>
                  <a:pt x="3095" y="98"/>
                </a:lnTo>
                <a:lnTo>
                  <a:pt x="3107" y="98"/>
                </a:lnTo>
                <a:lnTo>
                  <a:pt x="3113" y="98"/>
                </a:lnTo>
                <a:lnTo>
                  <a:pt x="3126" y="98"/>
                </a:lnTo>
                <a:lnTo>
                  <a:pt x="3138" y="98"/>
                </a:lnTo>
                <a:lnTo>
                  <a:pt x="3144" y="98"/>
                </a:lnTo>
                <a:lnTo>
                  <a:pt x="3156" y="98"/>
                </a:lnTo>
                <a:lnTo>
                  <a:pt x="3168" y="98"/>
                </a:lnTo>
                <a:lnTo>
                  <a:pt x="3175" y="98"/>
                </a:lnTo>
                <a:lnTo>
                  <a:pt x="3187" y="98"/>
                </a:lnTo>
                <a:lnTo>
                  <a:pt x="3199" y="98"/>
                </a:lnTo>
                <a:lnTo>
                  <a:pt x="3205" y="98"/>
                </a:lnTo>
                <a:lnTo>
                  <a:pt x="3217" y="98"/>
                </a:lnTo>
                <a:lnTo>
                  <a:pt x="3230" y="98"/>
                </a:lnTo>
                <a:lnTo>
                  <a:pt x="3236" y="98"/>
                </a:lnTo>
                <a:lnTo>
                  <a:pt x="3248" y="98"/>
                </a:lnTo>
                <a:lnTo>
                  <a:pt x="3260" y="98"/>
                </a:lnTo>
                <a:lnTo>
                  <a:pt x="3266" y="98"/>
                </a:lnTo>
                <a:lnTo>
                  <a:pt x="3278" y="98"/>
                </a:lnTo>
                <a:lnTo>
                  <a:pt x="3291" y="98"/>
                </a:lnTo>
                <a:lnTo>
                  <a:pt x="3297" y="98"/>
                </a:lnTo>
                <a:lnTo>
                  <a:pt x="3309" y="98"/>
                </a:lnTo>
                <a:lnTo>
                  <a:pt x="3321" y="98"/>
                </a:lnTo>
                <a:lnTo>
                  <a:pt x="3327" y="98"/>
                </a:lnTo>
                <a:lnTo>
                  <a:pt x="3340" y="98"/>
                </a:lnTo>
                <a:lnTo>
                  <a:pt x="3352" y="98"/>
                </a:lnTo>
                <a:lnTo>
                  <a:pt x="3358" y="98"/>
                </a:lnTo>
                <a:lnTo>
                  <a:pt x="3370" y="98"/>
                </a:lnTo>
                <a:lnTo>
                  <a:pt x="3382" y="98"/>
                </a:lnTo>
                <a:lnTo>
                  <a:pt x="3389" y="98"/>
                </a:lnTo>
                <a:lnTo>
                  <a:pt x="3401" y="98"/>
                </a:lnTo>
                <a:lnTo>
                  <a:pt x="3413" y="98"/>
                </a:lnTo>
                <a:lnTo>
                  <a:pt x="3419" y="98"/>
                </a:lnTo>
                <a:lnTo>
                  <a:pt x="3431" y="98"/>
                </a:lnTo>
                <a:lnTo>
                  <a:pt x="3444" y="98"/>
                </a:lnTo>
                <a:lnTo>
                  <a:pt x="3450" y="98"/>
                </a:lnTo>
                <a:lnTo>
                  <a:pt x="3462" y="98"/>
                </a:lnTo>
                <a:lnTo>
                  <a:pt x="3474" y="98"/>
                </a:lnTo>
                <a:lnTo>
                  <a:pt x="3480" y="98"/>
                </a:lnTo>
                <a:lnTo>
                  <a:pt x="3493" y="98"/>
                </a:lnTo>
                <a:lnTo>
                  <a:pt x="3505" y="98"/>
                </a:lnTo>
                <a:lnTo>
                  <a:pt x="3511" y="98"/>
                </a:lnTo>
                <a:lnTo>
                  <a:pt x="3523" y="98"/>
                </a:lnTo>
                <a:lnTo>
                  <a:pt x="3535" y="98"/>
                </a:lnTo>
                <a:lnTo>
                  <a:pt x="3542" y="98"/>
                </a:lnTo>
                <a:lnTo>
                  <a:pt x="3554" y="98"/>
                </a:lnTo>
                <a:lnTo>
                  <a:pt x="3566" y="98"/>
                </a:lnTo>
                <a:lnTo>
                  <a:pt x="3572" y="98"/>
                </a:lnTo>
                <a:lnTo>
                  <a:pt x="3584" y="98"/>
                </a:lnTo>
                <a:lnTo>
                  <a:pt x="3597" y="98"/>
                </a:lnTo>
                <a:lnTo>
                  <a:pt x="3603" y="98"/>
                </a:lnTo>
                <a:lnTo>
                  <a:pt x="3615" y="98"/>
                </a:lnTo>
                <a:lnTo>
                  <a:pt x="3627" y="98"/>
                </a:lnTo>
                <a:lnTo>
                  <a:pt x="3633" y="98"/>
                </a:lnTo>
                <a:lnTo>
                  <a:pt x="3645" y="98"/>
                </a:lnTo>
                <a:lnTo>
                  <a:pt x="3658" y="98"/>
                </a:lnTo>
                <a:lnTo>
                  <a:pt x="3664" y="98"/>
                </a:lnTo>
                <a:lnTo>
                  <a:pt x="3676" y="98"/>
                </a:lnTo>
                <a:lnTo>
                  <a:pt x="3688" y="98"/>
                </a:lnTo>
                <a:lnTo>
                  <a:pt x="3694" y="98"/>
                </a:lnTo>
                <a:lnTo>
                  <a:pt x="3707" y="98"/>
                </a:lnTo>
                <a:lnTo>
                  <a:pt x="3719" y="98"/>
                </a:lnTo>
                <a:lnTo>
                  <a:pt x="3725" y="98"/>
                </a:lnTo>
                <a:lnTo>
                  <a:pt x="3737" y="98"/>
                </a:lnTo>
                <a:lnTo>
                  <a:pt x="3749" y="98"/>
                </a:lnTo>
                <a:lnTo>
                  <a:pt x="3756" y="98"/>
                </a:lnTo>
                <a:lnTo>
                  <a:pt x="3768" y="98"/>
                </a:lnTo>
                <a:lnTo>
                  <a:pt x="3780" y="98"/>
                </a:lnTo>
                <a:lnTo>
                  <a:pt x="3786" y="98"/>
                </a:lnTo>
                <a:lnTo>
                  <a:pt x="3798" y="98"/>
                </a:lnTo>
                <a:lnTo>
                  <a:pt x="3811" y="98"/>
                </a:lnTo>
                <a:lnTo>
                  <a:pt x="3817" y="98"/>
                </a:lnTo>
                <a:lnTo>
                  <a:pt x="3829" y="98"/>
                </a:lnTo>
                <a:lnTo>
                  <a:pt x="3841" y="98"/>
                </a:lnTo>
                <a:lnTo>
                  <a:pt x="3847" y="98"/>
                </a:lnTo>
                <a:lnTo>
                  <a:pt x="3860" y="98"/>
                </a:lnTo>
                <a:lnTo>
                  <a:pt x="3872" y="98"/>
                </a:lnTo>
                <a:lnTo>
                  <a:pt x="3878" y="98"/>
                </a:lnTo>
                <a:lnTo>
                  <a:pt x="3890" y="98"/>
                </a:lnTo>
                <a:lnTo>
                  <a:pt x="3902" y="98"/>
                </a:lnTo>
                <a:lnTo>
                  <a:pt x="3909" y="98"/>
                </a:lnTo>
                <a:lnTo>
                  <a:pt x="3921" y="98"/>
                </a:lnTo>
                <a:lnTo>
                  <a:pt x="3933" y="98"/>
                </a:lnTo>
                <a:lnTo>
                  <a:pt x="3939" y="98"/>
                </a:lnTo>
                <a:lnTo>
                  <a:pt x="3951" y="98"/>
                </a:lnTo>
                <a:lnTo>
                  <a:pt x="3964" y="98"/>
                </a:lnTo>
                <a:lnTo>
                  <a:pt x="3970" y="98"/>
                </a:lnTo>
                <a:lnTo>
                  <a:pt x="3982" y="98"/>
                </a:lnTo>
                <a:lnTo>
                  <a:pt x="3994" y="98"/>
                </a:lnTo>
                <a:lnTo>
                  <a:pt x="4000" y="98"/>
                </a:lnTo>
                <a:lnTo>
                  <a:pt x="4013" y="98"/>
                </a:lnTo>
                <a:lnTo>
                  <a:pt x="4025" y="98"/>
                </a:lnTo>
                <a:lnTo>
                  <a:pt x="4031" y="98"/>
                </a:lnTo>
                <a:lnTo>
                  <a:pt x="4043" y="98"/>
                </a:lnTo>
                <a:lnTo>
                  <a:pt x="4055" y="98"/>
                </a:lnTo>
                <a:lnTo>
                  <a:pt x="4061" y="98"/>
                </a:lnTo>
                <a:lnTo>
                  <a:pt x="4074" y="98"/>
                </a:lnTo>
                <a:lnTo>
                  <a:pt x="4074" y="104"/>
                </a:lnTo>
                <a:lnTo>
                  <a:pt x="4061" y="104"/>
                </a:lnTo>
                <a:lnTo>
                  <a:pt x="4055" y="104"/>
                </a:lnTo>
                <a:lnTo>
                  <a:pt x="4043" y="104"/>
                </a:lnTo>
                <a:lnTo>
                  <a:pt x="4031" y="104"/>
                </a:lnTo>
                <a:lnTo>
                  <a:pt x="4025" y="104"/>
                </a:lnTo>
                <a:lnTo>
                  <a:pt x="4013" y="104"/>
                </a:lnTo>
                <a:lnTo>
                  <a:pt x="4000" y="104"/>
                </a:lnTo>
                <a:lnTo>
                  <a:pt x="3994" y="104"/>
                </a:lnTo>
                <a:lnTo>
                  <a:pt x="3982" y="104"/>
                </a:lnTo>
                <a:lnTo>
                  <a:pt x="3970" y="104"/>
                </a:lnTo>
                <a:lnTo>
                  <a:pt x="3964" y="104"/>
                </a:lnTo>
                <a:lnTo>
                  <a:pt x="3951" y="104"/>
                </a:lnTo>
                <a:lnTo>
                  <a:pt x="3939" y="104"/>
                </a:lnTo>
                <a:lnTo>
                  <a:pt x="3933" y="104"/>
                </a:lnTo>
                <a:lnTo>
                  <a:pt x="3921" y="104"/>
                </a:lnTo>
                <a:lnTo>
                  <a:pt x="3909" y="104"/>
                </a:lnTo>
                <a:lnTo>
                  <a:pt x="3902" y="104"/>
                </a:lnTo>
                <a:lnTo>
                  <a:pt x="3890" y="104"/>
                </a:lnTo>
                <a:lnTo>
                  <a:pt x="3878" y="104"/>
                </a:lnTo>
                <a:lnTo>
                  <a:pt x="3872" y="104"/>
                </a:lnTo>
                <a:lnTo>
                  <a:pt x="3860" y="104"/>
                </a:lnTo>
                <a:lnTo>
                  <a:pt x="3847" y="104"/>
                </a:lnTo>
                <a:lnTo>
                  <a:pt x="3841" y="104"/>
                </a:lnTo>
                <a:lnTo>
                  <a:pt x="3829" y="104"/>
                </a:lnTo>
                <a:lnTo>
                  <a:pt x="3817" y="104"/>
                </a:lnTo>
                <a:lnTo>
                  <a:pt x="3811" y="104"/>
                </a:lnTo>
                <a:lnTo>
                  <a:pt x="3798" y="104"/>
                </a:lnTo>
                <a:lnTo>
                  <a:pt x="3786" y="104"/>
                </a:lnTo>
                <a:lnTo>
                  <a:pt x="3780" y="104"/>
                </a:lnTo>
                <a:lnTo>
                  <a:pt x="3768" y="104"/>
                </a:lnTo>
                <a:lnTo>
                  <a:pt x="3756" y="104"/>
                </a:lnTo>
                <a:lnTo>
                  <a:pt x="3749" y="104"/>
                </a:lnTo>
                <a:lnTo>
                  <a:pt x="3737" y="104"/>
                </a:lnTo>
                <a:lnTo>
                  <a:pt x="3725" y="104"/>
                </a:lnTo>
                <a:lnTo>
                  <a:pt x="3719" y="104"/>
                </a:lnTo>
                <a:lnTo>
                  <a:pt x="3707" y="104"/>
                </a:lnTo>
                <a:lnTo>
                  <a:pt x="3694" y="104"/>
                </a:lnTo>
                <a:lnTo>
                  <a:pt x="3688" y="104"/>
                </a:lnTo>
                <a:lnTo>
                  <a:pt x="3676" y="104"/>
                </a:lnTo>
                <a:lnTo>
                  <a:pt x="3664" y="104"/>
                </a:lnTo>
                <a:lnTo>
                  <a:pt x="3658" y="104"/>
                </a:lnTo>
                <a:lnTo>
                  <a:pt x="3645" y="104"/>
                </a:lnTo>
                <a:lnTo>
                  <a:pt x="3633" y="104"/>
                </a:lnTo>
                <a:lnTo>
                  <a:pt x="3627" y="104"/>
                </a:lnTo>
                <a:lnTo>
                  <a:pt x="3615" y="104"/>
                </a:lnTo>
                <a:lnTo>
                  <a:pt x="3603" y="104"/>
                </a:lnTo>
                <a:lnTo>
                  <a:pt x="3597" y="104"/>
                </a:lnTo>
                <a:lnTo>
                  <a:pt x="3584" y="104"/>
                </a:lnTo>
                <a:lnTo>
                  <a:pt x="3572" y="104"/>
                </a:lnTo>
                <a:lnTo>
                  <a:pt x="3566" y="104"/>
                </a:lnTo>
                <a:lnTo>
                  <a:pt x="3554" y="104"/>
                </a:lnTo>
                <a:lnTo>
                  <a:pt x="3542" y="104"/>
                </a:lnTo>
                <a:lnTo>
                  <a:pt x="3535" y="104"/>
                </a:lnTo>
                <a:lnTo>
                  <a:pt x="3523" y="104"/>
                </a:lnTo>
                <a:lnTo>
                  <a:pt x="3511" y="104"/>
                </a:lnTo>
                <a:lnTo>
                  <a:pt x="3505" y="104"/>
                </a:lnTo>
                <a:lnTo>
                  <a:pt x="3493" y="104"/>
                </a:lnTo>
                <a:lnTo>
                  <a:pt x="3480" y="104"/>
                </a:lnTo>
                <a:lnTo>
                  <a:pt x="3474" y="104"/>
                </a:lnTo>
                <a:lnTo>
                  <a:pt x="3462" y="104"/>
                </a:lnTo>
                <a:lnTo>
                  <a:pt x="3450" y="104"/>
                </a:lnTo>
                <a:lnTo>
                  <a:pt x="3444" y="104"/>
                </a:lnTo>
                <a:lnTo>
                  <a:pt x="3431" y="104"/>
                </a:lnTo>
                <a:lnTo>
                  <a:pt x="3419" y="104"/>
                </a:lnTo>
                <a:lnTo>
                  <a:pt x="3413" y="104"/>
                </a:lnTo>
                <a:lnTo>
                  <a:pt x="3401" y="104"/>
                </a:lnTo>
                <a:lnTo>
                  <a:pt x="3389" y="104"/>
                </a:lnTo>
                <a:lnTo>
                  <a:pt x="3382" y="104"/>
                </a:lnTo>
                <a:lnTo>
                  <a:pt x="3370" y="104"/>
                </a:lnTo>
                <a:lnTo>
                  <a:pt x="3358" y="104"/>
                </a:lnTo>
                <a:lnTo>
                  <a:pt x="3352" y="104"/>
                </a:lnTo>
                <a:lnTo>
                  <a:pt x="3340" y="104"/>
                </a:lnTo>
                <a:lnTo>
                  <a:pt x="3327" y="104"/>
                </a:lnTo>
                <a:lnTo>
                  <a:pt x="3321" y="104"/>
                </a:lnTo>
                <a:lnTo>
                  <a:pt x="3309" y="104"/>
                </a:lnTo>
                <a:lnTo>
                  <a:pt x="3297" y="104"/>
                </a:lnTo>
                <a:lnTo>
                  <a:pt x="3291" y="104"/>
                </a:lnTo>
                <a:lnTo>
                  <a:pt x="3278" y="104"/>
                </a:lnTo>
                <a:lnTo>
                  <a:pt x="3266" y="104"/>
                </a:lnTo>
                <a:lnTo>
                  <a:pt x="3260" y="104"/>
                </a:lnTo>
                <a:lnTo>
                  <a:pt x="3248" y="104"/>
                </a:lnTo>
                <a:lnTo>
                  <a:pt x="3236" y="104"/>
                </a:lnTo>
                <a:lnTo>
                  <a:pt x="3230" y="104"/>
                </a:lnTo>
                <a:lnTo>
                  <a:pt x="3217" y="104"/>
                </a:lnTo>
                <a:lnTo>
                  <a:pt x="3205" y="104"/>
                </a:lnTo>
                <a:lnTo>
                  <a:pt x="3199" y="104"/>
                </a:lnTo>
                <a:lnTo>
                  <a:pt x="3187" y="104"/>
                </a:lnTo>
                <a:lnTo>
                  <a:pt x="3175" y="104"/>
                </a:lnTo>
                <a:lnTo>
                  <a:pt x="3168" y="104"/>
                </a:lnTo>
                <a:lnTo>
                  <a:pt x="3156" y="104"/>
                </a:lnTo>
                <a:lnTo>
                  <a:pt x="3144" y="104"/>
                </a:lnTo>
                <a:lnTo>
                  <a:pt x="3138" y="104"/>
                </a:lnTo>
                <a:lnTo>
                  <a:pt x="3126" y="104"/>
                </a:lnTo>
                <a:lnTo>
                  <a:pt x="3113" y="104"/>
                </a:lnTo>
                <a:lnTo>
                  <a:pt x="3107" y="104"/>
                </a:lnTo>
                <a:lnTo>
                  <a:pt x="3095" y="104"/>
                </a:lnTo>
                <a:lnTo>
                  <a:pt x="3083" y="104"/>
                </a:lnTo>
                <a:lnTo>
                  <a:pt x="3077" y="104"/>
                </a:lnTo>
                <a:lnTo>
                  <a:pt x="3064" y="104"/>
                </a:lnTo>
                <a:lnTo>
                  <a:pt x="3058" y="104"/>
                </a:lnTo>
                <a:lnTo>
                  <a:pt x="3046" y="104"/>
                </a:lnTo>
                <a:lnTo>
                  <a:pt x="3034" y="104"/>
                </a:lnTo>
                <a:lnTo>
                  <a:pt x="3028" y="104"/>
                </a:lnTo>
                <a:lnTo>
                  <a:pt x="3015" y="104"/>
                </a:lnTo>
                <a:lnTo>
                  <a:pt x="3003" y="104"/>
                </a:lnTo>
                <a:lnTo>
                  <a:pt x="2997" y="104"/>
                </a:lnTo>
                <a:lnTo>
                  <a:pt x="2985" y="104"/>
                </a:lnTo>
                <a:lnTo>
                  <a:pt x="2973" y="104"/>
                </a:lnTo>
                <a:lnTo>
                  <a:pt x="2967" y="104"/>
                </a:lnTo>
                <a:lnTo>
                  <a:pt x="2954" y="104"/>
                </a:lnTo>
                <a:lnTo>
                  <a:pt x="2942" y="104"/>
                </a:lnTo>
                <a:lnTo>
                  <a:pt x="2936" y="104"/>
                </a:lnTo>
                <a:lnTo>
                  <a:pt x="2924" y="104"/>
                </a:lnTo>
                <a:lnTo>
                  <a:pt x="2911" y="104"/>
                </a:lnTo>
                <a:lnTo>
                  <a:pt x="2905" y="104"/>
                </a:lnTo>
                <a:lnTo>
                  <a:pt x="2893" y="104"/>
                </a:lnTo>
                <a:lnTo>
                  <a:pt x="2881" y="104"/>
                </a:lnTo>
                <a:lnTo>
                  <a:pt x="2875" y="104"/>
                </a:lnTo>
                <a:lnTo>
                  <a:pt x="2863" y="104"/>
                </a:lnTo>
                <a:lnTo>
                  <a:pt x="2850" y="104"/>
                </a:lnTo>
                <a:lnTo>
                  <a:pt x="2844" y="104"/>
                </a:lnTo>
                <a:lnTo>
                  <a:pt x="2832" y="104"/>
                </a:lnTo>
                <a:lnTo>
                  <a:pt x="2820" y="104"/>
                </a:lnTo>
                <a:lnTo>
                  <a:pt x="2814" y="104"/>
                </a:lnTo>
                <a:lnTo>
                  <a:pt x="2801" y="104"/>
                </a:lnTo>
                <a:lnTo>
                  <a:pt x="2789" y="104"/>
                </a:lnTo>
                <a:lnTo>
                  <a:pt x="2783" y="104"/>
                </a:lnTo>
                <a:lnTo>
                  <a:pt x="2771" y="104"/>
                </a:lnTo>
                <a:lnTo>
                  <a:pt x="2759" y="104"/>
                </a:lnTo>
                <a:lnTo>
                  <a:pt x="2752" y="104"/>
                </a:lnTo>
                <a:lnTo>
                  <a:pt x="2740" y="104"/>
                </a:lnTo>
                <a:lnTo>
                  <a:pt x="2728" y="104"/>
                </a:lnTo>
                <a:lnTo>
                  <a:pt x="2722" y="104"/>
                </a:lnTo>
                <a:lnTo>
                  <a:pt x="2710" y="104"/>
                </a:lnTo>
                <a:lnTo>
                  <a:pt x="2697" y="104"/>
                </a:lnTo>
                <a:lnTo>
                  <a:pt x="2691" y="104"/>
                </a:lnTo>
                <a:lnTo>
                  <a:pt x="2679" y="104"/>
                </a:lnTo>
                <a:lnTo>
                  <a:pt x="2667" y="104"/>
                </a:lnTo>
                <a:lnTo>
                  <a:pt x="2661" y="104"/>
                </a:lnTo>
                <a:lnTo>
                  <a:pt x="2648" y="104"/>
                </a:lnTo>
                <a:lnTo>
                  <a:pt x="2636" y="104"/>
                </a:lnTo>
                <a:lnTo>
                  <a:pt x="2630" y="104"/>
                </a:lnTo>
                <a:lnTo>
                  <a:pt x="2618" y="104"/>
                </a:lnTo>
                <a:lnTo>
                  <a:pt x="2606" y="104"/>
                </a:lnTo>
                <a:lnTo>
                  <a:pt x="2600" y="104"/>
                </a:lnTo>
                <a:lnTo>
                  <a:pt x="2587" y="104"/>
                </a:lnTo>
                <a:lnTo>
                  <a:pt x="2575" y="104"/>
                </a:lnTo>
                <a:lnTo>
                  <a:pt x="2569" y="104"/>
                </a:lnTo>
                <a:lnTo>
                  <a:pt x="2557" y="104"/>
                </a:lnTo>
                <a:lnTo>
                  <a:pt x="2544" y="104"/>
                </a:lnTo>
                <a:lnTo>
                  <a:pt x="2538" y="104"/>
                </a:lnTo>
                <a:lnTo>
                  <a:pt x="2526" y="104"/>
                </a:lnTo>
                <a:lnTo>
                  <a:pt x="2514" y="104"/>
                </a:lnTo>
                <a:lnTo>
                  <a:pt x="2508" y="104"/>
                </a:lnTo>
                <a:lnTo>
                  <a:pt x="2496" y="104"/>
                </a:lnTo>
                <a:lnTo>
                  <a:pt x="2483" y="104"/>
                </a:lnTo>
                <a:lnTo>
                  <a:pt x="2477" y="104"/>
                </a:lnTo>
                <a:lnTo>
                  <a:pt x="2465" y="104"/>
                </a:lnTo>
                <a:lnTo>
                  <a:pt x="2453" y="104"/>
                </a:lnTo>
                <a:lnTo>
                  <a:pt x="2447" y="104"/>
                </a:lnTo>
                <a:lnTo>
                  <a:pt x="2434" y="104"/>
                </a:lnTo>
                <a:lnTo>
                  <a:pt x="2422" y="104"/>
                </a:lnTo>
                <a:lnTo>
                  <a:pt x="2416" y="104"/>
                </a:lnTo>
                <a:lnTo>
                  <a:pt x="2404" y="104"/>
                </a:lnTo>
                <a:lnTo>
                  <a:pt x="2392" y="104"/>
                </a:lnTo>
                <a:lnTo>
                  <a:pt x="2385" y="104"/>
                </a:lnTo>
                <a:lnTo>
                  <a:pt x="2373" y="104"/>
                </a:lnTo>
                <a:lnTo>
                  <a:pt x="2361" y="104"/>
                </a:lnTo>
                <a:lnTo>
                  <a:pt x="2355" y="104"/>
                </a:lnTo>
                <a:lnTo>
                  <a:pt x="2343" y="104"/>
                </a:lnTo>
                <a:lnTo>
                  <a:pt x="2330" y="104"/>
                </a:lnTo>
                <a:lnTo>
                  <a:pt x="2324" y="104"/>
                </a:lnTo>
                <a:lnTo>
                  <a:pt x="2312" y="104"/>
                </a:lnTo>
                <a:lnTo>
                  <a:pt x="2300" y="104"/>
                </a:lnTo>
                <a:lnTo>
                  <a:pt x="2294" y="104"/>
                </a:lnTo>
                <a:lnTo>
                  <a:pt x="2281" y="104"/>
                </a:lnTo>
                <a:lnTo>
                  <a:pt x="2269" y="104"/>
                </a:lnTo>
                <a:lnTo>
                  <a:pt x="2263" y="104"/>
                </a:lnTo>
                <a:lnTo>
                  <a:pt x="2251" y="104"/>
                </a:lnTo>
                <a:lnTo>
                  <a:pt x="2239" y="104"/>
                </a:lnTo>
                <a:lnTo>
                  <a:pt x="2233" y="104"/>
                </a:lnTo>
                <a:lnTo>
                  <a:pt x="2220" y="104"/>
                </a:lnTo>
                <a:lnTo>
                  <a:pt x="2208" y="104"/>
                </a:lnTo>
                <a:lnTo>
                  <a:pt x="2202" y="104"/>
                </a:lnTo>
                <a:lnTo>
                  <a:pt x="2190" y="104"/>
                </a:lnTo>
                <a:lnTo>
                  <a:pt x="2177" y="104"/>
                </a:lnTo>
                <a:lnTo>
                  <a:pt x="2171" y="104"/>
                </a:lnTo>
                <a:lnTo>
                  <a:pt x="2159" y="104"/>
                </a:lnTo>
                <a:lnTo>
                  <a:pt x="2147" y="104"/>
                </a:lnTo>
                <a:lnTo>
                  <a:pt x="2141" y="104"/>
                </a:lnTo>
                <a:lnTo>
                  <a:pt x="2129" y="104"/>
                </a:lnTo>
                <a:lnTo>
                  <a:pt x="2116" y="104"/>
                </a:lnTo>
                <a:lnTo>
                  <a:pt x="2110" y="104"/>
                </a:lnTo>
                <a:lnTo>
                  <a:pt x="2098" y="104"/>
                </a:lnTo>
                <a:lnTo>
                  <a:pt x="2086" y="104"/>
                </a:lnTo>
                <a:lnTo>
                  <a:pt x="2080" y="104"/>
                </a:lnTo>
                <a:lnTo>
                  <a:pt x="2067" y="104"/>
                </a:lnTo>
                <a:lnTo>
                  <a:pt x="2055" y="104"/>
                </a:lnTo>
                <a:lnTo>
                  <a:pt x="2049" y="104"/>
                </a:lnTo>
                <a:lnTo>
                  <a:pt x="2037" y="104"/>
                </a:lnTo>
                <a:lnTo>
                  <a:pt x="2025" y="104"/>
                </a:lnTo>
                <a:lnTo>
                  <a:pt x="2018" y="104"/>
                </a:lnTo>
                <a:lnTo>
                  <a:pt x="2006" y="104"/>
                </a:lnTo>
                <a:lnTo>
                  <a:pt x="1994" y="104"/>
                </a:lnTo>
                <a:lnTo>
                  <a:pt x="1988" y="104"/>
                </a:lnTo>
                <a:lnTo>
                  <a:pt x="1976" y="104"/>
                </a:lnTo>
                <a:lnTo>
                  <a:pt x="1963" y="104"/>
                </a:lnTo>
                <a:lnTo>
                  <a:pt x="1957" y="104"/>
                </a:lnTo>
                <a:lnTo>
                  <a:pt x="1945" y="104"/>
                </a:lnTo>
                <a:lnTo>
                  <a:pt x="1933" y="104"/>
                </a:lnTo>
                <a:lnTo>
                  <a:pt x="1927" y="104"/>
                </a:lnTo>
                <a:lnTo>
                  <a:pt x="1914" y="104"/>
                </a:lnTo>
                <a:lnTo>
                  <a:pt x="1902" y="104"/>
                </a:lnTo>
                <a:lnTo>
                  <a:pt x="1896" y="104"/>
                </a:lnTo>
                <a:lnTo>
                  <a:pt x="1884" y="104"/>
                </a:lnTo>
                <a:lnTo>
                  <a:pt x="1872" y="104"/>
                </a:lnTo>
                <a:lnTo>
                  <a:pt x="1866" y="104"/>
                </a:lnTo>
                <a:lnTo>
                  <a:pt x="1853" y="104"/>
                </a:lnTo>
                <a:lnTo>
                  <a:pt x="1841" y="104"/>
                </a:lnTo>
                <a:lnTo>
                  <a:pt x="1835" y="104"/>
                </a:lnTo>
                <a:lnTo>
                  <a:pt x="1823" y="104"/>
                </a:lnTo>
                <a:lnTo>
                  <a:pt x="1810" y="104"/>
                </a:lnTo>
                <a:lnTo>
                  <a:pt x="1804" y="104"/>
                </a:lnTo>
                <a:lnTo>
                  <a:pt x="1792" y="104"/>
                </a:lnTo>
                <a:lnTo>
                  <a:pt x="1780" y="104"/>
                </a:lnTo>
                <a:lnTo>
                  <a:pt x="1774" y="104"/>
                </a:lnTo>
                <a:lnTo>
                  <a:pt x="1762" y="104"/>
                </a:lnTo>
                <a:lnTo>
                  <a:pt x="1749" y="104"/>
                </a:lnTo>
                <a:lnTo>
                  <a:pt x="1743" y="104"/>
                </a:lnTo>
                <a:lnTo>
                  <a:pt x="1731" y="104"/>
                </a:lnTo>
                <a:lnTo>
                  <a:pt x="1719" y="104"/>
                </a:lnTo>
                <a:lnTo>
                  <a:pt x="1713" y="104"/>
                </a:lnTo>
                <a:lnTo>
                  <a:pt x="1700" y="104"/>
                </a:lnTo>
                <a:lnTo>
                  <a:pt x="1688" y="104"/>
                </a:lnTo>
                <a:lnTo>
                  <a:pt x="1682" y="104"/>
                </a:lnTo>
                <a:lnTo>
                  <a:pt x="1670" y="104"/>
                </a:lnTo>
                <a:lnTo>
                  <a:pt x="1658" y="104"/>
                </a:lnTo>
                <a:lnTo>
                  <a:pt x="1651" y="104"/>
                </a:lnTo>
                <a:lnTo>
                  <a:pt x="1639" y="104"/>
                </a:lnTo>
                <a:lnTo>
                  <a:pt x="1627" y="104"/>
                </a:lnTo>
                <a:lnTo>
                  <a:pt x="1621" y="104"/>
                </a:lnTo>
                <a:lnTo>
                  <a:pt x="1609" y="104"/>
                </a:lnTo>
                <a:lnTo>
                  <a:pt x="1596" y="104"/>
                </a:lnTo>
                <a:lnTo>
                  <a:pt x="1590" y="104"/>
                </a:lnTo>
                <a:lnTo>
                  <a:pt x="1578" y="104"/>
                </a:lnTo>
                <a:lnTo>
                  <a:pt x="1566" y="104"/>
                </a:lnTo>
                <a:lnTo>
                  <a:pt x="1560" y="104"/>
                </a:lnTo>
                <a:lnTo>
                  <a:pt x="1547" y="104"/>
                </a:lnTo>
                <a:lnTo>
                  <a:pt x="1535" y="104"/>
                </a:lnTo>
                <a:lnTo>
                  <a:pt x="1529" y="104"/>
                </a:lnTo>
                <a:lnTo>
                  <a:pt x="1517" y="104"/>
                </a:lnTo>
                <a:lnTo>
                  <a:pt x="1505" y="104"/>
                </a:lnTo>
                <a:lnTo>
                  <a:pt x="1499" y="104"/>
                </a:lnTo>
                <a:lnTo>
                  <a:pt x="1486" y="104"/>
                </a:lnTo>
                <a:lnTo>
                  <a:pt x="1474" y="104"/>
                </a:lnTo>
                <a:lnTo>
                  <a:pt x="1468" y="104"/>
                </a:lnTo>
                <a:lnTo>
                  <a:pt x="1456" y="104"/>
                </a:lnTo>
                <a:lnTo>
                  <a:pt x="1443" y="104"/>
                </a:lnTo>
                <a:lnTo>
                  <a:pt x="1437" y="104"/>
                </a:lnTo>
                <a:lnTo>
                  <a:pt x="1425" y="104"/>
                </a:lnTo>
                <a:lnTo>
                  <a:pt x="1413" y="104"/>
                </a:lnTo>
                <a:lnTo>
                  <a:pt x="1407" y="104"/>
                </a:lnTo>
                <a:lnTo>
                  <a:pt x="1395" y="104"/>
                </a:lnTo>
                <a:lnTo>
                  <a:pt x="1382" y="104"/>
                </a:lnTo>
                <a:lnTo>
                  <a:pt x="1376" y="104"/>
                </a:lnTo>
                <a:lnTo>
                  <a:pt x="1364" y="104"/>
                </a:lnTo>
                <a:lnTo>
                  <a:pt x="1352" y="104"/>
                </a:lnTo>
                <a:lnTo>
                  <a:pt x="1346" y="104"/>
                </a:lnTo>
                <a:lnTo>
                  <a:pt x="1333" y="104"/>
                </a:lnTo>
                <a:lnTo>
                  <a:pt x="1321" y="104"/>
                </a:lnTo>
                <a:lnTo>
                  <a:pt x="1315" y="104"/>
                </a:lnTo>
                <a:lnTo>
                  <a:pt x="1303" y="104"/>
                </a:lnTo>
                <a:lnTo>
                  <a:pt x="1291" y="104"/>
                </a:lnTo>
                <a:lnTo>
                  <a:pt x="1284" y="104"/>
                </a:lnTo>
                <a:lnTo>
                  <a:pt x="1272" y="104"/>
                </a:lnTo>
                <a:lnTo>
                  <a:pt x="1260" y="104"/>
                </a:lnTo>
                <a:lnTo>
                  <a:pt x="1254" y="104"/>
                </a:lnTo>
                <a:lnTo>
                  <a:pt x="1242" y="104"/>
                </a:lnTo>
                <a:lnTo>
                  <a:pt x="1229" y="104"/>
                </a:lnTo>
                <a:lnTo>
                  <a:pt x="1223" y="104"/>
                </a:lnTo>
                <a:lnTo>
                  <a:pt x="1211" y="104"/>
                </a:lnTo>
                <a:lnTo>
                  <a:pt x="1199" y="104"/>
                </a:lnTo>
                <a:lnTo>
                  <a:pt x="1193" y="104"/>
                </a:lnTo>
                <a:lnTo>
                  <a:pt x="1180" y="104"/>
                </a:lnTo>
                <a:lnTo>
                  <a:pt x="1168" y="104"/>
                </a:lnTo>
                <a:lnTo>
                  <a:pt x="1162" y="104"/>
                </a:lnTo>
                <a:lnTo>
                  <a:pt x="1150" y="104"/>
                </a:lnTo>
                <a:lnTo>
                  <a:pt x="1138" y="104"/>
                </a:lnTo>
                <a:lnTo>
                  <a:pt x="1131" y="104"/>
                </a:lnTo>
                <a:lnTo>
                  <a:pt x="1119" y="104"/>
                </a:lnTo>
                <a:lnTo>
                  <a:pt x="1107" y="104"/>
                </a:lnTo>
                <a:lnTo>
                  <a:pt x="1101" y="104"/>
                </a:lnTo>
                <a:lnTo>
                  <a:pt x="1089" y="104"/>
                </a:lnTo>
                <a:lnTo>
                  <a:pt x="1076" y="104"/>
                </a:lnTo>
                <a:lnTo>
                  <a:pt x="1070" y="104"/>
                </a:lnTo>
                <a:lnTo>
                  <a:pt x="1058" y="104"/>
                </a:lnTo>
                <a:lnTo>
                  <a:pt x="1046" y="104"/>
                </a:lnTo>
                <a:lnTo>
                  <a:pt x="1040" y="104"/>
                </a:lnTo>
                <a:lnTo>
                  <a:pt x="1028" y="104"/>
                </a:lnTo>
                <a:lnTo>
                  <a:pt x="1021" y="104"/>
                </a:lnTo>
                <a:lnTo>
                  <a:pt x="1009" y="104"/>
                </a:lnTo>
                <a:lnTo>
                  <a:pt x="997" y="104"/>
                </a:lnTo>
                <a:lnTo>
                  <a:pt x="991" y="104"/>
                </a:lnTo>
                <a:lnTo>
                  <a:pt x="979" y="104"/>
                </a:lnTo>
                <a:lnTo>
                  <a:pt x="966" y="104"/>
                </a:lnTo>
                <a:lnTo>
                  <a:pt x="960" y="104"/>
                </a:lnTo>
                <a:lnTo>
                  <a:pt x="948" y="104"/>
                </a:lnTo>
                <a:lnTo>
                  <a:pt x="936" y="104"/>
                </a:lnTo>
                <a:lnTo>
                  <a:pt x="930" y="104"/>
                </a:lnTo>
                <a:lnTo>
                  <a:pt x="917" y="104"/>
                </a:lnTo>
                <a:lnTo>
                  <a:pt x="905" y="104"/>
                </a:lnTo>
                <a:lnTo>
                  <a:pt x="899" y="104"/>
                </a:lnTo>
                <a:lnTo>
                  <a:pt x="887" y="104"/>
                </a:lnTo>
                <a:lnTo>
                  <a:pt x="875" y="104"/>
                </a:lnTo>
                <a:lnTo>
                  <a:pt x="868" y="104"/>
                </a:lnTo>
                <a:lnTo>
                  <a:pt x="856" y="104"/>
                </a:lnTo>
                <a:lnTo>
                  <a:pt x="844" y="104"/>
                </a:lnTo>
                <a:lnTo>
                  <a:pt x="838" y="104"/>
                </a:lnTo>
                <a:lnTo>
                  <a:pt x="826" y="104"/>
                </a:lnTo>
                <a:lnTo>
                  <a:pt x="813" y="104"/>
                </a:lnTo>
                <a:lnTo>
                  <a:pt x="807" y="104"/>
                </a:lnTo>
                <a:lnTo>
                  <a:pt x="795" y="104"/>
                </a:lnTo>
                <a:lnTo>
                  <a:pt x="783" y="104"/>
                </a:lnTo>
                <a:lnTo>
                  <a:pt x="777" y="104"/>
                </a:lnTo>
                <a:lnTo>
                  <a:pt x="764" y="104"/>
                </a:lnTo>
                <a:lnTo>
                  <a:pt x="752" y="104"/>
                </a:lnTo>
                <a:lnTo>
                  <a:pt x="746" y="104"/>
                </a:lnTo>
                <a:lnTo>
                  <a:pt x="734" y="104"/>
                </a:lnTo>
                <a:lnTo>
                  <a:pt x="722" y="104"/>
                </a:lnTo>
                <a:lnTo>
                  <a:pt x="716" y="104"/>
                </a:lnTo>
                <a:lnTo>
                  <a:pt x="703" y="104"/>
                </a:lnTo>
                <a:lnTo>
                  <a:pt x="691" y="104"/>
                </a:lnTo>
                <a:lnTo>
                  <a:pt x="685" y="104"/>
                </a:lnTo>
                <a:lnTo>
                  <a:pt x="673" y="104"/>
                </a:lnTo>
                <a:lnTo>
                  <a:pt x="661" y="104"/>
                </a:lnTo>
                <a:lnTo>
                  <a:pt x="654" y="104"/>
                </a:lnTo>
                <a:lnTo>
                  <a:pt x="642" y="104"/>
                </a:lnTo>
                <a:lnTo>
                  <a:pt x="630" y="104"/>
                </a:lnTo>
                <a:lnTo>
                  <a:pt x="624" y="104"/>
                </a:lnTo>
                <a:lnTo>
                  <a:pt x="612" y="104"/>
                </a:lnTo>
                <a:lnTo>
                  <a:pt x="599" y="104"/>
                </a:lnTo>
                <a:lnTo>
                  <a:pt x="593" y="104"/>
                </a:lnTo>
                <a:lnTo>
                  <a:pt x="581" y="104"/>
                </a:lnTo>
                <a:lnTo>
                  <a:pt x="569" y="104"/>
                </a:lnTo>
                <a:lnTo>
                  <a:pt x="563" y="104"/>
                </a:lnTo>
                <a:lnTo>
                  <a:pt x="550" y="104"/>
                </a:lnTo>
                <a:lnTo>
                  <a:pt x="538" y="104"/>
                </a:lnTo>
                <a:lnTo>
                  <a:pt x="532" y="104"/>
                </a:lnTo>
                <a:lnTo>
                  <a:pt x="520" y="104"/>
                </a:lnTo>
                <a:lnTo>
                  <a:pt x="508" y="104"/>
                </a:lnTo>
                <a:lnTo>
                  <a:pt x="501" y="104"/>
                </a:lnTo>
                <a:lnTo>
                  <a:pt x="489" y="104"/>
                </a:lnTo>
                <a:lnTo>
                  <a:pt x="477" y="104"/>
                </a:lnTo>
                <a:lnTo>
                  <a:pt x="471" y="104"/>
                </a:lnTo>
                <a:lnTo>
                  <a:pt x="459" y="104"/>
                </a:lnTo>
                <a:lnTo>
                  <a:pt x="446" y="104"/>
                </a:lnTo>
                <a:lnTo>
                  <a:pt x="440" y="104"/>
                </a:lnTo>
                <a:lnTo>
                  <a:pt x="428" y="104"/>
                </a:lnTo>
                <a:lnTo>
                  <a:pt x="416" y="104"/>
                </a:lnTo>
                <a:lnTo>
                  <a:pt x="410" y="104"/>
                </a:lnTo>
                <a:lnTo>
                  <a:pt x="397" y="104"/>
                </a:lnTo>
                <a:lnTo>
                  <a:pt x="385" y="104"/>
                </a:lnTo>
                <a:lnTo>
                  <a:pt x="379" y="104"/>
                </a:lnTo>
                <a:lnTo>
                  <a:pt x="367" y="104"/>
                </a:lnTo>
                <a:lnTo>
                  <a:pt x="355" y="104"/>
                </a:lnTo>
                <a:lnTo>
                  <a:pt x="349" y="104"/>
                </a:lnTo>
                <a:lnTo>
                  <a:pt x="336" y="104"/>
                </a:lnTo>
                <a:lnTo>
                  <a:pt x="324" y="104"/>
                </a:lnTo>
                <a:lnTo>
                  <a:pt x="318" y="104"/>
                </a:lnTo>
                <a:lnTo>
                  <a:pt x="306" y="104"/>
                </a:lnTo>
                <a:lnTo>
                  <a:pt x="293" y="104"/>
                </a:lnTo>
                <a:lnTo>
                  <a:pt x="287" y="104"/>
                </a:lnTo>
                <a:lnTo>
                  <a:pt x="275" y="104"/>
                </a:lnTo>
                <a:lnTo>
                  <a:pt x="263" y="104"/>
                </a:lnTo>
                <a:lnTo>
                  <a:pt x="257" y="104"/>
                </a:lnTo>
                <a:lnTo>
                  <a:pt x="245" y="104"/>
                </a:lnTo>
                <a:lnTo>
                  <a:pt x="232" y="104"/>
                </a:lnTo>
                <a:lnTo>
                  <a:pt x="226" y="104"/>
                </a:lnTo>
                <a:lnTo>
                  <a:pt x="214" y="104"/>
                </a:lnTo>
                <a:lnTo>
                  <a:pt x="202" y="104"/>
                </a:lnTo>
                <a:lnTo>
                  <a:pt x="196" y="104"/>
                </a:lnTo>
                <a:lnTo>
                  <a:pt x="183" y="104"/>
                </a:lnTo>
                <a:lnTo>
                  <a:pt x="171" y="104"/>
                </a:lnTo>
                <a:lnTo>
                  <a:pt x="165" y="104"/>
                </a:lnTo>
                <a:lnTo>
                  <a:pt x="153" y="104"/>
                </a:lnTo>
                <a:lnTo>
                  <a:pt x="141" y="104"/>
                </a:lnTo>
                <a:lnTo>
                  <a:pt x="134" y="104"/>
                </a:lnTo>
                <a:lnTo>
                  <a:pt x="122" y="104"/>
                </a:lnTo>
                <a:lnTo>
                  <a:pt x="110" y="104"/>
                </a:lnTo>
                <a:lnTo>
                  <a:pt x="104" y="104"/>
                </a:lnTo>
                <a:lnTo>
                  <a:pt x="92" y="104"/>
                </a:lnTo>
                <a:lnTo>
                  <a:pt x="79" y="104"/>
                </a:lnTo>
                <a:lnTo>
                  <a:pt x="73" y="104"/>
                </a:lnTo>
                <a:lnTo>
                  <a:pt x="61" y="104"/>
                </a:lnTo>
                <a:lnTo>
                  <a:pt x="49" y="104"/>
                </a:lnTo>
                <a:lnTo>
                  <a:pt x="43" y="104"/>
                </a:lnTo>
                <a:lnTo>
                  <a:pt x="30" y="104"/>
                </a:lnTo>
                <a:lnTo>
                  <a:pt x="18" y="104"/>
                </a:lnTo>
                <a:lnTo>
                  <a:pt x="12" y="104"/>
                </a:lnTo>
                <a:lnTo>
                  <a:pt x="0" y="104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49" name="Freeform 1013"/>
          <p:cNvSpPr>
            <a:spLocks/>
          </p:cNvSpPr>
          <p:nvPr/>
        </p:nvSpPr>
        <p:spPr bwMode="auto">
          <a:xfrm>
            <a:off x="812800" y="5546725"/>
            <a:ext cx="6467475" cy="320675"/>
          </a:xfrm>
          <a:custGeom>
            <a:avLst/>
            <a:gdLst/>
            <a:ahLst/>
            <a:cxnLst>
              <a:cxn ang="0">
                <a:pos x="110" y="202"/>
              </a:cxn>
              <a:cxn ang="0">
                <a:pos x="245" y="202"/>
              </a:cxn>
              <a:cxn ang="0">
                <a:pos x="379" y="202"/>
              </a:cxn>
              <a:cxn ang="0">
                <a:pos x="508" y="202"/>
              </a:cxn>
              <a:cxn ang="0">
                <a:pos x="642" y="196"/>
              </a:cxn>
              <a:cxn ang="0">
                <a:pos x="777" y="196"/>
              </a:cxn>
              <a:cxn ang="0">
                <a:pos x="905" y="189"/>
              </a:cxn>
              <a:cxn ang="0">
                <a:pos x="1040" y="177"/>
              </a:cxn>
              <a:cxn ang="0">
                <a:pos x="1168" y="165"/>
              </a:cxn>
              <a:cxn ang="0">
                <a:pos x="1303" y="153"/>
              </a:cxn>
              <a:cxn ang="0">
                <a:pos x="1437" y="135"/>
              </a:cxn>
              <a:cxn ang="0">
                <a:pos x="1566" y="122"/>
              </a:cxn>
              <a:cxn ang="0">
                <a:pos x="1700" y="73"/>
              </a:cxn>
              <a:cxn ang="0">
                <a:pos x="1835" y="37"/>
              </a:cxn>
              <a:cxn ang="0">
                <a:pos x="1963" y="18"/>
              </a:cxn>
              <a:cxn ang="0">
                <a:pos x="2098" y="0"/>
              </a:cxn>
              <a:cxn ang="0">
                <a:pos x="2233" y="37"/>
              </a:cxn>
              <a:cxn ang="0">
                <a:pos x="2361" y="92"/>
              </a:cxn>
              <a:cxn ang="0">
                <a:pos x="2496" y="141"/>
              </a:cxn>
              <a:cxn ang="0">
                <a:pos x="2630" y="165"/>
              </a:cxn>
              <a:cxn ang="0">
                <a:pos x="2759" y="171"/>
              </a:cxn>
              <a:cxn ang="0">
                <a:pos x="2893" y="177"/>
              </a:cxn>
              <a:cxn ang="0">
                <a:pos x="3028" y="183"/>
              </a:cxn>
              <a:cxn ang="0">
                <a:pos x="3156" y="183"/>
              </a:cxn>
              <a:cxn ang="0">
                <a:pos x="3291" y="189"/>
              </a:cxn>
              <a:cxn ang="0">
                <a:pos x="3419" y="189"/>
              </a:cxn>
              <a:cxn ang="0">
                <a:pos x="3554" y="189"/>
              </a:cxn>
              <a:cxn ang="0">
                <a:pos x="3688" y="189"/>
              </a:cxn>
              <a:cxn ang="0">
                <a:pos x="3817" y="189"/>
              </a:cxn>
              <a:cxn ang="0">
                <a:pos x="3951" y="189"/>
              </a:cxn>
              <a:cxn ang="0">
                <a:pos x="4074" y="196"/>
              </a:cxn>
              <a:cxn ang="0">
                <a:pos x="3939" y="196"/>
              </a:cxn>
              <a:cxn ang="0">
                <a:pos x="3811" y="196"/>
              </a:cxn>
              <a:cxn ang="0">
                <a:pos x="3676" y="196"/>
              </a:cxn>
              <a:cxn ang="0">
                <a:pos x="3542" y="196"/>
              </a:cxn>
              <a:cxn ang="0">
                <a:pos x="3413" y="196"/>
              </a:cxn>
              <a:cxn ang="0">
                <a:pos x="3278" y="196"/>
              </a:cxn>
              <a:cxn ang="0">
                <a:pos x="3144" y="196"/>
              </a:cxn>
              <a:cxn ang="0">
                <a:pos x="3015" y="196"/>
              </a:cxn>
              <a:cxn ang="0">
                <a:pos x="2881" y="196"/>
              </a:cxn>
              <a:cxn ang="0">
                <a:pos x="2752" y="189"/>
              </a:cxn>
              <a:cxn ang="0">
                <a:pos x="2618" y="189"/>
              </a:cxn>
              <a:cxn ang="0">
                <a:pos x="2483" y="177"/>
              </a:cxn>
              <a:cxn ang="0">
                <a:pos x="2355" y="147"/>
              </a:cxn>
              <a:cxn ang="0">
                <a:pos x="2220" y="116"/>
              </a:cxn>
              <a:cxn ang="0">
                <a:pos x="2086" y="98"/>
              </a:cxn>
              <a:cxn ang="0">
                <a:pos x="1957" y="110"/>
              </a:cxn>
              <a:cxn ang="0">
                <a:pos x="1823" y="122"/>
              </a:cxn>
              <a:cxn ang="0">
                <a:pos x="1688" y="141"/>
              </a:cxn>
              <a:cxn ang="0">
                <a:pos x="1560" y="159"/>
              </a:cxn>
              <a:cxn ang="0">
                <a:pos x="1425" y="165"/>
              </a:cxn>
              <a:cxn ang="0">
                <a:pos x="1291" y="171"/>
              </a:cxn>
              <a:cxn ang="0">
                <a:pos x="1162" y="177"/>
              </a:cxn>
              <a:cxn ang="0">
                <a:pos x="1028" y="189"/>
              </a:cxn>
              <a:cxn ang="0">
                <a:pos x="899" y="196"/>
              </a:cxn>
              <a:cxn ang="0">
                <a:pos x="764" y="196"/>
              </a:cxn>
              <a:cxn ang="0">
                <a:pos x="630" y="202"/>
              </a:cxn>
              <a:cxn ang="0">
                <a:pos x="501" y="202"/>
              </a:cxn>
              <a:cxn ang="0">
                <a:pos x="367" y="202"/>
              </a:cxn>
              <a:cxn ang="0">
                <a:pos x="232" y="202"/>
              </a:cxn>
              <a:cxn ang="0">
                <a:pos x="104" y="202"/>
              </a:cxn>
            </a:cxnLst>
            <a:rect l="0" t="0" r="r" b="b"/>
            <a:pathLst>
              <a:path w="4074" h="202">
                <a:moveTo>
                  <a:pt x="0" y="202"/>
                </a:moveTo>
                <a:lnTo>
                  <a:pt x="0" y="202"/>
                </a:lnTo>
                <a:lnTo>
                  <a:pt x="12" y="202"/>
                </a:lnTo>
                <a:lnTo>
                  <a:pt x="18" y="202"/>
                </a:lnTo>
                <a:lnTo>
                  <a:pt x="30" y="202"/>
                </a:lnTo>
                <a:lnTo>
                  <a:pt x="43" y="202"/>
                </a:lnTo>
                <a:lnTo>
                  <a:pt x="49" y="202"/>
                </a:lnTo>
                <a:lnTo>
                  <a:pt x="61" y="202"/>
                </a:lnTo>
                <a:lnTo>
                  <a:pt x="73" y="202"/>
                </a:lnTo>
                <a:lnTo>
                  <a:pt x="79" y="202"/>
                </a:lnTo>
                <a:lnTo>
                  <a:pt x="92" y="202"/>
                </a:lnTo>
                <a:lnTo>
                  <a:pt x="104" y="202"/>
                </a:lnTo>
                <a:lnTo>
                  <a:pt x="110" y="202"/>
                </a:lnTo>
                <a:lnTo>
                  <a:pt x="122" y="202"/>
                </a:lnTo>
                <a:lnTo>
                  <a:pt x="134" y="202"/>
                </a:lnTo>
                <a:lnTo>
                  <a:pt x="141" y="202"/>
                </a:lnTo>
                <a:lnTo>
                  <a:pt x="153" y="202"/>
                </a:lnTo>
                <a:lnTo>
                  <a:pt x="165" y="202"/>
                </a:lnTo>
                <a:lnTo>
                  <a:pt x="171" y="202"/>
                </a:lnTo>
                <a:lnTo>
                  <a:pt x="183" y="202"/>
                </a:lnTo>
                <a:lnTo>
                  <a:pt x="196" y="202"/>
                </a:lnTo>
                <a:lnTo>
                  <a:pt x="202" y="202"/>
                </a:lnTo>
                <a:lnTo>
                  <a:pt x="214" y="202"/>
                </a:lnTo>
                <a:lnTo>
                  <a:pt x="226" y="202"/>
                </a:lnTo>
                <a:lnTo>
                  <a:pt x="232" y="202"/>
                </a:lnTo>
                <a:lnTo>
                  <a:pt x="245" y="202"/>
                </a:lnTo>
                <a:lnTo>
                  <a:pt x="257" y="202"/>
                </a:lnTo>
                <a:lnTo>
                  <a:pt x="263" y="202"/>
                </a:lnTo>
                <a:lnTo>
                  <a:pt x="275" y="202"/>
                </a:lnTo>
                <a:lnTo>
                  <a:pt x="287" y="202"/>
                </a:lnTo>
                <a:lnTo>
                  <a:pt x="293" y="202"/>
                </a:lnTo>
                <a:lnTo>
                  <a:pt x="306" y="202"/>
                </a:lnTo>
                <a:lnTo>
                  <a:pt x="318" y="202"/>
                </a:lnTo>
                <a:lnTo>
                  <a:pt x="324" y="202"/>
                </a:lnTo>
                <a:lnTo>
                  <a:pt x="336" y="202"/>
                </a:lnTo>
                <a:lnTo>
                  <a:pt x="349" y="202"/>
                </a:lnTo>
                <a:lnTo>
                  <a:pt x="355" y="202"/>
                </a:lnTo>
                <a:lnTo>
                  <a:pt x="367" y="202"/>
                </a:lnTo>
                <a:lnTo>
                  <a:pt x="379" y="202"/>
                </a:lnTo>
                <a:lnTo>
                  <a:pt x="385" y="202"/>
                </a:lnTo>
                <a:lnTo>
                  <a:pt x="397" y="202"/>
                </a:lnTo>
                <a:lnTo>
                  <a:pt x="410" y="202"/>
                </a:lnTo>
                <a:lnTo>
                  <a:pt x="416" y="202"/>
                </a:lnTo>
                <a:lnTo>
                  <a:pt x="428" y="202"/>
                </a:lnTo>
                <a:lnTo>
                  <a:pt x="440" y="202"/>
                </a:lnTo>
                <a:lnTo>
                  <a:pt x="446" y="202"/>
                </a:lnTo>
                <a:lnTo>
                  <a:pt x="459" y="202"/>
                </a:lnTo>
                <a:lnTo>
                  <a:pt x="471" y="202"/>
                </a:lnTo>
                <a:lnTo>
                  <a:pt x="477" y="202"/>
                </a:lnTo>
                <a:lnTo>
                  <a:pt x="489" y="202"/>
                </a:lnTo>
                <a:lnTo>
                  <a:pt x="501" y="202"/>
                </a:lnTo>
                <a:lnTo>
                  <a:pt x="508" y="202"/>
                </a:lnTo>
                <a:lnTo>
                  <a:pt x="520" y="202"/>
                </a:lnTo>
                <a:lnTo>
                  <a:pt x="532" y="202"/>
                </a:lnTo>
                <a:lnTo>
                  <a:pt x="538" y="202"/>
                </a:lnTo>
                <a:lnTo>
                  <a:pt x="550" y="202"/>
                </a:lnTo>
                <a:lnTo>
                  <a:pt x="563" y="196"/>
                </a:lnTo>
                <a:lnTo>
                  <a:pt x="569" y="196"/>
                </a:lnTo>
                <a:lnTo>
                  <a:pt x="581" y="196"/>
                </a:lnTo>
                <a:lnTo>
                  <a:pt x="593" y="196"/>
                </a:lnTo>
                <a:lnTo>
                  <a:pt x="599" y="196"/>
                </a:lnTo>
                <a:lnTo>
                  <a:pt x="612" y="196"/>
                </a:lnTo>
                <a:lnTo>
                  <a:pt x="624" y="196"/>
                </a:lnTo>
                <a:lnTo>
                  <a:pt x="630" y="196"/>
                </a:lnTo>
                <a:lnTo>
                  <a:pt x="642" y="196"/>
                </a:lnTo>
                <a:lnTo>
                  <a:pt x="654" y="196"/>
                </a:lnTo>
                <a:lnTo>
                  <a:pt x="661" y="196"/>
                </a:lnTo>
                <a:lnTo>
                  <a:pt x="673" y="196"/>
                </a:lnTo>
                <a:lnTo>
                  <a:pt x="685" y="196"/>
                </a:lnTo>
                <a:lnTo>
                  <a:pt x="691" y="196"/>
                </a:lnTo>
                <a:lnTo>
                  <a:pt x="703" y="196"/>
                </a:lnTo>
                <a:lnTo>
                  <a:pt x="716" y="196"/>
                </a:lnTo>
                <a:lnTo>
                  <a:pt x="722" y="196"/>
                </a:lnTo>
                <a:lnTo>
                  <a:pt x="734" y="196"/>
                </a:lnTo>
                <a:lnTo>
                  <a:pt x="746" y="196"/>
                </a:lnTo>
                <a:lnTo>
                  <a:pt x="752" y="196"/>
                </a:lnTo>
                <a:lnTo>
                  <a:pt x="764" y="196"/>
                </a:lnTo>
                <a:lnTo>
                  <a:pt x="777" y="196"/>
                </a:lnTo>
                <a:lnTo>
                  <a:pt x="783" y="196"/>
                </a:lnTo>
                <a:lnTo>
                  <a:pt x="795" y="196"/>
                </a:lnTo>
                <a:lnTo>
                  <a:pt x="807" y="189"/>
                </a:lnTo>
                <a:lnTo>
                  <a:pt x="813" y="189"/>
                </a:lnTo>
                <a:lnTo>
                  <a:pt x="826" y="189"/>
                </a:lnTo>
                <a:lnTo>
                  <a:pt x="838" y="189"/>
                </a:lnTo>
                <a:lnTo>
                  <a:pt x="844" y="189"/>
                </a:lnTo>
                <a:lnTo>
                  <a:pt x="856" y="189"/>
                </a:lnTo>
                <a:lnTo>
                  <a:pt x="868" y="189"/>
                </a:lnTo>
                <a:lnTo>
                  <a:pt x="875" y="189"/>
                </a:lnTo>
                <a:lnTo>
                  <a:pt x="887" y="189"/>
                </a:lnTo>
                <a:lnTo>
                  <a:pt x="899" y="189"/>
                </a:lnTo>
                <a:lnTo>
                  <a:pt x="905" y="189"/>
                </a:lnTo>
                <a:lnTo>
                  <a:pt x="917" y="183"/>
                </a:lnTo>
                <a:lnTo>
                  <a:pt x="930" y="183"/>
                </a:lnTo>
                <a:lnTo>
                  <a:pt x="936" y="183"/>
                </a:lnTo>
                <a:lnTo>
                  <a:pt x="948" y="183"/>
                </a:lnTo>
                <a:lnTo>
                  <a:pt x="960" y="183"/>
                </a:lnTo>
                <a:lnTo>
                  <a:pt x="966" y="183"/>
                </a:lnTo>
                <a:lnTo>
                  <a:pt x="979" y="183"/>
                </a:lnTo>
                <a:lnTo>
                  <a:pt x="991" y="183"/>
                </a:lnTo>
                <a:lnTo>
                  <a:pt x="997" y="183"/>
                </a:lnTo>
                <a:lnTo>
                  <a:pt x="1009" y="177"/>
                </a:lnTo>
                <a:lnTo>
                  <a:pt x="1021" y="177"/>
                </a:lnTo>
                <a:lnTo>
                  <a:pt x="1028" y="177"/>
                </a:lnTo>
                <a:lnTo>
                  <a:pt x="1040" y="177"/>
                </a:lnTo>
                <a:lnTo>
                  <a:pt x="1046" y="171"/>
                </a:lnTo>
                <a:lnTo>
                  <a:pt x="1058" y="171"/>
                </a:lnTo>
                <a:lnTo>
                  <a:pt x="1070" y="171"/>
                </a:lnTo>
                <a:lnTo>
                  <a:pt x="1076" y="171"/>
                </a:lnTo>
                <a:lnTo>
                  <a:pt x="1089" y="165"/>
                </a:lnTo>
                <a:lnTo>
                  <a:pt x="1101" y="165"/>
                </a:lnTo>
                <a:lnTo>
                  <a:pt x="1107" y="165"/>
                </a:lnTo>
                <a:lnTo>
                  <a:pt x="1119" y="165"/>
                </a:lnTo>
                <a:lnTo>
                  <a:pt x="1131" y="165"/>
                </a:lnTo>
                <a:lnTo>
                  <a:pt x="1138" y="159"/>
                </a:lnTo>
                <a:lnTo>
                  <a:pt x="1150" y="159"/>
                </a:lnTo>
                <a:lnTo>
                  <a:pt x="1162" y="165"/>
                </a:lnTo>
                <a:lnTo>
                  <a:pt x="1168" y="165"/>
                </a:lnTo>
                <a:lnTo>
                  <a:pt x="1180" y="159"/>
                </a:lnTo>
                <a:lnTo>
                  <a:pt x="1193" y="159"/>
                </a:lnTo>
                <a:lnTo>
                  <a:pt x="1199" y="159"/>
                </a:lnTo>
                <a:lnTo>
                  <a:pt x="1211" y="165"/>
                </a:lnTo>
                <a:lnTo>
                  <a:pt x="1223" y="159"/>
                </a:lnTo>
                <a:lnTo>
                  <a:pt x="1229" y="165"/>
                </a:lnTo>
                <a:lnTo>
                  <a:pt x="1242" y="159"/>
                </a:lnTo>
                <a:lnTo>
                  <a:pt x="1254" y="153"/>
                </a:lnTo>
                <a:lnTo>
                  <a:pt x="1260" y="153"/>
                </a:lnTo>
                <a:lnTo>
                  <a:pt x="1272" y="153"/>
                </a:lnTo>
                <a:lnTo>
                  <a:pt x="1284" y="153"/>
                </a:lnTo>
                <a:lnTo>
                  <a:pt x="1291" y="153"/>
                </a:lnTo>
                <a:lnTo>
                  <a:pt x="1303" y="153"/>
                </a:lnTo>
                <a:lnTo>
                  <a:pt x="1315" y="147"/>
                </a:lnTo>
                <a:lnTo>
                  <a:pt x="1321" y="153"/>
                </a:lnTo>
                <a:lnTo>
                  <a:pt x="1333" y="153"/>
                </a:lnTo>
                <a:lnTo>
                  <a:pt x="1346" y="159"/>
                </a:lnTo>
                <a:lnTo>
                  <a:pt x="1352" y="159"/>
                </a:lnTo>
                <a:lnTo>
                  <a:pt x="1364" y="153"/>
                </a:lnTo>
                <a:lnTo>
                  <a:pt x="1376" y="153"/>
                </a:lnTo>
                <a:lnTo>
                  <a:pt x="1382" y="147"/>
                </a:lnTo>
                <a:lnTo>
                  <a:pt x="1395" y="141"/>
                </a:lnTo>
                <a:lnTo>
                  <a:pt x="1407" y="147"/>
                </a:lnTo>
                <a:lnTo>
                  <a:pt x="1413" y="141"/>
                </a:lnTo>
                <a:lnTo>
                  <a:pt x="1425" y="141"/>
                </a:lnTo>
                <a:lnTo>
                  <a:pt x="1437" y="135"/>
                </a:lnTo>
                <a:lnTo>
                  <a:pt x="1443" y="135"/>
                </a:lnTo>
                <a:lnTo>
                  <a:pt x="1456" y="135"/>
                </a:lnTo>
                <a:lnTo>
                  <a:pt x="1468" y="135"/>
                </a:lnTo>
                <a:lnTo>
                  <a:pt x="1474" y="141"/>
                </a:lnTo>
                <a:lnTo>
                  <a:pt x="1486" y="135"/>
                </a:lnTo>
                <a:lnTo>
                  <a:pt x="1499" y="128"/>
                </a:lnTo>
                <a:lnTo>
                  <a:pt x="1505" y="128"/>
                </a:lnTo>
                <a:lnTo>
                  <a:pt x="1517" y="128"/>
                </a:lnTo>
                <a:lnTo>
                  <a:pt x="1529" y="128"/>
                </a:lnTo>
                <a:lnTo>
                  <a:pt x="1535" y="122"/>
                </a:lnTo>
                <a:lnTo>
                  <a:pt x="1547" y="122"/>
                </a:lnTo>
                <a:lnTo>
                  <a:pt x="1560" y="122"/>
                </a:lnTo>
                <a:lnTo>
                  <a:pt x="1566" y="122"/>
                </a:lnTo>
                <a:lnTo>
                  <a:pt x="1578" y="116"/>
                </a:lnTo>
                <a:lnTo>
                  <a:pt x="1590" y="110"/>
                </a:lnTo>
                <a:lnTo>
                  <a:pt x="1596" y="110"/>
                </a:lnTo>
                <a:lnTo>
                  <a:pt x="1609" y="110"/>
                </a:lnTo>
                <a:lnTo>
                  <a:pt x="1621" y="110"/>
                </a:lnTo>
                <a:lnTo>
                  <a:pt x="1627" y="104"/>
                </a:lnTo>
                <a:lnTo>
                  <a:pt x="1639" y="104"/>
                </a:lnTo>
                <a:lnTo>
                  <a:pt x="1651" y="98"/>
                </a:lnTo>
                <a:lnTo>
                  <a:pt x="1658" y="92"/>
                </a:lnTo>
                <a:lnTo>
                  <a:pt x="1670" y="86"/>
                </a:lnTo>
                <a:lnTo>
                  <a:pt x="1682" y="86"/>
                </a:lnTo>
                <a:lnTo>
                  <a:pt x="1688" y="80"/>
                </a:lnTo>
                <a:lnTo>
                  <a:pt x="1700" y="73"/>
                </a:lnTo>
                <a:lnTo>
                  <a:pt x="1713" y="67"/>
                </a:lnTo>
                <a:lnTo>
                  <a:pt x="1719" y="61"/>
                </a:lnTo>
                <a:lnTo>
                  <a:pt x="1731" y="55"/>
                </a:lnTo>
                <a:lnTo>
                  <a:pt x="1743" y="55"/>
                </a:lnTo>
                <a:lnTo>
                  <a:pt x="1749" y="49"/>
                </a:lnTo>
                <a:lnTo>
                  <a:pt x="1762" y="37"/>
                </a:lnTo>
                <a:lnTo>
                  <a:pt x="1774" y="43"/>
                </a:lnTo>
                <a:lnTo>
                  <a:pt x="1780" y="49"/>
                </a:lnTo>
                <a:lnTo>
                  <a:pt x="1792" y="43"/>
                </a:lnTo>
                <a:lnTo>
                  <a:pt x="1804" y="43"/>
                </a:lnTo>
                <a:lnTo>
                  <a:pt x="1810" y="37"/>
                </a:lnTo>
                <a:lnTo>
                  <a:pt x="1823" y="31"/>
                </a:lnTo>
                <a:lnTo>
                  <a:pt x="1835" y="37"/>
                </a:lnTo>
                <a:lnTo>
                  <a:pt x="1841" y="43"/>
                </a:lnTo>
                <a:lnTo>
                  <a:pt x="1853" y="49"/>
                </a:lnTo>
                <a:lnTo>
                  <a:pt x="1866" y="49"/>
                </a:lnTo>
                <a:lnTo>
                  <a:pt x="1872" y="49"/>
                </a:lnTo>
                <a:lnTo>
                  <a:pt x="1884" y="43"/>
                </a:lnTo>
                <a:lnTo>
                  <a:pt x="1896" y="43"/>
                </a:lnTo>
                <a:lnTo>
                  <a:pt x="1902" y="43"/>
                </a:lnTo>
                <a:lnTo>
                  <a:pt x="1914" y="37"/>
                </a:lnTo>
                <a:lnTo>
                  <a:pt x="1927" y="31"/>
                </a:lnTo>
                <a:lnTo>
                  <a:pt x="1933" y="25"/>
                </a:lnTo>
                <a:lnTo>
                  <a:pt x="1945" y="25"/>
                </a:lnTo>
                <a:lnTo>
                  <a:pt x="1957" y="18"/>
                </a:lnTo>
                <a:lnTo>
                  <a:pt x="1963" y="18"/>
                </a:lnTo>
                <a:lnTo>
                  <a:pt x="1976" y="12"/>
                </a:lnTo>
                <a:lnTo>
                  <a:pt x="1988" y="12"/>
                </a:lnTo>
                <a:lnTo>
                  <a:pt x="1994" y="12"/>
                </a:lnTo>
                <a:lnTo>
                  <a:pt x="2006" y="6"/>
                </a:lnTo>
                <a:lnTo>
                  <a:pt x="2018" y="6"/>
                </a:lnTo>
                <a:lnTo>
                  <a:pt x="2025" y="6"/>
                </a:lnTo>
                <a:lnTo>
                  <a:pt x="2037" y="0"/>
                </a:lnTo>
                <a:lnTo>
                  <a:pt x="2049" y="0"/>
                </a:lnTo>
                <a:lnTo>
                  <a:pt x="2055" y="0"/>
                </a:lnTo>
                <a:lnTo>
                  <a:pt x="2067" y="0"/>
                </a:lnTo>
                <a:lnTo>
                  <a:pt x="2080" y="0"/>
                </a:lnTo>
                <a:lnTo>
                  <a:pt x="2086" y="0"/>
                </a:lnTo>
                <a:lnTo>
                  <a:pt x="2098" y="0"/>
                </a:lnTo>
                <a:lnTo>
                  <a:pt x="2110" y="6"/>
                </a:lnTo>
                <a:lnTo>
                  <a:pt x="2116" y="6"/>
                </a:lnTo>
                <a:lnTo>
                  <a:pt x="2129" y="6"/>
                </a:lnTo>
                <a:lnTo>
                  <a:pt x="2141" y="6"/>
                </a:lnTo>
                <a:lnTo>
                  <a:pt x="2147" y="12"/>
                </a:lnTo>
                <a:lnTo>
                  <a:pt x="2159" y="12"/>
                </a:lnTo>
                <a:lnTo>
                  <a:pt x="2171" y="18"/>
                </a:lnTo>
                <a:lnTo>
                  <a:pt x="2177" y="18"/>
                </a:lnTo>
                <a:lnTo>
                  <a:pt x="2190" y="25"/>
                </a:lnTo>
                <a:lnTo>
                  <a:pt x="2202" y="25"/>
                </a:lnTo>
                <a:lnTo>
                  <a:pt x="2208" y="31"/>
                </a:lnTo>
                <a:lnTo>
                  <a:pt x="2220" y="37"/>
                </a:lnTo>
                <a:lnTo>
                  <a:pt x="2233" y="37"/>
                </a:lnTo>
                <a:lnTo>
                  <a:pt x="2239" y="43"/>
                </a:lnTo>
                <a:lnTo>
                  <a:pt x="2251" y="43"/>
                </a:lnTo>
                <a:lnTo>
                  <a:pt x="2263" y="49"/>
                </a:lnTo>
                <a:lnTo>
                  <a:pt x="2269" y="55"/>
                </a:lnTo>
                <a:lnTo>
                  <a:pt x="2281" y="55"/>
                </a:lnTo>
                <a:lnTo>
                  <a:pt x="2294" y="61"/>
                </a:lnTo>
                <a:lnTo>
                  <a:pt x="2300" y="67"/>
                </a:lnTo>
                <a:lnTo>
                  <a:pt x="2312" y="67"/>
                </a:lnTo>
                <a:lnTo>
                  <a:pt x="2324" y="73"/>
                </a:lnTo>
                <a:lnTo>
                  <a:pt x="2330" y="80"/>
                </a:lnTo>
                <a:lnTo>
                  <a:pt x="2343" y="86"/>
                </a:lnTo>
                <a:lnTo>
                  <a:pt x="2355" y="86"/>
                </a:lnTo>
                <a:lnTo>
                  <a:pt x="2361" y="92"/>
                </a:lnTo>
                <a:lnTo>
                  <a:pt x="2373" y="98"/>
                </a:lnTo>
                <a:lnTo>
                  <a:pt x="2385" y="98"/>
                </a:lnTo>
                <a:lnTo>
                  <a:pt x="2392" y="104"/>
                </a:lnTo>
                <a:lnTo>
                  <a:pt x="2404" y="110"/>
                </a:lnTo>
                <a:lnTo>
                  <a:pt x="2416" y="110"/>
                </a:lnTo>
                <a:lnTo>
                  <a:pt x="2422" y="116"/>
                </a:lnTo>
                <a:lnTo>
                  <a:pt x="2434" y="122"/>
                </a:lnTo>
                <a:lnTo>
                  <a:pt x="2447" y="122"/>
                </a:lnTo>
                <a:lnTo>
                  <a:pt x="2453" y="128"/>
                </a:lnTo>
                <a:lnTo>
                  <a:pt x="2465" y="135"/>
                </a:lnTo>
                <a:lnTo>
                  <a:pt x="2477" y="135"/>
                </a:lnTo>
                <a:lnTo>
                  <a:pt x="2483" y="141"/>
                </a:lnTo>
                <a:lnTo>
                  <a:pt x="2496" y="141"/>
                </a:lnTo>
                <a:lnTo>
                  <a:pt x="2508" y="147"/>
                </a:lnTo>
                <a:lnTo>
                  <a:pt x="2514" y="153"/>
                </a:lnTo>
                <a:lnTo>
                  <a:pt x="2526" y="153"/>
                </a:lnTo>
                <a:lnTo>
                  <a:pt x="2538" y="159"/>
                </a:lnTo>
                <a:lnTo>
                  <a:pt x="2544" y="159"/>
                </a:lnTo>
                <a:lnTo>
                  <a:pt x="2557" y="159"/>
                </a:lnTo>
                <a:lnTo>
                  <a:pt x="2569" y="159"/>
                </a:lnTo>
                <a:lnTo>
                  <a:pt x="2575" y="159"/>
                </a:lnTo>
                <a:lnTo>
                  <a:pt x="2587" y="165"/>
                </a:lnTo>
                <a:lnTo>
                  <a:pt x="2600" y="165"/>
                </a:lnTo>
                <a:lnTo>
                  <a:pt x="2606" y="165"/>
                </a:lnTo>
                <a:lnTo>
                  <a:pt x="2618" y="165"/>
                </a:lnTo>
                <a:lnTo>
                  <a:pt x="2630" y="165"/>
                </a:lnTo>
                <a:lnTo>
                  <a:pt x="2636" y="165"/>
                </a:lnTo>
                <a:lnTo>
                  <a:pt x="2648" y="165"/>
                </a:lnTo>
                <a:lnTo>
                  <a:pt x="2661" y="165"/>
                </a:lnTo>
                <a:lnTo>
                  <a:pt x="2667" y="171"/>
                </a:lnTo>
                <a:lnTo>
                  <a:pt x="2679" y="171"/>
                </a:lnTo>
                <a:lnTo>
                  <a:pt x="2691" y="171"/>
                </a:lnTo>
                <a:lnTo>
                  <a:pt x="2697" y="171"/>
                </a:lnTo>
                <a:lnTo>
                  <a:pt x="2710" y="171"/>
                </a:lnTo>
                <a:lnTo>
                  <a:pt x="2722" y="171"/>
                </a:lnTo>
                <a:lnTo>
                  <a:pt x="2728" y="171"/>
                </a:lnTo>
                <a:lnTo>
                  <a:pt x="2740" y="171"/>
                </a:lnTo>
                <a:lnTo>
                  <a:pt x="2752" y="171"/>
                </a:lnTo>
                <a:lnTo>
                  <a:pt x="2759" y="171"/>
                </a:lnTo>
                <a:lnTo>
                  <a:pt x="2771" y="177"/>
                </a:lnTo>
                <a:lnTo>
                  <a:pt x="2783" y="177"/>
                </a:lnTo>
                <a:lnTo>
                  <a:pt x="2789" y="177"/>
                </a:lnTo>
                <a:lnTo>
                  <a:pt x="2801" y="177"/>
                </a:lnTo>
                <a:lnTo>
                  <a:pt x="2814" y="177"/>
                </a:lnTo>
                <a:lnTo>
                  <a:pt x="2820" y="177"/>
                </a:lnTo>
                <a:lnTo>
                  <a:pt x="2832" y="177"/>
                </a:lnTo>
                <a:lnTo>
                  <a:pt x="2844" y="177"/>
                </a:lnTo>
                <a:lnTo>
                  <a:pt x="2850" y="177"/>
                </a:lnTo>
                <a:lnTo>
                  <a:pt x="2863" y="177"/>
                </a:lnTo>
                <a:lnTo>
                  <a:pt x="2875" y="177"/>
                </a:lnTo>
                <a:lnTo>
                  <a:pt x="2881" y="177"/>
                </a:lnTo>
                <a:lnTo>
                  <a:pt x="2893" y="177"/>
                </a:lnTo>
                <a:lnTo>
                  <a:pt x="2905" y="183"/>
                </a:lnTo>
                <a:lnTo>
                  <a:pt x="2911" y="183"/>
                </a:lnTo>
                <a:lnTo>
                  <a:pt x="2924" y="183"/>
                </a:lnTo>
                <a:lnTo>
                  <a:pt x="2936" y="183"/>
                </a:lnTo>
                <a:lnTo>
                  <a:pt x="2942" y="183"/>
                </a:lnTo>
                <a:lnTo>
                  <a:pt x="2954" y="183"/>
                </a:lnTo>
                <a:lnTo>
                  <a:pt x="2967" y="183"/>
                </a:lnTo>
                <a:lnTo>
                  <a:pt x="2973" y="183"/>
                </a:lnTo>
                <a:lnTo>
                  <a:pt x="2985" y="183"/>
                </a:lnTo>
                <a:lnTo>
                  <a:pt x="2997" y="183"/>
                </a:lnTo>
                <a:lnTo>
                  <a:pt x="3003" y="183"/>
                </a:lnTo>
                <a:lnTo>
                  <a:pt x="3015" y="183"/>
                </a:lnTo>
                <a:lnTo>
                  <a:pt x="3028" y="183"/>
                </a:lnTo>
                <a:lnTo>
                  <a:pt x="3034" y="183"/>
                </a:lnTo>
                <a:lnTo>
                  <a:pt x="3046" y="183"/>
                </a:lnTo>
                <a:lnTo>
                  <a:pt x="3058" y="183"/>
                </a:lnTo>
                <a:lnTo>
                  <a:pt x="3064" y="183"/>
                </a:lnTo>
                <a:lnTo>
                  <a:pt x="3077" y="183"/>
                </a:lnTo>
                <a:lnTo>
                  <a:pt x="3083" y="183"/>
                </a:lnTo>
                <a:lnTo>
                  <a:pt x="3095" y="183"/>
                </a:lnTo>
                <a:lnTo>
                  <a:pt x="3107" y="183"/>
                </a:lnTo>
                <a:lnTo>
                  <a:pt x="3113" y="183"/>
                </a:lnTo>
                <a:lnTo>
                  <a:pt x="3126" y="183"/>
                </a:lnTo>
                <a:lnTo>
                  <a:pt x="3138" y="183"/>
                </a:lnTo>
                <a:lnTo>
                  <a:pt x="3144" y="183"/>
                </a:lnTo>
                <a:lnTo>
                  <a:pt x="3156" y="183"/>
                </a:lnTo>
                <a:lnTo>
                  <a:pt x="3168" y="183"/>
                </a:lnTo>
                <a:lnTo>
                  <a:pt x="3175" y="183"/>
                </a:lnTo>
                <a:lnTo>
                  <a:pt x="3187" y="183"/>
                </a:lnTo>
                <a:lnTo>
                  <a:pt x="3199" y="189"/>
                </a:lnTo>
                <a:lnTo>
                  <a:pt x="3205" y="189"/>
                </a:lnTo>
                <a:lnTo>
                  <a:pt x="3217" y="189"/>
                </a:lnTo>
                <a:lnTo>
                  <a:pt x="3230" y="189"/>
                </a:lnTo>
                <a:lnTo>
                  <a:pt x="3236" y="189"/>
                </a:lnTo>
                <a:lnTo>
                  <a:pt x="3248" y="189"/>
                </a:lnTo>
                <a:lnTo>
                  <a:pt x="3260" y="189"/>
                </a:lnTo>
                <a:lnTo>
                  <a:pt x="3266" y="189"/>
                </a:lnTo>
                <a:lnTo>
                  <a:pt x="3278" y="189"/>
                </a:lnTo>
                <a:lnTo>
                  <a:pt x="3291" y="189"/>
                </a:lnTo>
                <a:lnTo>
                  <a:pt x="3297" y="189"/>
                </a:lnTo>
                <a:lnTo>
                  <a:pt x="3309" y="189"/>
                </a:lnTo>
                <a:lnTo>
                  <a:pt x="3321" y="189"/>
                </a:lnTo>
                <a:lnTo>
                  <a:pt x="3327" y="189"/>
                </a:lnTo>
                <a:lnTo>
                  <a:pt x="3340" y="189"/>
                </a:lnTo>
                <a:lnTo>
                  <a:pt x="3352" y="189"/>
                </a:lnTo>
                <a:lnTo>
                  <a:pt x="3358" y="189"/>
                </a:lnTo>
                <a:lnTo>
                  <a:pt x="3370" y="189"/>
                </a:lnTo>
                <a:lnTo>
                  <a:pt x="3382" y="189"/>
                </a:lnTo>
                <a:lnTo>
                  <a:pt x="3389" y="189"/>
                </a:lnTo>
                <a:lnTo>
                  <a:pt x="3401" y="189"/>
                </a:lnTo>
                <a:lnTo>
                  <a:pt x="3413" y="189"/>
                </a:lnTo>
                <a:lnTo>
                  <a:pt x="3419" y="189"/>
                </a:lnTo>
                <a:lnTo>
                  <a:pt x="3431" y="189"/>
                </a:lnTo>
                <a:lnTo>
                  <a:pt x="3444" y="189"/>
                </a:lnTo>
                <a:lnTo>
                  <a:pt x="3450" y="189"/>
                </a:lnTo>
                <a:lnTo>
                  <a:pt x="3462" y="189"/>
                </a:lnTo>
                <a:lnTo>
                  <a:pt x="3474" y="189"/>
                </a:lnTo>
                <a:lnTo>
                  <a:pt x="3480" y="189"/>
                </a:lnTo>
                <a:lnTo>
                  <a:pt x="3493" y="189"/>
                </a:lnTo>
                <a:lnTo>
                  <a:pt x="3505" y="189"/>
                </a:lnTo>
                <a:lnTo>
                  <a:pt x="3511" y="189"/>
                </a:lnTo>
                <a:lnTo>
                  <a:pt x="3523" y="189"/>
                </a:lnTo>
                <a:lnTo>
                  <a:pt x="3535" y="189"/>
                </a:lnTo>
                <a:lnTo>
                  <a:pt x="3542" y="189"/>
                </a:lnTo>
                <a:lnTo>
                  <a:pt x="3554" y="189"/>
                </a:lnTo>
                <a:lnTo>
                  <a:pt x="3566" y="189"/>
                </a:lnTo>
                <a:lnTo>
                  <a:pt x="3572" y="189"/>
                </a:lnTo>
                <a:lnTo>
                  <a:pt x="3584" y="189"/>
                </a:lnTo>
                <a:lnTo>
                  <a:pt x="3597" y="189"/>
                </a:lnTo>
                <a:lnTo>
                  <a:pt x="3603" y="189"/>
                </a:lnTo>
                <a:lnTo>
                  <a:pt x="3615" y="189"/>
                </a:lnTo>
                <a:lnTo>
                  <a:pt x="3627" y="189"/>
                </a:lnTo>
                <a:lnTo>
                  <a:pt x="3633" y="189"/>
                </a:lnTo>
                <a:lnTo>
                  <a:pt x="3645" y="189"/>
                </a:lnTo>
                <a:lnTo>
                  <a:pt x="3658" y="189"/>
                </a:lnTo>
                <a:lnTo>
                  <a:pt x="3664" y="189"/>
                </a:lnTo>
                <a:lnTo>
                  <a:pt x="3676" y="189"/>
                </a:lnTo>
                <a:lnTo>
                  <a:pt x="3688" y="189"/>
                </a:lnTo>
                <a:lnTo>
                  <a:pt x="3694" y="189"/>
                </a:lnTo>
                <a:lnTo>
                  <a:pt x="3707" y="189"/>
                </a:lnTo>
                <a:lnTo>
                  <a:pt x="3719" y="189"/>
                </a:lnTo>
                <a:lnTo>
                  <a:pt x="3725" y="189"/>
                </a:lnTo>
                <a:lnTo>
                  <a:pt x="3737" y="189"/>
                </a:lnTo>
                <a:lnTo>
                  <a:pt x="3749" y="189"/>
                </a:lnTo>
                <a:lnTo>
                  <a:pt x="3756" y="189"/>
                </a:lnTo>
                <a:lnTo>
                  <a:pt x="3768" y="189"/>
                </a:lnTo>
                <a:lnTo>
                  <a:pt x="3780" y="189"/>
                </a:lnTo>
                <a:lnTo>
                  <a:pt x="3786" y="189"/>
                </a:lnTo>
                <a:lnTo>
                  <a:pt x="3798" y="189"/>
                </a:lnTo>
                <a:lnTo>
                  <a:pt x="3811" y="189"/>
                </a:lnTo>
                <a:lnTo>
                  <a:pt x="3817" y="189"/>
                </a:lnTo>
                <a:lnTo>
                  <a:pt x="3829" y="189"/>
                </a:lnTo>
                <a:lnTo>
                  <a:pt x="3841" y="189"/>
                </a:lnTo>
                <a:lnTo>
                  <a:pt x="3847" y="189"/>
                </a:lnTo>
                <a:lnTo>
                  <a:pt x="3860" y="189"/>
                </a:lnTo>
                <a:lnTo>
                  <a:pt x="3872" y="189"/>
                </a:lnTo>
                <a:lnTo>
                  <a:pt x="3878" y="189"/>
                </a:lnTo>
                <a:lnTo>
                  <a:pt x="3890" y="189"/>
                </a:lnTo>
                <a:lnTo>
                  <a:pt x="3902" y="189"/>
                </a:lnTo>
                <a:lnTo>
                  <a:pt x="3909" y="189"/>
                </a:lnTo>
                <a:lnTo>
                  <a:pt x="3921" y="189"/>
                </a:lnTo>
                <a:lnTo>
                  <a:pt x="3933" y="189"/>
                </a:lnTo>
                <a:lnTo>
                  <a:pt x="3939" y="189"/>
                </a:lnTo>
                <a:lnTo>
                  <a:pt x="3951" y="189"/>
                </a:lnTo>
                <a:lnTo>
                  <a:pt x="3964" y="189"/>
                </a:lnTo>
                <a:lnTo>
                  <a:pt x="3970" y="189"/>
                </a:lnTo>
                <a:lnTo>
                  <a:pt x="3982" y="189"/>
                </a:lnTo>
                <a:lnTo>
                  <a:pt x="3994" y="189"/>
                </a:lnTo>
                <a:lnTo>
                  <a:pt x="4000" y="189"/>
                </a:lnTo>
                <a:lnTo>
                  <a:pt x="4013" y="189"/>
                </a:lnTo>
                <a:lnTo>
                  <a:pt x="4025" y="189"/>
                </a:lnTo>
                <a:lnTo>
                  <a:pt x="4031" y="189"/>
                </a:lnTo>
                <a:lnTo>
                  <a:pt x="4043" y="189"/>
                </a:lnTo>
                <a:lnTo>
                  <a:pt x="4055" y="189"/>
                </a:lnTo>
                <a:lnTo>
                  <a:pt x="4061" y="189"/>
                </a:lnTo>
                <a:lnTo>
                  <a:pt x="4074" y="189"/>
                </a:lnTo>
                <a:lnTo>
                  <a:pt x="4074" y="196"/>
                </a:lnTo>
                <a:lnTo>
                  <a:pt x="4061" y="196"/>
                </a:lnTo>
                <a:lnTo>
                  <a:pt x="4055" y="196"/>
                </a:lnTo>
                <a:lnTo>
                  <a:pt x="4043" y="196"/>
                </a:lnTo>
                <a:lnTo>
                  <a:pt x="4031" y="196"/>
                </a:lnTo>
                <a:lnTo>
                  <a:pt x="4025" y="196"/>
                </a:lnTo>
                <a:lnTo>
                  <a:pt x="4013" y="196"/>
                </a:lnTo>
                <a:lnTo>
                  <a:pt x="4000" y="196"/>
                </a:lnTo>
                <a:lnTo>
                  <a:pt x="3994" y="196"/>
                </a:lnTo>
                <a:lnTo>
                  <a:pt x="3982" y="196"/>
                </a:lnTo>
                <a:lnTo>
                  <a:pt x="3970" y="196"/>
                </a:lnTo>
                <a:lnTo>
                  <a:pt x="3964" y="196"/>
                </a:lnTo>
                <a:lnTo>
                  <a:pt x="3951" y="196"/>
                </a:lnTo>
                <a:lnTo>
                  <a:pt x="3939" y="196"/>
                </a:lnTo>
                <a:lnTo>
                  <a:pt x="3933" y="196"/>
                </a:lnTo>
                <a:lnTo>
                  <a:pt x="3921" y="196"/>
                </a:lnTo>
                <a:lnTo>
                  <a:pt x="3909" y="196"/>
                </a:lnTo>
                <a:lnTo>
                  <a:pt x="3902" y="196"/>
                </a:lnTo>
                <a:lnTo>
                  <a:pt x="3890" y="196"/>
                </a:lnTo>
                <a:lnTo>
                  <a:pt x="3878" y="196"/>
                </a:lnTo>
                <a:lnTo>
                  <a:pt x="3872" y="196"/>
                </a:lnTo>
                <a:lnTo>
                  <a:pt x="3860" y="196"/>
                </a:lnTo>
                <a:lnTo>
                  <a:pt x="3847" y="196"/>
                </a:lnTo>
                <a:lnTo>
                  <a:pt x="3841" y="196"/>
                </a:lnTo>
                <a:lnTo>
                  <a:pt x="3829" y="196"/>
                </a:lnTo>
                <a:lnTo>
                  <a:pt x="3817" y="196"/>
                </a:lnTo>
                <a:lnTo>
                  <a:pt x="3811" y="196"/>
                </a:lnTo>
                <a:lnTo>
                  <a:pt x="3798" y="196"/>
                </a:lnTo>
                <a:lnTo>
                  <a:pt x="3786" y="196"/>
                </a:lnTo>
                <a:lnTo>
                  <a:pt x="3780" y="196"/>
                </a:lnTo>
                <a:lnTo>
                  <a:pt x="3768" y="196"/>
                </a:lnTo>
                <a:lnTo>
                  <a:pt x="3756" y="196"/>
                </a:lnTo>
                <a:lnTo>
                  <a:pt x="3749" y="196"/>
                </a:lnTo>
                <a:lnTo>
                  <a:pt x="3737" y="196"/>
                </a:lnTo>
                <a:lnTo>
                  <a:pt x="3725" y="196"/>
                </a:lnTo>
                <a:lnTo>
                  <a:pt x="3719" y="196"/>
                </a:lnTo>
                <a:lnTo>
                  <a:pt x="3707" y="196"/>
                </a:lnTo>
                <a:lnTo>
                  <a:pt x="3694" y="196"/>
                </a:lnTo>
                <a:lnTo>
                  <a:pt x="3688" y="196"/>
                </a:lnTo>
                <a:lnTo>
                  <a:pt x="3676" y="196"/>
                </a:lnTo>
                <a:lnTo>
                  <a:pt x="3664" y="196"/>
                </a:lnTo>
                <a:lnTo>
                  <a:pt x="3658" y="196"/>
                </a:lnTo>
                <a:lnTo>
                  <a:pt x="3645" y="196"/>
                </a:lnTo>
                <a:lnTo>
                  <a:pt x="3633" y="196"/>
                </a:lnTo>
                <a:lnTo>
                  <a:pt x="3627" y="196"/>
                </a:lnTo>
                <a:lnTo>
                  <a:pt x="3615" y="196"/>
                </a:lnTo>
                <a:lnTo>
                  <a:pt x="3603" y="196"/>
                </a:lnTo>
                <a:lnTo>
                  <a:pt x="3597" y="196"/>
                </a:lnTo>
                <a:lnTo>
                  <a:pt x="3584" y="196"/>
                </a:lnTo>
                <a:lnTo>
                  <a:pt x="3572" y="196"/>
                </a:lnTo>
                <a:lnTo>
                  <a:pt x="3566" y="196"/>
                </a:lnTo>
                <a:lnTo>
                  <a:pt x="3554" y="196"/>
                </a:lnTo>
                <a:lnTo>
                  <a:pt x="3542" y="196"/>
                </a:lnTo>
                <a:lnTo>
                  <a:pt x="3535" y="196"/>
                </a:lnTo>
                <a:lnTo>
                  <a:pt x="3523" y="196"/>
                </a:lnTo>
                <a:lnTo>
                  <a:pt x="3511" y="196"/>
                </a:lnTo>
                <a:lnTo>
                  <a:pt x="3505" y="196"/>
                </a:lnTo>
                <a:lnTo>
                  <a:pt x="3493" y="196"/>
                </a:lnTo>
                <a:lnTo>
                  <a:pt x="3480" y="196"/>
                </a:lnTo>
                <a:lnTo>
                  <a:pt x="3474" y="196"/>
                </a:lnTo>
                <a:lnTo>
                  <a:pt x="3462" y="196"/>
                </a:lnTo>
                <a:lnTo>
                  <a:pt x="3450" y="196"/>
                </a:lnTo>
                <a:lnTo>
                  <a:pt x="3444" y="196"/>
                </a:lnTo>
                <a:lnTo>
                  <a:pt x="3431" y="196"/>
                </a:lnTo>
                <a:lnTo>
                  <a:pt x="3419" y="196"/>
                </a:lnTo>
                <a:lnTo>
                  <a:pt x="3413" y="196"/>
                </a:lnTo>
                <a:lnTo>
                  <a:pt x="3401" y="196"/>
                </a:lnTo>
                <a:lnTo>
                  <a:pt x="3389" y="196"/>
                </a:lnTo>
                <a:lnTo>
                  <a:pt x="3382" y="196"/>
                </a:lnTo>
                <a:lnTo>
                  <a:pt x="3370" y="196"/>
                </a:lnTo>
                <a:lnTo>
                  <a:pt x="3358" y="196"/>
                </a:lnTo>
                <a:lnTo>
                  <a:pt x="3352" y="196"/>
                </a:lnTo>
                <a:lnTo>
                  <a:pt x="3340" y="196"/>
                </a:lnTo>
                <a:lnTo>
                  <a:pt x="3327" y="196"/>
                </a:lnTo>
                <a:lnTo>
                  <a:pt x="3321" y="196"/>
                </a:lnTo>
                <a:lnTo>
                  <a:pt x="3309" y="196"/>
                </a:lnTo>
                <a:lnTo>
                  <a:pt x="3297" y="196"/>
                </a:lnTo>
                <a:lnTo>
                  <a:pt x="3291" y="196"/>
                </a:lnTo>
                <a:lnTo>
                  <a:pt x="3278" y="196"/>
                </a:lnTo>
                <a:lnTo>
                  <a:pt x="3266" y="196"/>
                </a:lnTo>
                <a:lnTo>
                  <a:pt x="3260" y="196"/>
                </a:lnTo>
                <a:lnTo>
                  <a:pt x="3248" y="196"/>
                </a:lnTo>
                <a:lnTo>
                  <a:pt x="3236" y="196"/>
                </a:lnTo>
                <a:lnTo>
                  <a:pt x="3230" y="196"/>
                </a:lnTo>
                <a:lnTo>
                  <a:pt x="3217" y="196"/>
                </a:lnTo>
                <a:lnTo>
                  <a:pt x="3205" y="196"/>
                </a:lnTo>
                <a:lnTo>
                  <a:pt x="3199" y="196"/>
                </a:lnTo>
                <a:lnTo>
                  <a:pt x="3187" y="196"/>
                </a:lnTo>
                <a:lnTo>
                  <a:pt x="3175" y="196"/>
                </a:lnTo>
                <a:lnTo>
                  <a:pt x="3168" y="196"/>
                </a:lnTo>
                <a:lnTo>
                  <a:pt x="3156" y="196"/>
                </a:lnTo>
                <a:lnTo>
                  <a:pt x="3144" y="196"/>
                </a:lnTo>
                <a:lnTo>
                  <a:pt x="3138" y="196"/>
                </a:lnTo>
                <a:lnTo>
                  <a:pt x="3126" y="196"/>
                </a:lnTo>
                <a:lnTo>
                  <a:pt x="3113" y="196"/>
                </a:lnTo>
                <a:lnTo>
                  <a:pt x="3107" y="196"/>
                </a:lnTo>
                <a:lnTo>
                  <a:pt x="3095" y="196"/>
                </a:lnTo>
                <a:lnTo>
                  <a:pt x="3083" y="196"/>
                </a:lnTo>
                <a:lnTo>
                  <a:pt x="3077" y="196"/>
                </a:lnTo>
                <a:lnTo>
                  <a:pt x="3064" y="196"/>
                </a:lnTo>
                <a:lnTo>
                  <a:pt x="3058" y="196"/>
                </a:lnTo>
                <a:lnTo>
                  <a:pt x="3046" y="196"/>
                </a:lnTo>
                <a:lnTo>
                  <a:pt x="3034" y="196"/>
                </a:lnTo>
                <a:lnTo>
                  <a:pt x="3028" y="196"/>
                </a:lnTo>
                <a:lnTo>
                  <a:pt x="3015" y="196"/>
                </a:lnTo>
                <a:lnTo>
                  <a:pt x="3003" y="196"/>
                </a:lnTo>
                <a:lnTo>
                  <a:pt x="2997" y="196"/>
                </a:lnTo>
                <a:lnTo>
                  <a:pt x="2985" y="196"/>
                </a:lnTo>
                <a:lnTo>
                  <a:pt x="2973" y="196"/>
                </a:lnTo>
                <a:lnTo>
                  <a:pt x="2967" y="196"/>
                </a:lnTo>
                <a:lnTo>
                  <a:pt x="2954" y="196"/>
                </a:lnTo>
                <a:lnTo>
                  <a:pt x="2942" y="196"/>
                </a:lnTo>
                <a:lnTo>
                  <a:pt x="2936" y="196"/>
                </a:lnTo>
                <a:lnTo>
                  <a:pt x="2924" y="196"/>
                </a:lnTo>
                <a:lnTo>
                  <a:pt x="2911" y="196"/>
                </a:lnTo>
                <a:lnTo>
                  <a:pt x="2905" y="196"/>
                </a:lnTo>
                <a:lnTo>
                  <a:pt x="2893" y="196"/>
                </a:lnTo>
                <a:lnTo>
                  <a:pt x="2881" y="196"/>
                </a:lnTo>
                <a:lnTo>
                  <a:pt x="2875" y="196"/>
                </a:lnTo>
                <a:lnTo>
                  <a:pt x="2863" y="196"/>
                </a:lnTo>
                <a:lnTo>
                  <a:pt x="2850" y="196"/>
                </a:lnTo>
                <a:lnTo>
                  <a:pt x="2844" y="196"/>
                </a:lnTo>
                <a:lnTo>
                  <a:pt x="2832" y="196"/>
                </a:lnTo>
                <a:lnTo>
                  <a:pt x="2820" y="196"/>
                </a:lnTo>
                <a:lnTo>
                  <a:pt x="2814" y="196"/>
                </a:lnTo>
                <a:lnTo>
                  <a:pt x="2801" y="196"/>
                </a:lnTo>
                <a:lnTo>
                  <a:pt x="2789" y="196"/>
                </a:lnTo>
                <a:lnTo>
                  <a:pt x="2783" y="196"/>
                </a:lnTo>
                <a:lnTo>
                  <a:pt x="2771" y="196"/>
                </a:lnTo>
                <a:lnTo>
                  <a:pt x="2759" y="189"/>
                </a:lnTo>
                <a:lnTo>
                  <a:pt x="2752" y="189"/>
                </a:lnTo>
                <a:lnTo>
                  <a:pt x="2740" y="189"/>
                </a:lnTo>
                <a:lnTo>
                  <a:pt x="2728" y="189"/>
                </a:lnTo>
                <a:lnTo>
                  <a:pt x="2722" y="189"/>
                </a:lnTo>
                <a:lnTo>
                  <a:pt x="2710" y="189"/>
                </a:lnTo>
                <a:lnTo>
                  <a:pt x="2697" y="189"/>
                </a:lnTo>
                <a:lnTo>
                  <a:pt x="2691" y="189"/>
                </a:lnTo>
                <a:lnTo>
                  <a:pt x="2679" y="189"/>
                </a:lnTo>
                <a:lnTo>
                  <a:pt x="2667" y="189"/>
                </a:lnTo>
                <a:lnTo>
                  <a:pt x="2661" y="189"/>
                </a:lnTo>
                <a:lnTo>
                  <a:pt x="2648" y="189"/>
                </a:lnTo>
                <a:lnTo>
                  <a:pt x="2636" y="189"/>
                </a:lnTo>
                <a:lnTo>
                  <a:pt x="2630" y="189"/>
                </a:lnTo>
                <a:lnTo>
                  <a:pt x="2618" y="189"/>
                </a:lnTo>
                <a:lnTo>
                  <a:pt x="2606" y="189"/>
                </a:lnTo>
                <a:lnTo>
                  <a:pt x="2600" y="189"/>
                </a:lnTo>
                <a:lnTo>
                  <a:pt x="2587" y="189"/>
                </a:lnTo>
                <a:lnTo>
                  <a:pt x="2575" y="189"/>
                </a:lnTo>
                <a:lnTo>
                  <a:pt x="2569" y="189"/>
                </a:lnTo>
                <a:lnTo>
                  <a:pt x="2557" y="189"/>
                </a:lnTo>
                <a:lnTo>
                  <a:pt x="2544" y="189"/>
                </a:lnTo>
                <a:lnTo>
                  <a:pt x="2538" y="183"/>
                </a:lnTo>
                <a:lnTo>
                  <a:pt x="2526" y="183"/>
                </a:lnTo>
                <a:lnTo>
                  <a:pt x="2514" y="183"/>
                </a:lnTo>
                <a:lnTo>
                  <a:pt x="2508" y="183"/>
                </a:lnTo>
                <a:lnTo>
                  <a:pt x="2496" y="177"/>
                </a:lnTo>
                <a:lnTo>
                  <a:pt x="2483" y="177"/>
                </a:lnTo>
                <a:lnTo>
                  <a:pt x="2477" y="177"/>
                </a:lnTo>
                <a:lnTo>
                  <a:pt x="2465" y="171"/>
                </a:lnTo>
                <a:lnTo>
                  <a:pt x="2453" y="171"/>
                </a:lnTo>
                <a:lnTo>
                  <a:pt x="2447" y="171"/>
                </a:lnTo>
                <a:lnTo>
                  <a:pt x="2434" y="165"/>
                </a:lnTo>
                <a:lnTo>
                  <a:pt x="2422" y="165"/>
                </a:lnTo>
                <a:lnTo>
                  <a:pt x="2416" y="165"/>
                </a:lnTo>
                <a:lnTo>
                  <a:pt x="2404" y="159"/>
                </a:lnTo>
                <a:lnTo>
                  <a:pt x="2392" y="159"/>
                </a:lnTo>
                <a:lnTo>
                  <a:pt x="2385" y="153"/>
                </a:lnTo>
                <a:lnTo>
                  <a:pt x="2373" y="153"/>
                </a:lnTo>
                <a:lnTo>
                  <a:pt x="2361" y="153"/>
                </a:lnTo>
                <a:lnTo>
                  <a:pt x="2355" y="147"/>
                </a:lnTo>
                <a:lnTo>
                  <a:pt x="2343" y="147"/>
                </a:lnTo>
                <a:lnTo>
                  <a:pt x="2330" y="147"/>
                </a:lnTo>
                <a:lnTo>
                  <a:pt x="2324" y="141"/>
                </a:lnTo>
                <a:lnTo>
                  <a:pt x="2312" y="141"/>
                </a:lnTo>
                <a:lnTo>
                  <a:pt x="2300" y="135"/>
                </a:lnTo>
                <a:lnTo>
                  <a:pt x="2294" y="135"/>
                </a:lnTo>
                <a:lnTo>
                  <a:pt x="2281" y="135"/>
                </a:lnTo>
                <a:lnTo>
                  <a:pt x="2269" y="128"/>
                </a:lnTo>
                <a:lnTo>
                  <a:pt x="2263" y="128"/>
                </a:lnTo>
                <a:lnTo>
                  <a:pt x="2251" y="122"/>
                </a:lnTo>
                <a:lnTo>
                  <a:pt x="2239" y="122"/>
                </a:lnTo>
                <a:lnTo>
                  <a:pt x="2233" y="122"/>
                </a:lnTo>
                <a:lnTo>
                  <a:pt x="2220" y="116"/>
                </a:lnTo>
                <a:lnTo>
                  <a:pt x="2208" y="116"/>
                </a:lnTo>
                <a:lnTo>
                  <a:pt x="2202" y="116"/>
                </a:lnTo>
                <a:lnTo>
                  <a:pt x="2190" y="110"/>
                </a:lnTo>
                <a:lnTo>
                  <a:pt x="2177" y="110"/>
                </a:lnTo>
                <a:lnTo>
                  <a:pt x="2171" y="110"/>
                </a:lnTo>
                <a:lnTo>
                  <a:pt x="2159" y="110"/>
                </a:lnTo>
                <a:lnTo>
                  <a:pt x="2147" y="104"/>
                </a:lnTo>
                <a:lnTo>
                  <a:pt x="2141" y="104"/>
                </a:lnTo>
                <a:lnTo>
                  <a:pt x="2129" y="104"/>
                </a:lnTo>
                <a:lnTo>
                  <a:pt x="2116" y="104"/>
                </a:lnTo>
                <a:lnTo>
                  <a:pt x="2110" y="98"/>
                </a:lnTo>
                <a:lnTo>
                  <a:pt x="2098" y="98"/>
                </a:lnTo>
                <a:lnTo>
                  <a:pt x="2086" y="98"/>
                </a:lnTo>
                <a:lnTo>
                  <a:pt x="2080" y="98"/>
                </a:lnTo>
                <a:lnTo>
                  <a:pt x="2067" y="98"/>
                </a:lnTo>
                <a:lnTo>
                  <a:pt x="2055" y="98"/>
                </a:lnTo>
                <a:lnTo>
                  <a:pt x="2049" y="98"/>
                </a:lnTo>
                <a:lnTo>
                  <a:pt x="2037" y="98"/>
                </a:lnTo>
                <a:lnTo>
                  <a:pt x="2025" y="98"/>
                </a:lnTo>
                <a:lnTo>
                  <a:pt x="2018" y="104"/>
                </a:lnTo>
                <a:lnTo>
                  <a:pt x="2006" y="104"/>
                </a:lnTo>
                <a:lnTo>
                  <a:pt x="1994" y="104"/>
                </a:lnTo>
                <a:lnTo>
                  <a:pt x="1988" y="110"/>
                </a:lnTo>
                <a:lnTo>
                  <a:pt x="1976" y="110"/>
                </a:lnTo>
                <a:lnTo>
                  <a:pt x="1963" y="110"/>
                </a:lnTo>
                <a:lnTo>
                  <a:pt x="1957" y="110"/>
                </a:lnTo>
                <a:lnTo>
                  <a:pt x="1945" y="116"/>
                </a:lnTo>
                <a:lnTo>
                  <a:pt x="1933" y="116"/>
                </a:lnTo>
                <a:lnTo>
                  <a:pt x="1927" y="116"/>
                </a:lnTo>
                <a:lnTo>
                  <a:pt x="1914" y="116"/>
                </a:lnTo>
                <a:lnTo>
                  <a:pt x="1902" y="122"/>
                </a:lnTo>
                <a:lnTo>
                  <a:pt x="1896" y="128"/>
                </a:lnTo>
                <a:lnTo>
                  <a:pt x="1884" y="128"/>
                </a:lnTo>
                <a:lnTo>
                  <a:pt x="1872" y="128"/>
                </a:lnTo>
                <a:lnTo>
                  <a:pt x="1866" y="128"/>
                </a:lnTo>
                <a:lnTo>
                  <a:pt x="1853" y="128"/>
                </a:lnTo>
                <a:lnTo>
                  <a:pt x="1841" y="128"/>
                </a:lnTo>
                <a:lnTo>
                  <a:pt x="1835" y="122"/>
                </a:lnTo>
                <a:lnTo>
                  <a:pt x="1823" y="122"/>
                </a:lnTo>
                <a:lnTo>
                  <a:pt x="1810" y="122"/>
                </a:lnTo>
                <a:lnTo>
                  <a:pt x="1804" y="122"/>
                </a:lnTo>
                <a:lnTo>
                  <a:pt x="1792" y="122"/>
                </a:lnTo>
                <a:lnTo>
                  <a:pt x="1780" y="128"/>
                </a:lnTo>
                <a:lnTo>
                  <a:pt x="1774" y="128"/>
                </a:lnTo>
                <a:lnTo>
                  <a:pt x="1762" y="122"/>
                </a:lnTo>
                <a:lnTo>
                  <a:pt x="1749" y="128"/>
                </a:lnTo>
                <a:lnTo>
                  <a:pt x="1743" y="128"/>
                </a:lnTo>
                <a:lnTo>
                  <a:pt x="1731" y="128"/>
                </a:lnTo>
                <a:lnTo>
                  <a:pt x="1719" y="128"/>
                </a:lnTo>
                <a:lnTo>
                  <a:pt x="1713" y="135"/>
                </a:lnTo>
                <a:lnTo>
                  <a:pt x="1700" y="135"/>
                </a:lnTo>
                <a:lnTo>
                  <a:pt x="1688" y="141"/>
                </a:lnTo>
                <a:lnTo>
                  <a:pt x="1682" y="141"/>
                </a:lnTo>
                <a:lnTo>
                  <a:pt x="1670" y="147"/>
                </a:lnTo>
                <a:lnTo>
                  <a:pt x="1658" y="147"/>
                </a:lnTo>
                <a:lnTo>
                  <a:pt x="1651" y="153"/>
                </a:lnTo>
                <a:lnTo>
                  <a:pt x="1639" y="153"/>
                </a:lnTo>
                <a:lnTo>
                  <a:pt x="1627" y="153"/>
                </a:lnTo>
                <a:lnTo>
                  <a:pt x="1621" y="153"/>
                </a:lnTo>
                <a:lnTo>
                  <a:pt x="1609" y="153"/>
                </a:lnTo>
                <a:lnTo>
                  <a:pt x="1596" y="153"/>
                </a:lnTo>
                <a:lnTo>
                  <a:pt x="1590" y="153"/>
                </a:lnTo>
                <a:lnTo>
                  <a:pt x="1578" y="153"/>
                </a:lnTo>
                <a:lnTo>
                  <a:pt x="1566" y="159"/>
                </a:lnTo>
                <a:lnTo>
                  <a:pt x="1560" y="159"/>
                </a:lnTo>
                <a:lnTo>
                  <a:pt x="1547" y="159"/>
                </a:lnTo>
                <a:lnTo>
                  <a:pt x="1535" y="159"/>
                </a:lnTo>
                <a:lnTo>
                  <a:pt x="1529" y="159"/>
                </a:lnTo>
                <a:lnTo>
                  <a:pt x="1517" y="159"/>
                </a:lnTo>
                <a:lnTo>
                  <a:pt x="1505" y="159"/>
                </a:lnTo>
                <a:lnTo>
                  <a:pt x="1499" y="159"/>
                </a:lnTo>
                <a:lnTo>
                  <a:pt x="1486" y="165"/>
                </a:lnTo>
                <a:lnTo>
                  <a:pt x="1474" y="165"/>
                </a:lnTo>
                <a:lnTo>
                  <a:pt x="1468" y="165"/>
                </a:lnTo>
                <a:lnTo>
                  <a:pt x="1456" y="165"/>
                </a:lnTo>
                <a:lnTo>
                  <a:pt x="1443" y="165"/>
                </a:lnTo>
                <a:lnTo>
                  <a:pt x="1437" y="165"/>
                </a:lnTo>
                <a:lnTo>
                  <a:pt x="1425" y="165"/>
                </a:lnTo>
                <a:lnTo>
                  <a:pt x="1413" y="165"/>
                </a:lnTo>
                <a:lnTo>
                  <a:pt x="1407" y="171"/>
                </a:lnTo>
                <a:lnTo>
                  <a:pt x="1395" y="165"/>
                </a:lnTo>
                <a:lnTo>
                  <a:pt x="1382" y="171"/>
                </a:lnTo>
                <a:lnTo>
                  <a:pt x="1376" y="171"/>
                </a:lnTo>
                <a:lnTo>
                  <a:pt x="1364" y="171"/>
                </a:lnTo>
                <a:lnTo>
                  <a:pt x="1352" y="177"/>
                </a:lnTo>
                <a:lnTo>
                  <a:pt x="1346" y="177"/>
                </a:lnTo>
                <a:lnTo>
                  <a:pt x="1333" y="177"/>
                </a:lnTo>
                <a:lnTo>
                  <a:pt x="1321" y="171"/>
                </a:lnTo>
                <a:lnTo>
                  <a:pt x="1315" y="171"/>
                </a:lnTo>
                <a:lnTo>
                  <a:pt x="1303" y="171"/>
                </a:lnTo>
                <a:lnTo>
                  <a:pt x="1291" y="171"/>
                </a:lnTo>
                <a:lnTo>
                  <a:pt x="1284" y="177"/>
                </a:lnTo>
                <a:lnTo>
                  <a:pt x="1272" y="177"/>
                </a:lnTo>
                <a:lnTo>
                  <a:pt x="1260" y="177"/>
                </a:lnTo>
                <a:lnTo>
                  <a:pt x="1254" y="177"/>
                </a:lnTo>
                <a:lnTo>
                  <a:pt x="1242" y="177"/>
                </a:lnTo>
                <a:lnTo>
                  <a:pt x="1229" y="177"/>
                </a:lnTo>
                <a:lnTo>
                  <a:pt x="1223" y="177"/>
                </a:lnTo>
                <a:lnTo>
                  <a:pt x="1211" y="177"/>
                </a:lnTo>
                <a:lnTo>
                  <a:pt x="1199" y="177"/>
                </a:lnTo>
                <a:lnTo>
                  <a:pt x="1193" y="177"/>
                </a:lnTo>
                <a:lnTo>
                  <a:pt x="1180" y="177"/>
                </a:lnTo>
                <a:lnTo>
                  <a:pt x="1168" y="177"/>
                </a:lnTo>
                <a:lnTo>
                  <a:pt x="1162" y="177"/>
                </a:lnTo>
                <a:lnTo>
                  <a:pt x="1150" y="177"/>
                </a:lnTo>
                <a:lnTo>
                  <a:pt x="1138" y="177"/>
                </a:lnTo>
                <a:lnTo>
                  <a:pt x="1131" y="177"/>
                </a:lnTo>
                <a:lnTo>
                  <a:pt x="1119" y="183"/>
                </a:lnTo>
                <a:lnTo>
                  <a:pt x="1107" y="183"/>
                </a:lnTo>
                <a:lnTo>
                  <a:pt x="1101" y="183"/>
                </a:lnTo>
                <a:lnTo>
                  <a:pt x="1089" y="183"/>
                </a:lnTo>
                <a:lnTo>
                  <a:pt x="1076" y="183"/>
                </a:lnTo>
                <a:lnTo>
                  <a:pt x="1070" y="183"/>
                </a:lnTo>
                <a:lnTo>
                  <a:pt x="1058" y="183"/>
                </a:lnTo>
                <a:lnTo>
                  <a:pt x="1046" y="183"/>
                </a:lnTo>
                <a:lnTo>
                  <a:pt x="1040" y="189"/>
                </a:lnTo>
                <a:lnTo>
                  <a:pt x="1028" y="189"/>
                </a:lnTo>
                <a:lnTo>
                  <a:pt x="1021" y="189"/>
                </a:lnTo>
                <a:lnTo>
                  <a:pt x="1009" y="189"/>
                </a:lnTo>
                <a:lnTo>
                  <a:pt x="997" y="189"/>
                </a:lnTo>
                <a:lnTo>
                  <a:pt x="991" y="189"/>
                </a:lnTo>
                <a:lnTo>
                  <a:pt x="979" y="189"/>
                </a:lnTo>
                <a:lnTo>
                  <a:pt x="966" y="189"/>
                </a:lnTo>
                <a:lnTo>
                  <a:pt x="960" y="189"/>
                </a:lnTo>
                <a:lnTo>
                  <a:pt x="948" y="189"/>
                </a:lnTo>
                <a:lnTo>
                  <a:pt x="936" y="189"/>
                </a:lnTo>
                <a:lnTo>
                  <a:pt x="930" y="189"/>
                </a:lnTo>
                <a:lnTo>
                  <a:pt x="917" y="189"/>
                </a:lnTo>
                <a:lnTo>
                  <a:pt x="905" y="196"/>
                </a:lnTo>
                <a:lnTo>
                  <a:pt x="899" y="196"/>
                </a:lnTo>
                <a:lnTo>
                  <a:pt x="887" y="196"/>
                </a:lnTo>
                <a:lnTo>
                  <a:pt x="875" y="196"/>
                </a:lnTo>
                <a:lnTo>
                  <a:pt x="868" y="196"/>
                </a:lnTo>
                <a:lnTo>
                  <a:pt x="856" y="196"/>
                </a:lnTo>
                <a:lnTo>
                  <a:pt x="844" y="196"/>
                </a:lnTo>
                <a:lnTo>
                  <a:pt x="838" y="196"/>
                </a:lnTo>
                <a:lnTo>
                  <a:pt x="826" y="196"/>
                </a:lnTo>
                <a:lnTo>
                  <a:pt x="813" y="196"/>
                </a:lnTo>
                <a:lnTo>
                  <a:pt x="807" y="196"/>
                </a:lnTo>
                <a:lnTo>
                  <a:pt x="795" y="196"/>
                </a:lnTo>
                <a:lnTo>
                  <a:pt x="783" y="196"/>
                </a:lnTo>
                <a:lnTo>
                  <a:pt x="777" y="196"/>
                </a:lnTo>
                <a:lnTo>
                  <a:pt x="764" y="196"/>
                </a:lnTo>
                <a:lnTo>
                  <a:pt x="752" y="196"/>
                </a:lnTo>
                <a:lnTo>
                  <a:pt x="746" y="196"/>
                </a:lnTo>
                <a:lnTo>
                  <a:pt x="734" y="196"/>
                </a:lnTo>
                <a:lnTo>
                  <a:pt x="722" y="196"/>
                </a:lnTo>
                <a:lnTo>
                  <a:pt x="716" y="196"/>
                </a:lnTo>
                <a:lnTo>
                  <a:pt x="703" y="196"/>
                </a:lnTo>
                <a:lnTo>
                  <a:pt x="691" y="196"/>
                </a:lnTo>
                <a:lnTo>
                  <a:pt x="685" y="196"/>
                </a:lnTo>
                <a:lnTo>
                  <a:pt x="673" y="196"/>
                </a:lnTo>
                <a:lnTo>
                  <a:pt x="661" y="196"/>
                </a:lnTo>
                <a:lnTo>
                  <a:pt x="654" y="196"/>
                </a:lnTo>
                <a:lnTo>
                  <a:pt x="642" y="202"/>
                </a:lnTo>
                <a:lnTo>
                  <a:pt x="630" y="202"/>
                </a:lnTo>
                <a:lnTo>
                  <a:pt x="624" y="202"/>
                </a:lnTo>
                <a:lnTo>
                  <a:pt x="612" y="202"/>
                </a:lnTo>
                <a:lnTo>
                  <a:pt x="599" y="202"/>
                </a:lnTo>
                <a:lnTo>
                  <a:pt x="593" y="202"/>
                </a:lnTo>
                <a:lnTo>
                  <a:pt x="581" y="202"/>
                </a:lnTo>
                <a:lnTo>
                  <a:pt x="569" y="202"/>
                </a:lnTo>
                <a:lnTo>
                  <a:pt x="563" y="202"/>
                </a:lnTo>
                <a:lnTo>
                  <a:pt x="550" y="202"/>
                </a:lnTo>
                <a:lnTo>
                  <a:pt x="538" y="202"/>
                </a:lnTo>
                <a:lnTo>
                  <a:pt x="532" y="202"/>
                </a:lnTo>
                <a:lnTo>
                  <a:pt x="520" y="202"/>
                </a:lnTo>
                <a:lnTo>
                  <a:pt x="508" y="202"/>
                </a:lnTo>
                <a:lnTo>
                  <a:pt x="501" y="202"/>
                </a:lnTo>
                <a:lnTo>
                  <a:pt x="489" y="202"/>
                </a:lnTo>
                <a:lnTo>
                  <a:pt x="477" y="202"/>
                </a:lnTo>
                <a:lnTo>
                  <a:pt x="471" y="202"/>
                </a:lnTo>
                <a:lnTo>
                  <a:pt x="459" y="202"/>
                </a:lnTo>
                <a:lnTo>
                  <a:pt x="446" y="202"/>
                </a:lnTo>
                <a:lnTo>
                  <a:pt x="440" y="202"/>
                </a:lnTo>
                <a:lnTo>
                  <a:pt x="428" y="202"/>
                </a:lnTo>
                <a:lnTo>
                  <a:pt x="416" y="202"/>
                </a:lnTo>
                <a:lnTo>
                  <a:pt x="410" y="202"/>
                </a:lnTo>
                <a:lnTo>
                  <a:pt x="397" y="202"/>
                </a:lnTo>
                <a:lnTo>
                  <a:pt x="385" y="202"/>
                </a:lnTo>
                <a:lnTo>
                  <a:pt x="379" y="202"/>
                </a:lnTo>
                <a:lnTo>
                  <a:pt x="367" y="202"/>
                </a:lnTo>
                <a:lnTo>
                  <a:pt x="355" y="202"/>
                </a:lnTo>
                <a:lnTo>
                  <a:pt x="349" y="202"/>
                </a:lnTo>
                <a:lnTo>
                  <a:pt x="336" y="202"/>
                </a:lnTo>
                <a:lnTo>
                  <a:pt x="324" y="202"/>
                </a:lnTo>
                <a:lnTo>
                  <a:pt x="318" y="202"/>
                </a:lnTo>
                <a:lnTo>
                  <a:pt x="306" y="202"/>
                </a:lnTo>
                <a:lnTo>
                  <a:pt x="293" y="202"/>
                </a:lnTo>
                <a:lnTo>
                  <a:pt x="287" y="202"/>
                </a:lnTo>
                <a:lnTo>
                  <a:pt x="275" y="202"/>
                </a:lnTo>
                <a:lnTo>
                  <a:pt x="263" y="202"/>
                </a:lnTo>
                <a:lnTo>
                  <a:pt x="257" y="202"/>
                </a:lnTo>
                <a:lnTo>
                  <a:pt x="245" y="202"/>
                </a:lnTo>
                <a:lnTo>
                  <a:pt x="232" y="202"/>
                </a:lnTo>
                <a:lnTo>
                  <a:pt x="226" y="202"/>
                </a:lnTo>
                <a:lnTo>
                  <a:pt x="214" y="202"/>
                </a:lnTo>
                <a:lnTo>
                  <a:pt x="202" y="202"/>
                </a:lnTo>
                <a:lnTo>
                  <a:pt x="196" y="202"/>
                </a:lnTo>
                <a:lnTo>
                  <a:pt x="183" y="202"/>
                </a:lnTo>
                <a:lnTo>
                  <a:pt x="171" y="202"/>
                </a:lnTo>
                <a:lnTo>
                  <a:pt x="165" y="202"/>
                </a:lnTo>
                <a:lnTo>
                  <a:pt x="153" y="202"/>
                </a:lnTo>
                <a:lnTo>
                  <a:pt x="141" y="202"/>
                </a:lnTo>
                <a:lnTo>
                  <a:pt x="134" y="202"/>
                </a:lnTo>
                <a:lnTo>
                  <a:pt x="122" y="202"/>
                </a:lnTo>
                <a:lnTo>
                  <a:pt x="110" y="202"/>
                </a:lnTo>
                <a:lnTo>
                  <a:pt x="104" y="202"/>
                </a:lnTo>
                <a:lnTo>
                  <a:pt x="92" y="202"/>
                </a:lnTo>
                <a:lnTo>
                  <a:pt x="79" y="202"/>
                </a:lnTo>
                <a:lnTo>
                  <a:pt x="73" y="202"/>
                </a:lnTo>
                <a:lnTo>
                  <a:pt x="61" y="202"/>
                </a:lnTo>
                <a:lnTo>
                  <a:pt x="49" y="202"/>
                </a:lnTo>
                <a:lnTo>
                  <a:pt x="43" y="202"/>
                </a:lnTo>
                <a:lnTo>
                  <a:pt x="30" y="202"/>
                </a:lnTo>
                <a:lnTo>
                  <a:pt x="18" y="202"/>
                </a:lnTo>
                <a:lnTo>
                  <a:pt x="12" y="202"/>
                </a:lnTo>
                <a:lnTo>
                  <a:pt x="0" y="202"/>
                </a:lnTo>
                <a:close/>
              </a:path>
            </a:pathLst>
          </a:custGeom>
          <a:solidFill>
            <a:srgbClr val="99993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0" name="Freeform 1014"/>
          <p:cNvSpPr>
            <a:spLocks/>
          </p:cNvSpPr>
          <p:nvPr/>
        </p:nvSpPr>
        <p:spPr bwMode="auto">
          <a:xfrm>
            <a:off x="812800" y="5440363"/>
            <a:ext cx="6467475" cy="427037"/>
          </a:xfrm>
          <a:custGeom>
            <a:avLst/>
            <a:gdLst/>
            <a:ahLst/>
            <a:cxnLst>
              <a:cxn ang="0">
                <a:pos x="110" y="269"/>
              </a:cxn>
              <a:cxn ang="0">
                <a:pos x="245" y="269"/>
              </a:cxn>
              <a:cxn ang="0">
                <a:pos x="379" y="269"/>
              </a:cxn>
              <a:cxn ang="0">
                <a:pos x="508" y="269"/>
              </a:cxn>
              <a:cxn ang="0">
                <a:pos x="642" y="263"/>
              </a:cxn>
              <a:cxn ang="0">
                <a:pos x="777" y="256"/>
              </a:cxn>
              <a:cxn ang="0">
                <a:pos x="905" y="250"/>
              </a:cxn>
              <a:cxn ang="0">
                <a:pos x="1040" y="238"/>
              </a:cxn>
              <a:cxn ang="0">
                <a:pos x="1168" y="226"/>
              </a:cxn>
              <a:cxn ang="0">
                <a:pos x="1303" y="208"/>
              </a:cxn>
              <a:cxn ang="0">
                <a:pos x="1437" y="189"/>
              </a:cxn>
              <a:cxn ang="0">
                <a:pos x="1566" y="171"/>
              </a:cxn>
              <a:cxn ang="0">
                <a:pos x="1700" y="104"/>
              </a:cxn>
              <a:cxn ang="0">
                <a:pos x="1835" y="37"/>
              </a:cxn>
              <a:cxn ang="0">
                <a:pos x="1963" y="18"/>
              </a:cxn>
              <a:cxn ang="0">
                <a:pos x="2098" y="6"/>
              </a:cxn>
              <a:cxn ang="0">
                <a:pos x="2233" y="55"/>
              </a:cxn>
              <a:cxn ang="0">
                <a:pos x="2361" y="122"/>
              </a:cxn>
              <a:cxn ang="0">
                <a:pos x="2496" y="189"/>
              </a:cxn>
              <a:cxn ang="0">
                <a:pos x="2630" y="220"/>
              </a:cxn>
              <a:cxn ang="0">
                <a:pos x="2759" y="232"/>
              </a:cxn>
              <a:cxn ang="0">
                <a:pos x="2893" y="238"/>
              </a:cxn>
              <a:cxn ang="0">
                <a:pos x="3028" y="244"/>
              </a:cxn>
              <a:cxn ang="0">
                <a:pos x="3156" y="250"/>
              </a:cxn>
              <a:cxn ang="0">
                <a:pos x="3291" y="250"/>
              </a:cxn>
              <a:cxn ang="0">
                <a:pos x="3419" y="250"/>
              </a:cxn>
              <a:cxn ang="0">
                <a:pos x="3554" y="250"/>
              </a:cxn>
              <a:cxn ang="0">
                <a:pos x="3688" y="250"/>
              </a:cxn>
              <a:cxn ang="0">
                <a:pos x="3817" y="256"/>
              </a:cxn>
              <a:cxn ang="0">
                <a:pos x="3951" y="256"/>
              </a:cxn>
              <a:cxn ang="0">
                <a:pos x="4074" y="256"/>
              </a:cxn>
              <a:cxn ang="0">
                <a:pos x="3939" y="256"/>
              </a:cxn>
              <a:cxn ang="0">
                <a:pos x="3811" y="256"/>
              </a:cxn>
              <a:cxn ang="0">
                <a:pos x="3676" y="256"/>
              </a:cxn>
              <a:cxn ang="0">
                <a:pos x="3542" y="256"/>
              </a:cxn>
              <a:cxn ang="0">
                <a:pos x="3413" y="256"/>
              </a:cxn>
              <a:cxn ang="0">
                <a:pos x="3278" y="256"/>
              </a:cxn>
              <a:cxn ang="0">
                <a:pos x="3144" y="250"/>
              </a:cxn>
              <a:cxn ang="0">
                <a:pos x="3015" y="250"/>
              </a:cxn>
              <a:cxn ang="0">
                <a:pos x="2881" y="244"/>
              </a:cxn>
              <a:cxn ang="0">
                <a:pos x="2752" y="238"/>
              </a:cxn>
              <a:cxn ang="0">
                <a:pos x="2618" y="232"/>
              </a:cxn>
              <a:cxn ang="0">
                <a:pos x="2483" y="208"/>
              </a:cxn>
              <a:cxn ang="0">
                <a:pos x="2355" y="153"/>
              </a:cxn>
              <a:cxn ang="0">
                <a:pos x="2220" y="104"/>
              </a:cxn>
              <a:cxn ang="0">
                <a:pos x="2086" y="67"/>
              </a:cxn>
              <a:cxn ang="0">
                <a:pos x="1957" y="85"/>
              </a:cxn>
              <a:cxn ang="0">
                <a:pos x="1823" y="98"/>
              </a:cxn>
              <a:cxn ang="0">
                <a:pos x="1688" y="147"/>
              </a:cxn>
              <a:cxn ang="0">
                <a:pos x="1560" y="189"/>
              </a:cxn>
              <a:cxn ang="0">
                <a:pos x="1425" y="208"/>
              </a:cxn>
              <a:cxn ang="0">
                <a:pos x="1291" y="220"/>
              </a:cxn>
              <a:cxn ang="0">
                <a:pos x="1162" y="232"/>
              </a:cxn>
              <a:cxn ang="0">
                <a:pos x="1028" y="244"/>
              </a:cxn>
              <a:cxn ang="0">
                <a:pos x="899" y="256"/>
              </a:cxn>
              <a:cxn ang="0">
                <a:pos x="764" y="263"/>
              </a:cxn>
              <a:cxn ang="0">
                <a:pos x="630" y="263"/>
              </a:cxn>
              <a:cxn ang="0">
                <a:pos x="501" y="269"/>
              </a:cxn>
              <a:cxn ang="0">
                <a:pos x="367" y="269"/>
              </a:cxn>
              <a:cxn ang="0">
                <a:pos x="232" y="269"/>
              </a:cxn>
              <a:cxn ang="0">
                <a:pos x="104" y="269"/>
              </a:cxn>
            </a:cxnLst>
            <a:rect l="0" t="0" r="r" b="b"/>
            <a:pathLst>
              <a:path w="4074" h="269">
                <a:moveTo>
                  <a:pt x="0" y="269"/>
                </a:moveTo>
                <a:lnTo>
                  <a:pt x="0" y="269"/>
                </a:lnTo>
                <a:lnTo>
                  <a:pt x="12" y="269"/>
                </a:lnTo>
                <a:lnTo>
                  <a:pt x="18" y="269"/>
                </a:lnTo>
                <a:lnTo>
                  <a:pt x="30" y="269"/>
                </a:lnTo>
                <a:lnTo>
                  <a:pt x="43" y="269"/>
                </a:lnTo>
                <a:lnTo>
                  <a:pt x="49" y="269"/>
                </a:lnTo>
                <a:lnTo>
                  <a:pt x="61" y="269"/>
                </a:lnTo>
                <a:lnTo>
                  <a:pt x="73" y="269"/>
                </a:lnTo>
                <a:lnTo>
                  <a:pt x="79" y="269"/>
                </a:lnTo>
                <a:lnTo>
                  <a:pt x="92" y="269"/>
                </a:lnTo>
                <a:lnTo>
                  <a:pt x="104" y="269"/>
                </a:lnTo>
                <a:lnTo>
                  <a:pt x="110" y="269"/>
                </a:lnTo>
                <a:lnTo>
                  <a:pt x="122" y="269"/>
                </a:lnTo>
                <a:lnTo>
                  <a:pt x="134" y="269"/>
                </a:lnTo>
                <a:lnTo>
                  <a:pt x="141" y="269"/>
                </a:lnTo>
                <a:lnTo>
                  <a:pt x="153" y="269"/>
                </a:lnTo>
                <a:lnTo>
                  <a:pt x="165" y="269"/>
                </a:lnTo>
                <a:lnTo>
                  <a:pt x="171" y="269"/>
                </a:lnTo>
                <a:lnTo>
                  <a:pt x="183" y="269"/>
                </a:lnTo>
                <a:lnTo>
                  <a:pt x="196" y="269"/>
                </a:lnTo>
                <a:lnTo>
                  <a:pt x="202" y="269"/>
                </a:lnTo>
                <a:lnTo>
                  <a:pt x="214" y="269"/>
                </a:lnTo>
                <a:lnTo>
                  <a:pt x="226" y="269"/>
                </a:lnTo>
                <a:lnTo>
                  <a:pt x="232" y="269"/>
                </a:lnTo>
                <a:lnTo>
                  <a:pt x="245" y="269"/>
                </a:lnTo>
                <a:lnTo>
                  <a:pt x="257" y="269"/>
                </a:lnTo>
                <a:lnTo>
                  <a:pt x="263" y="269"/>
                </a:lnTo>
                <a:lnTo>
                  <a:pt x="275" y="269"/>
                </a:lnTo>
                <a:lnTo>
                  <a:pt x="287" y="269"/>
                </a:lnTo>
                <a:lnTo>
                  <a:pt x="293" y="269"/>
                </a:lnTo>
                <a:lnTo>
                  <a:pt x="306" y="269"/>
                </a:lnTo>
                <a:lnTo>
                  <a:pt x="318" y="269"/>
                </a:lnTo>
                <a:lnTo>
                  <a:pt x="324" y="269"/>
                </a:lnTo>
                <a:lnTo>
                  <a:pt x="336" y="269"/>
                </a:lnTo>
                <a:lnTo>
                  <a:pt x="349" y="269"/>
                </a:lnTo>
                <a:lnTo>
                  <a:pt x="355" y="269"/>
                </a:lnTo>
                <a:lnTo>
                  <a:pt x="367" y="269"/>
                </a:lnTo>
                <a:lnTo>
                  <a:pt x="379" y="269"/>
                </a:lnTo>
                <a:lnTo>
                  <a:pt x="385" y="269"/>
                </a:lnTo>
                <a:lnTo>
                  <a:pt x="397" y="269"/>
                </a:lnTo>
                <a:lnTo>
                  <a:pt x="410" y="269"/>
                </a:lnTo>
                <a:lnTo>
                  <a:pt x="416" y="269"/>
                </a:lnTo>
                <a:lnTo>
                  <a:pt x="428" y="269"/>
                </a:lnTo>
                <a:lnTo>
                  <a:pt x="440" y="269"/>
                </a:lnTo>
                <a:lnTo>
                  <a:pt x="446" y="269"/>
                </a:lnTo>
                <a:lnTo>
                  <a:pt x="459" y="269"/>
                </a:lnTo>
                <a:lnTo>
                  <a:pt x="471" y="269"/>
                </a:lnTo>
                <a:lnTo>
                  <a:pt x="477" y="269"/>
                </a:lnTo>
                <a:lnTo>
                  <a:pt x="489" y="269"/>
                </a:lnTo>
                <a:lnTo>
                  <a:pt x="501" y="269"/>
                </a:lnTo>
                <a:lnTo>
                  <a:pt x="508" y="269"/>
                </a:lnTo>
                <a:lnTo>
                  <a:pt x="520" y="269"/>
                </a:lnTo>
                <a:lnTo>
                  <a:pt x="532" y="269"/>
                </a:lnTo>
                <a:lnTo>
                  <a:pt x="538" y="263"/>
                </a:lnTo>
                <a:lnTo>
                  <a:pt x="550" y="263"/>
                </a:lnTo>
                <a:lnTo>
                  <a:pt x="563" y="263"/>
                </a:lnTo>
                <a:lnTo>
                  <a:pt x="569" y="263"/>
                </a:lnTo>
                <a:lnTo>
                  <a:pt x="581" y="263"/>
                </a:lnTo>
                <a:lnTo>
                  <a:pt x="593" y="263"/>
                </a:lnTo>
                <a:lnTo>
                  <a:pt x="599" y="263"/>
                </a:lnTo>
                <a:lnTo>
                  <a:pt x="612" y="263"/>
                </a:lnTo>
                <a:lnTo>
                  <a:pt x="624" y="263"/>
                </a:lnTo>
                <a:lnTo>
                  <a:pt x="630" y="263"/>
                </a:lnTo>
                <a:lnTo>
                  <a:pt x="642" y="263"/>
                </a:lnTo>
                <a:lnTo>
                  <a:pt x="654" y="263"/>
                </a:lnTo>
                <a:lnTo>
                  <a:pt x="661" y="263"/>
                </a:lnTo>
                <a:lnTo>
                  <a:pt x="673" y="263"/>
                </a:lnTo>
                <a:lnTo>
                  <a:pt x="685" y="263"/>
                </a:lnTo>
                <a:lnTo>
                  <a:pt x="691" y="263"/>
                </a:lnTo>
                <a:lnTo>
                  <a:pt x="703" y="263"/>
                </a:lnTo>
                <a:lnTo>
                  <a:pt x="716" y="263"/>
                </a:lnTo>
                <a:lnTo>
                  <a:pt x="722" y="263"/>
                </a:lnTo>
                <a:lnTo>
                  <a:pt x="734" y="256"/>
                </a:lnTo>
                <a:lnTo>
                  <a:pt x="746" y="256"/>
                </a:lnTo>
                <a:lnTo>
                  <a:pt x="752" y="256"/>
                </a:lnTo>
                <a:lnTo>
                  <a:pt x="764" y="256"/>
                </a:lnTo>
                <a:lnTo>
                  <a:pt x="777" y="256"/>
                </a:lnTo>
                <a:lnTo>
                  <a:pt x="783" y="256"/>
                </a:lnTo>
                <a:lnTo>
                  <a:pt x="795" y="256"/>
                </a:lnTo>
                <a:lnTo>
                  <a:pt x="807" y="256"/>
                </a:lnTo>
                <a:lnTo>
                  <a:pt x="813" y="256"/>
                </a:lnTo>
                <a:lnTo>
                  <a:pt x="826" y="256"/>
                </a:lnTo>
                <a:lnTo>
                  <a:pt x="838" y="256"/>
                </a:lnTo>
                <a:lnTo>
                  <a:pt x="844" y="256"/>
                </a:lnTo>
                <a:lnTo>
                  <a:pt x="856" y="250"/>
                </a:lnTo>
                <a:lnTo>
                  <a:pt x="868" y="256"/>
                </a:lnTo>
                <a:lnTo>
                  <a:pt x="875" y="256"/>
                </a:lnTo>
                <a:lnTo>
                  <a:pt x="887" y="250"/>
                </a:lnTo>
                <a:lnTo>
                  <a:pt x="899" y="250"/>
                </a:lnTo>
                <a:lnTo>
                  <a:pt x="905" y="250"/>
                </a:lnTo>
                <a:lnTo>
                  <a:pt x="917" y="250"/>
                </a:lnTo>
                <a:lnTo>
                  <a:pt x="930" y="250"/>
                </a:lnTo>
                <a:lnTo>
                  <a:pt x="936" y="250"/>
                </a:lnTo>
                <a:lnTo>
                  <a:pt x="948" y="250"/>
                </a:lnTo>
                <a:lnTo>
                  <a:pt x="960" y="250"/>
                </a:lnTo>
                <a:lnTo>
                  <a:pt x="966" y="244"/>
                </a:lnTo>
                <a:lnTo>
                  <a:pt x="979" y="244"/>
                </a:lnTo>
                <a:lnTo>
                  <a:pt x="991" y="244"/>
                </a:lnTo>
                <a:lnTo>
                  <a:pt x="997" y="244"/>
                </a:lnTo>
                <a:lnTo>
                  <a:pt x="1009" y="244"/>
                </a:lnTo>
                <a:lnTo>
                  <a:pt x="1021" y="238"/>
                </a:lnTo>
                <a:lnTo>
                  <a:pt x="1028" y="238"/>
                </a:lnTo>
                <a:lnTo>
                  <a:pt x="1040" y="238"/>
                </a:lnTo>
                <a:lnTo>
                  <a:pt x="1046" y="238"/>
                </a:lnTo>
                <a:lnTo>
                  <a:pt x="1058" y="238"/>
                </a:lnTo>
                <a:lnTo>
                  <a:pt x="1070" y="232"/>
                </a:lnTo>
                <a:lnTo>
                  <a:pt x="1076" y="232"/>
                </a:lnTo>
                <a:lnTo>
                  <a:pt x="1089" y="226"/>
                </a:lnTo>
                <a:lnTo>
                  <a:pt x="1101" y="226"/>
                </a:lnTo>
                <a:lnTo>
                  <a:pt x="1107" y="226"/>
                </a:lnTo>
                <a:lnTo>
                  <a:pt x="1119" y="226"/>
                </a:lnTo>
                <a:lnTo>
                  <a:pt x="1131" y="226"/>
                </a:lnTo>
                <a:lnTo>
                  <a:pt x="1138" y="220"/>
                </a:lnTo>
                <a:lnTo>
                  <a:pt x="1150" y="220"/>
                </a:lnTo>
                <a:lnTo>
                  <a:pt x="1162" y="220"/>
                </a:lnTo>
                <a:lnTo>
                  <a:pt x="1168" y="226"/>
                </a:lnTo>
                <a:lnTo>
                  <a:pt x="1180" y="220"/>
                </a:lnTo>
                <a:lnTo>
                  <a:pt x="1193" y="220"/>
                </a:lnTo>
                <a:lnTo>
                  <a:pt x="1199" y="220"/>
                </a:lnTo>
                <a:lnTo>
                  <a:pt x="1211" y="220"/>
                </a:lnTo>
                <a:lnTo>
                  <a:pt x="1223" y="214"/>
                </a:lnTo>
                <a:lnTo>
                  <a:pt x="1229" y="220"/>
                </a:lnTo>
                <a:lnTo>
                  <a:pt x="1242" y="220"/>
                </a:lnTo>
                <a:lnTo>
                  <a:pt x="1254" y="214"/>
                </a:lnTo>
                <a:lnTo>
                  <a:pt x="1260" y="214"/>
                </a:lnTo>
                <a:lnTo>
                  <a:pt x="1272" y="214"/>
                </a:lnTo>
                <a:lnTo>
                  <a:pt x="1284" y="214"/>
                </a:lnTo>
                <a:lnTo>
                  <a:pt x="1291" y="208"/>
                </a:lnTo>
                <a:lnTo>
                  <a:pt x="1303" y="208"/>
                </a:lnTo>
                <a:lnTo>
                  <a:pt x="1315" y="202"/>
                </a:lnTo>
                <a:lnTo>
                  <a:pt x="1321" y="208"/>
                </a:lnTo>
                <a:lnTo>
                  <a:pt x="1333" y="214"/>
                </a:lnTo>
                <a:lnTo>
                  <a:pt x="1346" y="220"/>
                </a:lnTo>
                <a:lnTo>
                  <a:pt x="1352" y="214"/>
                </a:lnTo>
                <a:lnTo>
                  <a:pt x="1364" y="214"/>
                </a:lnTo>
                <a:lnTo>
                  <a:pt x="1376" y="208"/>
                </a:lnTo>
                <a:lnTo>
                  <a:pt x="1382" y="202"/>
                </a:lnTo>
                <a:lnTo>
                  <a:pt x="1395" y="202"/>
                </a:lnTo>
                <a:lnTo>
                  <a:pt x="1407" y="202"/>
                </a:lnTo>
                <a:lnTo>
                  <a:pt x="1413" y="195"/>
                </a:lnTo>
                <a:lnTo>
                  <a:pt x="1425" y="195"/>
                </a:lnTo>
                <a:lnTo>
                  <a:pt x="1437" y="189"/>
                </a:lnTo>
                <a:lnTo>
                  <a:pt x="1443" y="189"/>
                </a:lnTo>
                <a:lnTo>
                  <a:pt x="1456" y="189"/>
                </a:lnTo>
                <a:lnTo>
                  <a:pt x="1468" y="189"/>
                </a:lnTo>
                <a:lnTo>
                  <a:pt x="1474" y="195"/>
                </a:lnTo>
                <a:lnTo>
                  <a:pt x="1486" y="195"/>
                </a:lnTo>
                <a:lnTo>
                  <a:pt x="1499" y="183"/>
                </a:lnTo>
                <a:lnTo>
                  <a:pt x="1505" y="177"/>
                </a:lnTo>
                <a:lnTo>
                  <a:pt x="1517" y="183"/>
                </a:lnTo>
                <a:lnTo>
                  <a:pt x="1529" y="177"/>
                </a:lnTo>
                <a:lnTo>
                  <a:pt x="1535" y="171"/>
                </a:lnTo>
                <a:lnTo>
                  <a:pt x="1547" y="171"/>
                </a:lnTo>
                <a:lnTo>
                  <a:pt x="1560" y="171"/>
                </a:lnTo>
                <a:lnTo>
                  <a:pt x="1566" y="171"/>
                </a:lnTo>
                <a:lnTo>
                  <a:pt x="1578" y="159"/>
                </a:lnTo>
                <a:lnTo>
                  <a:pt x="1590" y="153"/>
                </a:lnTo>
                <a:lnTo>
                  <a:pt x="1596" y="153"/>
                </a:lnTo>
                <a:lnTo>
                  <a:pt x="1609" y="153"/>
                </a:lnTo>
                <a:lnTo>
                  <a:pt x="1621" y="153"/>
                </a:lnTo>
                <a:lnTo>
                  <a:pt x="1627" y="147"/>
                </a:lnTo>
                <a:lnTo>
                  <a:pt x="1639" y="140"/>
                </a:lnTo>
                <a:lnTo>
                  <a:pt x="1651" y="134"/>
                </a:lnTo>
                <a:lnTo>
                  <a:pt x="1658" y="128"/>
                </a:lnTo>
                <a:lnTo>
                  <a:pt x="1670" y="122"/>
                </a:lnTo>
                <a:lnTo>
                  <a:pt x="1682" y="116"/>
                </a:lnTo>
                <a:lnTo>
                  <a:pt x="1688" y="110"/>
                </a:lnTo>
                <a:lnTo>
                  <a:pt x="1700" y="104"/>
                </a:lnTo>
                <a:lnTo>
                  <a:pt x="1713" y="92"/>
                </a:lnTo>
                <a:lnTo>
                  <a:pt x="1719" y="85"/>
                </a:lnTo>
                <a:lnTo>
                  <a:pt x="1731" y="79"/>
                </a:lnTo>
                <a:lnTo>
                  <a:pt x="1743" y="73"/>
                </a:lnTo>
                <a:lnTo>
                  <a:pt x="1749" y="67"/>
                </a:lnTo>
                <a:lnTo>
                  <a:pt x="1762" y="55"/>
                </a:lnTo>
                <a:lnTo>
                  <a:pt x="1774" y="55"/>
                </a:lnTo>
                <a:lnTo>
                  <a:pt x="1780" y="61"/>
                </a:lnTo>
                <a:lnTo>
                  <a:pt x="1792" y="49"/>
                </a:lnTo>
                <a:lnTo>
                  <a:pt x="1804" y="49"/>
                </a:lnTo>
                <a:lnTo>
                  <a:pt x="1810" y="43"/>
                </a:lnTo>
                <a:lnTo>
                  <a:pt x="1823" y="37"/>
                </a:lnTo>
                <a:lnTo>
                  <a:pt x="1835" y="37"/>
                </a:lnTo>
                <a:lnTo>
                  <a:pt x="1841" y="49"/>
                </a:lnTo>
                <a:lnTo>
                  <a:pt x="1853" y="49"/>
                </a:lnTo>
                <a:lnTo>
                  <a:pt x="1866" y="49"/>
                </a:lnTo>
                <a:lnTo>
                  <a:pt x="1872" y="49"/>
                </a:lnTo>
                <a:lnTo>
                  <a:pt x="1884" y="43"/>
                </a:lnTo>
                <a:lnTo>
                  <a:pt x="1896" y="37"/>
                </a:lnTo>
                <a:lnTo>
                  <a:pt x="1902" y="30"/>
                </a:lnTo>
                <a:lnTo>
                  <a:pt x="1914" y="24"/>
                </a:lnTo>
                <a:lnTo>
                  <a:pt x="1927" y="24"/>
                </a:lnTo>
                <a:lnTo>
                  <a:pt x="1933" y="18"/>
                </a:lnTo>
                <a:lnTo>
                  <a:pt x="1945" y="18"/>
                </a:lnTo>
                <a:lnTo>
                  <a:pt x="1957" y="18"/>
                </a:lnTo>
                <a:lnTo>
                  <a:pt x="1963" y="18"/>
                </a:lnTo>
                <a:lnTo>
                  <a:pt x="1976" y="18"/>
                </a:lnTo>
                <a:lnTo>
                  <a:pt x="1988" y="18"/>
                </a:lnTo>
                <a:lnTo>
                  <a:pt x="1994" y="18"/>
                </a:lnTo>
                <a:lnTo>
                  <a:pt x="2006" y="12"/>
                </a:lnTo>
                <a:lnTo>
                  <a:pt x="2018" y="12"/>
                </a:lnTo>
                <a:lnTo>
                  <a:pt x="2025" y="6"/>
                </a:lnTo>
                <a:lnTo>
                  <a:pt x="2037" y="6"/>
                </a:lnTo>
                <a:lnTo>
                  <a:pt x="2049" y="6"/>
                </a:lnTo>
                <a:lnTo>
                  <a:pt x="2055" y="0"/>
                </a:lnTo>
                <a:lnTo>
                  <a:pt x="2067" y="6"/>
                </a:lnTo>
                <a:lnTo>
                  <a:pt x="2080" y="6"/>
                </a:lnTo>
                <a:lnTo>
                  <a:pt x="2086" y="6"/>
                </a:lnTo>
                <a:lnTo>
                  <a:pt x="2098" y="6"/>
                </a:lnTo>
                <a:lnTo>
                  <a:pt x="2110" y="6"/>
                </a:lnTo>
                <a:lnTo>
                  <a:pt x="2116" y="12"/>
                </a:lnTo>
                <a:lnTo>
                  <a:pt x="2129" y="12"/>
                </a:lnTo>
                <a:lnTo>
                  <a:pt x="2141" y="18"/>
                </a:lnTo>
                <a:lnTo>
                  <a:pt x="2147" y="18"/>
                </a:lnTo>
                <a:lnTo>
                  <a:pt x="2159" y="24"/>
                </a:lnTo>
                <a:lnTo>
                  <a:pt x="2171" y="24"/>
                </a:lnTo>
                <a:lnTo>
                  <a:pt x="2177" y="30"/>
                </a:lnTo>
                <a:lnTo>
                  <a:pt x="2190" y="37"/>
                </a:lnTo>
                <a:lnTo>
                  <a:pt x="2202" y="37"/>
                </a:lnTo>
                <a:lnTo>
                  <a:pt x="2208" y="43"/>
                </a:lnTo>
                <a:lnTo>
                  <a:pt x="2220" y="49"/>
                </a:lnTo>
                <a:lnTo>
                  <a:pt x="2233" y="55"/>
                </a:lnTo>
                <a:lnTo>
                  <a:pt x="2239" y="61"/>
                </a:lnTo>
                <a:lnTo>
                  <a:pt x="2251" y="61"/>
                </a:lnTo>
                <a:lnTo>
                  <a:pt x="2263" y="67"/>
                </a:lnTo>
                <a:lnTo>
                  <a:pt x="2269" y="73"/>
                </a:lnTo>
                <a:lnTo>
                  <a:pt x="2281" y="79"/>
                </a:lnTo>
                <a:lnTo>
                  <a:pt x="2294" y="85"/>
                </a:lnTo>
                <a:lnTo>
                  <a:pt x="2300" y="92"/>
                </a:lnTo>
                <a:lnTo>
                  <a:pt x="2312" y="98"/>
                </a:lnTo>
                <a:lnTo>
                  <a:pt x="2324" y="104"/>
                </a:lnTo>
                <a:lnTo>
                  <a:pt x="2330" y="110"/>
                </a:lnTo>
                <a:lnTo>
                  <a:pt x="2343" y="116"/>
                </a:lnTo>
                <a:lnTo>
                  <a:pt x="2355" y="116"/>
                </a:lnTo>
                <a:lnTo>
                  <a:pt x="2361" y="122"/>
                </a:lnTo>
                <a:lnTo>
                  <a:pt x="2373" y="128"/>
                </a:lnTo>
                <a:lnTo>
                  <a:pt x="2385" y="134"/>
                </a:lnTo>
                <a:lnTo>
                  <a:pt x="2392" y="140"/>
                </a:lnTo>
                <a:lnTo>
                  <a:pt x="2404" y="147"/>
                </a:lnTo>
                <a:lnTo>
                  <a:pt x="2416" y="153"/>
                </a:lnTo>
                <a:lnTo>
                  <a:pt x="2422" y="159"/>
                </a:lnTo>
                <a:lnTo>
                  <a:pt x="2434" y="165"/>
                </a:lnTo>
                <a:lnTo>
                  <a:pt x="2447" y="165"/>
                </a:lnTo>
                <a:lnTo>
                  <a:pt x="2453" y="171"/>
                </a:lnTo>
                <a:lnTo>
                  <a:pt x="2465" y="177"/>
                </a:lnTo>
                <a:lnTo>
                  <a:pt x="2477" y="183"/>
                </a:lnTo>
                <a:lnTo>
                  <a:pt x="2483" y="189"/>
                </a:lnTo>
                <a:lnTo>
                  <a:pt x="2496" y="189"/>
                </a:lnTo>
                <a:lnTo>
                  <a:pt x="2508" y="195"/>
                </a:lnTo>
                <a:lnTo>
                  <a:pt x="2514" y="202"/>
                </a:lnTo>
                <a:lnTo>
                  <a:pt x="2526" y="208"/>
                </a:lnTo>
                <a:lnTo>
                  <a:pt x="2538" y="208"/>
                </a:lnTo>
                <a:lnTo>
                  <a:pt x="2544" y="214"/>
                </a:lnTo>
                <a:lnTo>
                  <a:pt x="2557" y="214"/>
                </a:lnTo>
                <a:lnTo>
                  <a:pt x="2569" y="214"/>
                </a:lnTo>
                <a:lnTo>
                  <a:pt x="2575" y="220"/>
                </a:lnTo>
                <a:lnTo>
                  <a:pt x="2587" y="220"/>
                </a:lnTo>
                <a:lnTo>
                  <a:pt x="2600" y="220"/>
                </a:lnTo>
                <a:lnTo>
                  <a:pt x="2606" y="220"/>
                </a:lnTo>
                <a:lnTo>
                  <a:pt x="2618" y="220"/>
                </a:lnTo>
                <a:lnTo>
                  <a:pt x="2630" y="220"/>
                </a:lnTo>
                <a:lnTo>
                  <a:pt x="2636" y="220"/>
                </a:lnTo>
                <a:lnTo>
                  <a:pt x="2648" y="226"/>
                </a:lnTo>
                <a:lnTo>
                  <a:pt x="2661" y="226"/>
                </a:lnTo>
                <a:lnTo>
                  <a:pt x="2667" y="226"/>
                </a:lnTo>
                <a:lnTo>
                  <a:pt x="2679" y="226"/>
                </a:lnTo>
                <a:lnTo>
                  <a:pt x="2691" y="226"/>
                </a:lnTo>
                <a:lnTo>
                  <a:pt x="2697" y="226"/>
                </a:lnTo>
                <a:lnTo>
                  <a:pt x="2710" y="226"/>
                </a:lnTo>
                <a:lnTo>
                  <a:pt x="2722" y="232"/>
                </a:lnTo>
                <a:lnTo>
                  <a:pt x="2728" y="232"/>
                </a:lnTo>
                <a:lnTo>
                  <a:pt x="2740" y="232"/>
                </a:lnTo>
                <a:lnTo>
                  <a:pt x="2752" y="232"/>
                </a:lnTo>
                <a:lnTo>
                  <a:pt x="2759" y="232"/>
                </a:lnTo>
                <a:lnTo>
                  <a:pt x="2771" y="232"/>
                </a:lnTo>
                <a:lnTo>
                  <a:pt x="2783" y="232"/>
                </a:lnTo>
                <a:lnTo>
                  <a:pt x="2789" y="232"/>
                </a:lnTo>
                <a:lnTo>
                  <a:pt x="2801" y="238"/>
                </a:lnTo>
                <a:lnTo>
                  <a:pt x="2814" y="238"/>
                </a:lnTo>
                <a:lnTo>
                  <a:pt x="2820" y="238"/>
                </a:lnTo>
                <a:lnTo>
                  <a:pt x="2832" y="238"/>
                </a:lnTo>
                <a:lnTo>
                  <a:pt x="2844" y="238"/>
                </a:lnTo>
                <a:lnTo>
                  <a:pt x="2850" y="238"/>
                </a:lnTo>
                <a:lnTo>
                  <a:pt x="2863" y="238"/>
                </a:lnTo>
                <a:lnTo>
                  <a:pt x="2875" y="238"/>
                </a:lnTo>
                <a:lnTo>
                  <a:pt x="2881" y="238"/>
                </a:lnTo>
                <a:lnTo>
                  <a:pt x="2893" y="238"/>
                </a:lnTo>
                <a:lnTo>
                  <a:pt x="2905" y="244"/>
                </a:lnTo>
                <a:lnTo>
                  <a:pt x="2911" y="244"/>
                </a:lnTo>
                <a:lnTo>
                  <a:pt x="2924" y="244"/>
                </a:lnTo>
                <a:lnTo>
                  <a:pt x="2936" y="244"/>
                </a:lnTo>
                <a:lnTo>
                  <a:pt x="2942" y="244"/>
                </a:lnTo>
                <a:lnTo>
                  <a:pt x="2954" y="244"/>
                </a:lnTo>
                <a:lnTo>
                  <a:pt x="2967" y="244"/>
                </a:lnTo>
                <a:lnTo>
                  <a:pt x="2973" y="244"/>
                </a:lnTo>
                <a:lnTo>
                  <a:pt x="2985" y="244"/>
                </a:lnTo>
                <a:lnTo>
                  <a:pt x="2997" y="244"/>
                </a:lnTo>
                <a:lnTo>
                  <a:pt x="3003" y="244"/>
                </a:lnTo>
                <a:lnTo>
                  <a:pt x="3015" y="244"/>
                </a:lnTo>
                <a:lnTo>
                  <a:pt x="3028" y="244"/>
                </a:lnTo>
                <a:lnTo>
                  <a:pt x="3034" y="244"/>
                </a:lnTo>
                <a:lnTo>
                  <a:pt x="3046" y="244"/>
                </a:lnTo>
                <a:lnTo>
                  <a:pt x="3058" y="244"/>
                </a:lnTo>
                <a:lnTo>
                  <a:pt x="3064" y="244"/>
                </a:lnTo>
                <a:lnTo>
                  <a:pt x="3077" y="244"/>
                </a:lnTo>
                <a:lnTo>
                  <a:pt x="3083" y="244"/>
                </a:lnTo>
                <a:lnTo>
                  <a:pt x="3095" y="244"/>
                </a:lnTo>
                <a:lnTo>
                  <a:pt x="3107" y="250"/>
                </a:lnTo>
                <a:lnTo>
                  <a:pt x="3113" y="250"/>
                </a:lnTo>
                <a:lnTo>
                  <a:pt x="3126" y="250"/>
                </a:lnTo>
                <a:lnTo>
                  <a:pt x="3138" y="250"/>
                </a:lnTo>
                <a:lnTo>
                  <a:pt x="3144" y="250"/>
                </a:lnTo>
                <a:lnTo>
                  <a:pt x="3156" y="250"/>
                </a:lnTo>
                <a:lnTo>
                  <a:pt x="3168" y="250"/>
                </a:lnTo>
                <a:lnTo>
                  <a:pt x="3175" y="250"/>
                </a:lnTo>
                <a:lnTo>
                  <a:pt x="3187" y="250"/>
                </a:lnTo>
                <a:lnTo>
                  <a:pt x="3199" y="250"/>
                </a:lnTo>
                <a:lnTo>
                  <a:pt x="3205" y="250"/>
                </a:lnTo>
                <a:lnTo>
                  <a:pt x="3217" y="250"/>
                </a:lnTo>
                <a:lnTo>
                  <a:pt x="3230" y="250"/>
                </a:lnTo>
                <a:lnTo>
                  <a:pt x="3236" y="250"/>
                </a:lnTo>
                <a:lnTo>
                  <a:pt x="3248" y="250"/>
                </a:lnTo>
                <a:lnTo>
                  <a:pt x="3260" y="250"/>
                </a:lnTo>
                <a:lnTo>
                  <a:pt x="3266" y="250"/>
                </a:lnTo>
                <a:lnTo>
                  <a:pt x="3278" y="250"/>
                </a:lnTo>
                <a:lnTo>
                  <a:pt x="3291" y="250"/>
                </a:lnTo>
                <a:lnTo>
                  <a:pt x="3297" y="250"/>
                </a:lnTo>
                <a:lnTo>
                  <a:pt x="3309" y="250"/>
                </a:lnTo>
                <a:lnTo>
                  <a:pt x="3321" y="250"/>
                </a:lnTo>
                <a:lnTo>
                  <a:pt x="3327" y="250"/>
                </a:lnTo>
                <a:lnTo>
                  <a:pt x="3340" y="250"/>
                </a:lnTo>
                <a:lnTo>
                  <a:pt x="3352" y="250"/>
                </a:lnTo>
                <a:lnTo>
                  <a:pt x="3358" y="250"/>
                </a:lnTo>
                <a:lnTo>
                  <a:pt x="3370" y="250"/>
                </a:lnTo>
                <a:lnTo>
                  <a:pt x="3382" y="250"/>
                </a:lnTo>
                <a:lnTo>
                  <a:pt x="3389" y="250"/>
                </a:lnTo>
                <a:lnTo>
                  <a:pt x="3401" y="250"/>
                </a:lnTo>
                <a:lnTo>
                  <a:pt x="3413" y="250"/>
                </a:lnTo>
                <a:lnTo>
                  <a:pt x="3419" y="250"/>
                </a:lnTo>
                <a:lnTo>
                  <a:pt x="3431" y="250"/>
                </a:lnTo>
                <a:lnTo>
                  <a:pt x="3444" y="250"/>
                </a:lnTo>
                <a:lnTo>
                  <a:pt x="3450" y="250"/>
                </a:lnTo>
                <a:lnTo>
                  <a:pt x="3462" y="250"/>
                </a:lnTo>
                <a:lnTo>
                  <a:pt x="3474" y="250"/>
                </a:lnTo>
                <a:lnTo>
                  <a:pt x="3480" y="250"/>
                </a:lnTo>
                <a:lnTo>
                  <a:pt x="3493" y="250"/>
                </a:lnTo>
                <a:lnTo>
                  <a:pt x="3505" y="250"/>
                </a:lnTo>
                <a:lnTo>
                  <a:pt x="3511" y="250"/>
                </a:lnTo>
                <a:lnTo>
                  <a:pt x="3523" y="250"/>
                </a:lnTo>
                <a:lnTo>
                  <a:pt x="3535" y="250"/>
                </a:lnTo>
                <a:lnTo>
                  <a:pt x="3542" y="250"/>
                </a:lnTo>
                <a:lnTo>
                  <a:pt x="3554" y="250"/>
                </a:lnTo>
                <a:lnTo>
                  <a:pt x="3566" y="250"/>
                </a:lnTo>
                <a:lnTo>
                  <a:pt x="3572" y="250"/>
                </a:lnTo>
                <a:lnTo>
                  <a:pt x="3584" y="250"/>
                </a:lnTo>
                <a:lnTo>
                  <a:pt x="3597" y="250"/>
                </a:lnTo>
                <a:lnTo>
                  <a:pt x="3603" y="250"/>
                </a:lnTo>
                <a:lnTo>
                  <a:pt x="3615" y="250"/>
                </a:lnTo>
                <a:lnTo>
                  <a:pt x="3627" y="250"/>
                </a:lnTo>
                <a:lnTo>
                  <a:pt x="3633" y="250"/>
                </a:lnTo>
                <a:lnTo>
                  <a:pt x="3645" y="250"/>
                </a:lnTo>
                <a:lnTo>
                  <a:pt x="3658" y="250"/>
                </a:lnTo>
                <a:lnTo>
                  <a:pt x="3664" y="250"/>
                </a:lnTo>
                <a:lnTo>
                  <a:pt x="3676" y="250"/>
                </a:lnTo>
                <a:lnTo>
                  <a:pt x="3688" y="250"/>
                </a:lnTo>
                <a:lnTo>
                  <a:pt x="3694" y="250"/>
                </a:lnTo>
                <a:lnTo>
                  <a:pt x="3707" y="250"/>
                </a:lnTo>
                <a:lnTo>
                  <a:pt x="3719" y="250"/>
                </a:lnTo>
                <a:lnTo>
                  <a:pt x="3725" y="250"/>
                </a:lnTo>
                <a:lnTo>
                  <a:pt x="3737" y="250"/>
                </a:lnTo>
                <a:lnTo>
                  <a:pt x="3749" y="250"/>
                </a:lnTo>
                <a:lnTo>
                  <a:pt x="3756" y="250"/>
                </a:lnTo>
                <a:lnTo>
                  <a:pt x="3768" y="250"/>
                </a:lnTo>
                <a:lnTo>
                  <a:pt x="3780" y="250"/>
                </a:lnTo>
                <a:lnTo>
                  <a:pt x="3786" y="250"/>
                </a:lnTo>
                <a:lnTo>
                  <a:pt x="3798" y="256"/>
                </a:lnTo>
                <a:lnTo>
                  <a:pt x="3811" y="256"/>
                </a:lnTo>
                <a:lnTo>
                  <a:pt x="3817" y="256"/>
                </a:lnTo>
                <a:lnTo>
                  <a:pt x="3829" y="256"/>
                </a:lnTo>
                <a:lnTo>
                  <a:pt x="3841" y="256"/>
                </a:lnTo>
                <a:lnTo>
                  <a:pt x="3847" y="256"/>
                </a:lnTo>
                <a:lnTo>
                  <a:pt x="3860" y="256"/>
                </a:lnTo>
                <a:lnTo>
                  <a:pt x="3872" y="256"/>
                </a:lnTo>
                <a:lnTo>
                  <a:pt x="3878" y="256"/>
                </a:lnTo>
                <a:lnTo>
                  <a:pt x="3890" y="256"/>
                </a:lnTo>
                <a:lnTo>
                  <a:pt x="3902" y="256"/>
                </a:lnTo>
                <a:lnTo>
                  <a:pt x="3909" y="256"/>
                </a:lnTo>
                <a:lnTo>
                  <a:pt x="3921" y="256"/>
                </a:lnTo>
                <a:lnTo>
                  <a:pt x="3933" y="256"/>
                </a:lnTo>
                <a:lnTo>
                  <a:pt x="3939" y="256"/>
                </a:lnTo>
                <a:lnTo>
                  <a:pt x="3951" y="256"/>
                </a:lnTo>
                <a:lnTo>
                  <a:pt x="3964" y="256"/>
                </a:lnTo>
                <a:lnTo>
                  <a:pt x="3970" y="256"/>
                </a:lnTo>
                <a:lnTo>
                  <a:pt x="3982" y="256"/>
                </a:lnTo>
                <a:lnTo>
                  <a:pt x="3994" y="256"/>
                </a:lnTo>
                <a:lnTo>
                  <a:pt x="4000" y="256"/>
                </a:lnTo>
                <a:lnTo>
                  <a:pt x="4013" y="256"/>
                </a:lnTo>
                <a:lnTo>
                  <a:pt x="4025" y="256"/>
                </a:lnTo>
                <a:lnTo>
                  <a:pt x="4031" y="256"/>
                </a:lnTo>
                <a:lnTo>
                  <a:pt x="4043" y="256"/>
                </a:lnTo>
                <a:lnTo>
                  <a:pt x="4055" y="256"/>
                </a:lnTo>
                <a:lnTo>
                  <a:pt x="4061" y="256"/>
                </a:lnTo>
                <a:lnTo>
                  <a:pt x="4074" y="256"/>
                </a:lnTo>
                <a:lnTo>
                  <a:pt x="4074" y="256"/>
                </a:lnTo>
                <a:lnTo>
                  <a:pt x="4061" y="256"/>
                </a:lnTo>
                <a:lnTo>
                  <a:pt x="4055" y="256"/>
                </a:lnTo>
                <a:lnTo>
                  <a:pt x="4043" y="256"/>
                </a:lnTo>
                <a:lnTo>
                  <a:pt x="4031" y="256"/>
                </a:lnTo>
                <a:lnTo>
                  <a:pt x="4025" y="256"/>
                </a:lnTo>
                <a:lnTo>
                  <a:pt x="4013" y="256"/>
                </a:lnTo>
                <a:lnTo>
                  <a:pt x="4000" y="256"/>
                </a:lnTo>
                <a:lnTo>
                  <a:pt x="3994" y="256"/>
                </a:lnTo>
                <a:lnTo>
                  <a:pt x="3982" y="256"/>
                </a:lnTo>
                <a:lnTo>
                  <a:pt x="3970" y="256"/>
                </a:lnTo>
                <a:lnTo>
                  <a:pt x="3964" y="256"/>
                </a:lnTo>
                <a:lnTo>
                  <a:pt x="3951" y="256"/>
                </a:lnTo>
                <a:lnTo>
                  <a:pt x="3939" y="256"/>
                </a:lnTo>
                <a:lnTo>
                  <a:pt x="3933" y="256"/>
                </a:lnTo>
                <a:lnTo>
                  <a:pt x="3921" y="256"/>
                </a:lnTo>
                <a:lnTo>
                  <a:pt x="3909" y="256"/>
                </a:lnTo>
                <a:lnTo>
                  <a:pt x="3902" y="256"/>
                </a:lnTo>
                <a:lnTo>
                  <a:pt x="3890" y="256"/>
                </a:lnTo>
                <a:lnTo>
                  <a:pt x="3878" y="256"/>
                </a:lnTo>
                <a:lnTo>
                  <a:pt x="3872" y="256"/>
                </a:lnTo>
                <a:lnTo>
                  <a:pt x="3860" y="256"/>
                </a:lnTo>
                <a:lnTo>
                  <a:pt x="3847" y="256"/>
                </a:lnTo>
                <a:lnTo>
                  <a:pt x="3841" y="256"/>
                </a:lnTo>
                <a:lnTo>
                  <a:pt x="3829" y="256"/>
                </a:lnTo>
                <a:lnTo>
                  <a:pt x="3817" y="256"/>
                </a:lnTo>
                <a:lnTo>
                  <a:pt x="3811" y="256"/>
                </a:lnTo>
                <a:lnTo>
                  <a:pt x="3798" y="256"/>
                </a:lnTo>
                <a:lnTo>
                  <a:pt x="3786" y="256"/>
                </a:lnTo>
                <a:lnTo>
                  <a:pt x="3780" y="256"/>
                </a:lnTo>
                <a:lnTo>
                  <a:pt x="3768" y="256"/>
                </a:lnTo>
                <a:lnTo>
                  <a:pt x="3756" y="256"/>
                </a:lnTo>
                <a:lnTo>
                  <a:pt x="3749" y="256"/>
                </a:lnTo>
                <a:lnTo>
                  <a:pt x="3737" y="256"/>
                </a:lnTo>
                <a:lnTo>
                  <a:pt x="3725" y="256"/>
                </a:lnTo>
                <a:lnTo>
                  <a:pt x="3719" y="256"/>
                </a:lnTo>
                <a:lnTo>
                  <a:pt x="3707" y="256"/>
                </a:lnTo>
                <a:lnTo>
                  <a:pt x="3694" y="256"/>
                </a:lnTo>
                <a:lnTo>
                  <a:pt x="3688" y="256"/>
                </a:lnTo>
                <a:lnTo>
                  <a:pt x="3676" y="256"/>
                </a:lnTo>
                <a:lnTo>
                  <a:pt x="3664" y="256"/>
                </a:lnTo>
                <a:lnTo>
                  <a:pt x="3658" y="256"/>
                </a:lnTo>
                <a:lnTo>
                  <a:pt x="3645" y="256"/>
                </a:lnTo>
                <a:lnTo>
                  <a:pt x="3633" y="256"/>
                </a:lnTo>
                <a:lnTo>
                  <a:pt x="3627" y="256"/>
                </a:lnTo>
                <a:lnTo>
                  <a:pt x="3615" y="256"/>
                </a:lnTo>
                <a:lnTo>
                  <a:pt x="3603" y="256"/>
                </a:lnTo>
                <a:lnTo>
                  <a:pt x="3597" y="256"/>
                </a:lnTo>
                <a:lnTo>
                  <a:pt x="3584" y="256"/>
                </a:lnTo>
                <a:lnTo>
                  <a:pt x="3572" y="256"/>
                </a:lnTo>
                <a:lnTo>
                  <a:pt x="3566" y="256"/>
                </a:lnTo>
                <a:lnTo>
                  <a:pt x="3554" y="256"/>
                </a:lnTo>
                <a:lnTo>
                  <a:pt x="3542" y="256"/>
                </a:lnTo>
                <a:lnTo>
                  <a:pt x="3535" y="256"/>
                </a:lnTo>
                <a:lnTo>
                  <a:pt x="3523" y="256"/>
                </a:lnTo>
                <a:lnTo>
                  <a:pt x="3511" y="256"/>
                </a:lnTo>
                <a:lnTo>
                  <a:pt x="3505" y="256"/>
                </a:lnTo>
                <a:lnTo>
                  <a:pt x="3493" y="256"/>
                </a:lnTo>
                <a:lnTo>
                  <a:pt x="3480" y="256"/>
                </a:lnTo>
                <a:lnTo>
                  <a:pt x="3474" y="256"/>
                </a:lnTo>
                <a:lnTo>
                  <a:pt x="3462" y="256"/>
                </a:lnTo>
                <a:lnTo>
                  <a:pt x="3450" y="256"/>
                </a:lnTo>
                <a:lnTo>
                  <a:pt x="3444" y="256"/>
                </a:lnTo>
                <a:lnTo>
                  <a:pt x="3431" y="256"/>
                </a:lnTo>
                <a:lnTo>
                  <a:pt x="3419" y="256"/>
                </a:lnTo>
                <a:lnTo>
                  <a:pt x="3413" y="256"/>
                </a:lnTo>
                <a:lnTo>
                  <a:pt x="3401" y="256"/>
                </a:lnTo>
                <a:lnTo>
                  <a:pt x="3389" y="256"/>
                </a:lnTo>
                <a:lnTo>
                  <a:pt x="3382" y="256"/>
                </a:lnTo>
                <a:lnTo>
                  <a:pt x="3370" y="256"/>
                </a:lnTo>
                <a:lnTo>
                  <a:pt x="3358" y="256"/>
                </a:lnTo>
                <a:lnTo>
                  <a:pt x="3352" y="256"/>
                </a:lnTo>
                <a:lnTo>
                  <a:pt x="3340" y="256"/>
                </a:lnTo>
                <a:lnTo>
                  <a:pt x="3327" y="256"/>
                </a:lnTo>
                <a:lnTo>
                  <a:pt x="3321" y="256"/>
                </a:lnTo>
                <a:lnTo>
                  <a:pt x="3309" y="256"/>
                </a:lnTo>
                <a:lnTo>
                  <a:pt x="3297" y="256"/>
                </a:lnTo>
                <a:lnTo>
                  <a:pt x="3291" y="256"/>
                </a:lnTo>
                <a:lnTo>
                  <a:pt x="3278" y="256"/>
                </a:lnTo>
                <a:lnTo>
                  <a:pt x="3266" y="256"/>
                </a:lnTo>
                <a:lnTo>
                  <a:pt x="3260" y="256"/>
                </a:lnTo>
                <a:lnTo>
                  <a:pt x="3248" y="256"/>
                </a:lnTo>
                <a:lnTo>
                  <a:pt x="3236" y="256"/>
                </a:lnTo>
                <a:lnTo>
                  <a:pt x="3230" y="256"/>
                </a:lnTo>
                <a:lnTo>
                  <a:pt x="3217" y="256"/>
                </a:lnTo>
                <a:lnTo>
                  <a:pt x="3205" y="256"/>
                </a:lnTo>
                <a:lnTo>
                  <a:pt x="3199" y="256"/>
                </a:lnTo>
                <a:lnTo>
                  <a:pt x="3187" y="250"/>
                </a:lnTo>
                <a:lnTo>
                  <a:pt x="3175" y="250"/>
                </a:lnTo>
                <a:lnTo>
                  <a:pt x="3168" y="250"/>
                </a:lnTo>
                <a:lnTo>
                  <a:pt x="3156" y="250"/>
                </a:lnTo>
                <a:lnTo>
                  <a:pt x="3144" y="250"/>
                </a:lnTo>
                <a:lnTo>
                  <a:pt x="3138" y="250"/>
                </a:lnTo>
                <a:lnTo>
                  <a:pt x="3126" y="250"/>
                </a:lnTo>
                <a:lnTo>
                  <a:pt x="3113" y="250"/>
                </a:lnTo>
                <a:lnTo>
                  <a:pt x="3107" y="250"/>
                </a:lnTo>
                <a:lnTo>
                  <a:pt x="3095" y="250"/>
                </a:lnTo>
                <a:lnTo>
                  <a:pt x="3083" y="250"/>
                </a:lnTo>
                <a:lnTo>
                  <a:pt x="3077" y="250"/>
                </a:lnTo>
                <a:lnTo>
                  <a:pt x="3064" y="250"/>
                </a:lnTo>
                <a:lnTo>
                  <a:pt x="3058" y="250"/>
                </a:lnTo>
                <a:lnTo>
                  <a:pt x="3046" y="250"/>
                </a:lnTo>
                <a:lnTo>
                  <a:pt x="3034" y="250"/>
                </a:lnTo>
                <a:lnTo>
                  <a:pt x="3028" y="250"/>
                </a:lnTo>
                <a:lnTo>
                  <a:pt x="3015" y="250"/>
                </a:lnTo>
                <a:lnTo>
                  <a:pt x="3003" y="250"/>
                </a:lnTo>
                <a:lnTo>
                  <a:pt x="2997" y="250"/>
                </a:lnTo>
                <a:lnTo>
                  <a:pt x="2985" y="250"/>
                </a:lnTo>
                <a:lnTo>
                  <a:pt x="2973" y="250"/>
                </a:lnTo>
                <a:lnTo>
                  <a:pt x="2967" y="250"/>
                </a:lnTo>
                <a:lnTo>
                  <a:pt x="2954" y="250"/>
                </a:lnTo>
                <a:lnTo>
                  <a:pt x="2942" y="250"/>
                </a:lnTo>
                <a:lnTo>
                  <a:pt x="2936" y="250"/>
                </a:lnTo>
                <a:lnTo>
                  <a:pt x="2924" y="250"/>
                </a:lnTo>
                <a:lnTo>
                  <a:pt x="2911" y="250"/>
                </a:lnTo>
                <a:lnTo>
                  <a:pt x="2905" y="250"/>
                </a:lnTo>
                <a:lnTo>
                  <a:pt x="2893" y="244"/>
                </a:lnTo>
                <a:lnTo>
                  <a:pt x="2881" y="244"/>
                </a:lnTo>
                <a:lnTo>
                  <a:pt x="2875" y="244"/>
                </a:lnTo>
                <a:lnTo>
                  <a:pt x="2863" y="244"/>
                </a:lnTo>
                <a:lnTo>
                  <a:pt x="2850" y="244"/>
                </a:lnTo>
                <a:lnTo>
                  <a:pt x="2844" y="244"/>
                </a:lnTo>
                <a:lnTo>
                  <a:pt x="2832" y="244"/>
                </a:lnTo>
                <a:lnTo>
                  <a:pt x="2820" y="244"/>
                </a:lnTo>
                <a:lnTo>
                  <a:pt x="2814" y="244"/>
                </a:lnTo>
                <a:lnTo>
                  <a:pt x="2801" y="244"/>
                </a:lnTo>
                <a:lnTo>
                  <a:pt x="2789" y="244"/>
                </a:lnTo>
                <a:lnTo>
                  <a:pt x="2783" y="244"/>
                </a:lnTo>
                <a:lnTo>
                  <a:pt x="2771" y="244"/>
                </a:lnTo>
                <a:lnTo>
                  <a:pt x="2759" y="238"/>
                </a:lnTo>
                <a:lnTo>
                  <a:pt x="2752" y="238"/>
                </a:lnTo>
                <a:lnTo>
                  <a:pt x="2740" y="238"/>
                </a:lnTo>
                <a:lnTo>
                  <a:pt x="2728" y="238"/>
                </a:lnTo>
                <a:lnTo>
                  <a:pt x="2722" y="238"/>
                </a:lnTo>
                <a:lnTo>
                  <a:pt x="2710" y="238"/>
                </a:lnTo>
                <a:lnTo>
                  <a:pt x="2697" y="238"/>
                </a:lnTo>
                <a:lnTo>
                  <a:pt x="2691" y="238"/>
                </a:lnTo>
                <a:lnTo>
                  <a:pt x="2679" y="238"/>
                </a:lnTo>
                <a:lnTo>
                  <a:pt x="2667" y="238"/>
                </a:lnTo>
                <a:lnTo>
                  <a:pt x="2661" y="232"/>
                </a:lnTo>
                <a:lnTo>
                  <a:pt x="2648" y="232"/>
                </a:lnTo>
                <a:lnTo>
                  <a:pt x="2636" y="232"/>
                </a:lnTo>
                <a:lnTo>
                  <a:pt x="2630" y="232"/>
                </a:lnTo>
                <a:lnTo>
                  <a:pt x="2618" y="232"/>
                </a:lnTo>
                <a:lnTo>
                  <a:pt x="2606" y="232"/>
                </a:lnTo>
                <a:lnTo>
                  <a:pt x="2600" y="232"/>
                </a:lnTo>
                <a:lnTo>
                  <a:pt x="2587" y="232"/>
                </a:lnTo>
                <a:lnTo>
                  <a:pt x="2575" y="226"/>
                </a:lnTo>
                <a:lnTo>
                  <a:pt x="2569" y="226"/>
                </a:lnTo>
                <a:lnTo>
                  <a:pt x="2557" y="226"/>
                </a:lnTo>
                <a:lnTo>
                  <a:pt x="2544" y="226"/>
                </a:lnTo>
                <a:lnTo>
                  <a:pt x="2538" y="226"/>
                </a:lnTo>
                <a:lnTo>
                  <a:pt x="2526" y="220"/>
                </a:lnTo>
                <a:lnTo>
                  <a:pt x="2514" y="220"/>
                </a:lnTo>
                <a:lnTo>
                  <a:pt x="2508" y="214"/>
                </a:lnTo>
                <a:lnTo>
                  <a:pt x="2496" y="208"/>
                </a:lnTo>
                <a:lnTo>
                  <a:pt x="2483" y="208"/>
                </a:lnTo>
                <a:lnTo>
                  <a:pt x="2477" y="202"/>
                </a:lnTo>
                <a:lnTo>
                  <a:pt x="2465" y="202"/>
                </a:lnTo>
                <a:lnTo>
                  <a:pt x="2453" y="195"/>
                </a:lnTo>
                <a:lnTo>
                  <a:pt x="2447" y="189"/>
                </a:lnTo>
                <a:lnTo>
                  <a:pt x="2434" y="189"/>
                </a:lnTo>
                <a:lnTo>
                  <a:pt x="2422" y="183"/>
                </a:lnTo>
                <a:lnTo>
                  <a:pt x="2416" y="177"/>
                </a:lnTo>
                <a:lnTo>
                  <a:pt x="2404" y="177"/>
                </a:lnTo>
                <a:lnTo>
                  <a:pt x="2392" y="171"/>
                </a:lnTo>
                <a:lnTo>
                  <a:pt x="2385" y="165"/>
                </a:lnTo>
                <a:lnTo>
                  <a:pt x="2373" y="165"/>
                </a:lnTo>
                <a:lnTo>
                  <a:pt x="2361" y="159"/>
                </a:lnTo>
                <a:lnTo>
                  <a:pt x="2355" y="153"/>
                </a:lnTo>
                <a:lnTo>
                  <a:pt x="2343" y="153"/>
                </a:lnTo>
                <a:lnTo>
                  <a:pt x="2330" y="147"/>
                </a:lnTo>
                <a:lnTo>
                  <a:pt x="2324" y="140"/>
                </a:lnTo>
                <a:lnTo>
                  <a:pt x="2312" y="134"/>
                </a:lnTo>
                <a:lnTo>
                  <a:pt x="2300" y="134"/>
                </a:lnTo>
                <a:lnTo>
                  <a:pt x="2294" y="128"/>
                </a:lnTo>
                <a:lnTo>
                  <a:pt x="2281" y="122"/>
                </a:lnTo>
                <a:lnTo>
                  <a:pt x="2269" y="122"/>
                </a:lnTo>
                <a:lnTo>
                  <a:pt x="2263" y="116"/>
                </a:lnTo>
                <a:lnTo>
                  <a:pt x="2251" y="110"/>
                </a:lnTo>
                <a:lnTo>
                  <a:pt x="2239" y="110"/>
                </a:lnTo>
                <a:lnTo>
                  <a:pt x="2233" y="104"/>
                </a:lnTo>
                <a:lnTo>
                  <a:pt x="2220" y="104"/>
                </a:lnTo>
                <a:lnTo>
                  <a:pt x="2208" y="98"/>
                </a:lnTo>
                <a:lnTo>
                  <a:pt x="2202" y="92"/>
                </a:lnTo>
                <a:lnTo>
                  <a:pt x="2190" y="92"/>
                </a:lnTo>
                <a:lnTo>
                  <a:pt x="2177" y="85"/>
                </a:lnTo>
                <a:lnTo>
                  <a:pt x="2171" y="85"/>
                </a:lnTo>
                <a:lnTo>
                  <a:pt x="2159" y="79"/>
                </a:lnTo>
                <a:lnTo>
                  <a:pt x="2147" y="79"/>
                </a:lnTo>
                <a:lnTo>
                  <a:pt x="2141" y="73"/>
                </a:lnTo>
                <a:lnTo>
                  <a:pt x="2129" y="73"/>
                </a:lnTo>
                <a:lnTo>
                  <a:pt x="2116" y="73"/>
                </a:lnTo>
                <a:lnTo>
                  <a:pt x="2110" y="73"/>
                </a:lnTo>
                <a:lnTo>
                  <a:pt x="2098" y="67"/>
                </a:lnTo>
                <a:lnTo>
                  <a:pt x="2086" y="67"/>
                </a:lnTo>
                <a:lnTo>
                  <a:pt x="2080" y="67"/>
                </a:lnTo>
                <a:lnTo>
                  <a:pt x="2067" y="67"/>
                </a:lnTo>
                <a:lnTo>
                  <a:pt x="2055" y="67"/>
                </a:lnTo>
                <a:lnTo>
                  <a:pt x="2049" y="67"/>
                </a:lnTo>
                <a:lnTo>
                  <a:pt x="2037" y="67"/>
                </a:lnTo>
                <a:lnTo>
                  <a:pt x="2025" y="73"/>
                </a:lnTo>
                <a:lnTo>
                  <a:pt x="2018" y="73"/>
                </a:lnTo>
                <a:lnTo>
                  <a:pt x="2006" y="73"/>
                </a:lnTo>
                <a:lnTo>
                  <a:pt x="1994" y="79"/>
                </a:lnTo>
                <a:lnTo>
                  <a:pt x="1988" y="79"/>
                </a:lnTo>
                <a:lnTo>
                  <a:pt x="1976" y="79"/>
                </a:lnTo>
                <a:lnTo>
                  <a:pt x="1963" y="85"/>
                </a:lnTo>
                <a:lnTo>
                  <a:pt x="1957" y="85"/>
                </a:lnTo>
                <a:lnTo>
                  <a:pt x="1945" y="92"/>
                </a:lnTo>
                <a:lnTo>
                  <a:pt x="1933" y="92"/>
                </a:lnTo>
                <a:lnTo>
                  <a:pt x="1927" y="98"/>
                </a:lnTo>
                <a:lnTo>
                  <a:pt x="1914" y="104"/>
                </a:lnTo>
                <a:lnTo>
                  <a:pt x="1902" y="110"/>
                </a:lnTo>
                <a:lnTo>
                  <a:pt x="1896" y="110"/>
                </a:lnTo>
                <a:lnTo>
                  <a:pt x="1884" y="110"/>
                </a:lnTo>
                <a:lnTo>
                  <a:pt x="1872" y="116"/>
                </a:lnTo>
                <a:lnTo>
                  <a:pt x="1866" y="116"/>
                </a:lnTo>
                <a:lnTo>
                  <a:pt x="1853" y="116"/>
                </a:lnTo>
                <a:lnTo>
                  <a:pt x="1841" y="110"/>
                </a:lnTo>
                <a:lnTo>
                  <a:pt x="1835" y="104"/>
                </a:lnTo>
                <a:lnTo>
                  <a:pt x="1823" y="98"/>
                </a:lnTo>
                <a:lnTo>
                  <a:pt x="1810" y="104"/>
                </a:lnTo>
                <a:lnTo>
                  <a:pt x="1804" y="110"/>
                </a:lnTo>
                <a:lnTo>
                  <a:pt x="1792" y="110"/>
                </a:lnTo>
                <a:lnTo>
                  <a:pt x="1780" y="116"/>
                </a:lnTo>
                <a:lnTo>
                  <a:pt x="1774" y="110"/>
                </a:lnTo>
                <a:lnTo>
                  <a:pt x="1762" y="104"/>
                </a:lnTo>
                <a:lnTo>
                  <a:pt x="1749" y="116"/>
                </a:lnTo>
                <a:lnTo>
                  <a:pt x="1743" y="122"/>
                </a:lnTo>
                <a:lnTo>
                  <a:pt x="1731" y="122"/>
                </a:lnTo>
                <a:lnTo>
                  <a:pt x="1719" y="128"/>
                </a:lnTo>
                <a:lnTo>
                  <a:pt x="1713" y="134"/>
                </a:lnTo>
                <a:lnTo>
                  <a:pt x="1700" y="140"/>
                </a:lnTo>
                <a:lnTo>
                  <a:pt x="1688" y="147"/>
                </a:lnTo>
                <a:lnTo>
                  <a:pt x="1682" y="153"/>
                </a:lnTo>
                <a:lnTo>
                  <a:pt x="1670" y="153"/>
                </a:lnTo>
                <a:lnTo>
                  <a:pt x="1658" y="159"/>
                </a:lnTo>
                <a:lnTo>
                  <a:pt x="1651" y="165"/>
                </a:lnTo>
                <a:lnTo>
                  <a:pt x="1639" y="171"/>
                </a:lnTo>
                <a:lnTo>
                  <a:pt x="1627" y="171"/>
                </a:lnTo>
                <a:lnTo>
                  <a:pt x="1621" y="177"/>
                </a:lnTo>
                <a:lnTo>
                  <a:pt x="1609" y="177"/>
                </a:lnTo>
                <a:lnTo>
                  <a:pt x="1596" y="177"/>
                </a:lnTo>
                <a:lnTo>
                  <a:pt x="1590" y="177"/>
                </a:lnTo>
                <a:lnTo>
                  <a:pt x="1578" y="183"/>
                </a:lnTo>
                <a:lnTo>
                  <a:pt x="1566" y="189"/>
                </a:lnTo>
                <a:lnTo>
                  <a:pt x="1560" y="189"/>
                </a:lnTo>
                <a:lnTo>
                  <a:pt x="1547" y="189"/>
                </a:lnTo>
                <a:lnTo>
                  <a:pt x="1535" y="189"/>
                </a:lnTo>
                <a:lnTo>
                  <a:pt x="1529" y="195"/>
                </a:lnTo>
                <a:lnTo>
                  <a:pt x="1517" y="195"/>
                </a:lnTo>
                <a:lnTo>
                  <a:pt x="1505" y="195"/>
                </a:lnTo>
                <a:lnTo>
                  <a:pt x="1499" y="195"/>
                </a:lnTo>
                <a:lnTo>
                  <a:pt x="1486" y="202"/>
                </a:lnTo>
                <a:lnTo>
                  <a:pt x="1474" y="208"/>
                </a:lnTo>
                <a:lnTo>
                  <a:pt x="1468" y="202"/>
                </a:lnTo>
                <a:lnTo>
                  <a:pt x="1456" y="202"/>
                </a:lnTo>
                <a:lnTo>
                  <a:pt x="1443" y="202"/>
                </a:lnTo>
                <a:lnTo>
                  <a:pt x="1437" y="202"/>
                </a:lnTo>
                <a:lnTo>
                  <a:pt x="1425" y="208"/>
                </a:lnTo>
                <a:lnTo>
                  <a:pt x="1413" y="208"/>
                </a:lnTo>
                <a:lnTo>
                  <a:pt x="1407" y="214"/>
                </a:lnTo>
                <a:lnTo>
                  <a:pt x="1395" y="208"/>
                </a:lnTo>
                <a:lnTo>
                  <a:pt x="1382" y="214"/>
                </a:lnTo>
                <a:lnTo>
                  <a:pt x="1376" y="220"/>
                </a:lnTo>
                <a:lnTo>
                  <a:pt x="1364" y="220"/>
                </a:lnTo>
                <a:lnTo>
                  <a:pt x="1352" y="226"/>
                </a:lnTo>
                <a:lnTo>
                  <a:pt x="1346" y="226"/>
                </a:lnTo>
                <a:lnTo>
                  <a:pt x="1333" y="220"/>
                </a:lnTo>
                <a:lnTo>
                  <a:pt x="1321" y="220"/>
                </a:lnTo>
                <a:lnTo>
                  <a:pt x="1315" y="214"/>
                </a:lnTo>
                <a:lnTo>
                  <a:pt x="1303" y="220"/>
                </a:lnTo>
                <a:lnTo>
                  <a:pt x="1291" y="220"/>
                </a:lnTo>
                <a:lnTo>
                  <a:pt x="1284" y="220"/>
                </a:lnTo>
                <a:lnTo>
                  <a:pt x="1272" y="220"/>
                </a:lnTo>
                <a:lnTo>
                  <a:pt x="1260" y="220"/>
                </a:lnTo>
                <a:lnTo>
                  <a:pt x="1254" y="220"/>
                </a:lnTo>
                <a:lnTo>
                  <a:pt x="1242" y="226"/>
                </a:lnTo>
                <a:lnTo>
                  <a:pt x="1229" y="232"/>
                </a:lnTo>
                <a:lnTo>
                  <a:pt x="1223" y="226"/>
                </a:lnTo>
                <a:lnTo>
                  <a:pt x="1211" y="232"/>
                </a:lnTo>
                <a:lnTo>
                  <a:pt x="1199" y="226"/>
                </a:lnTo>
                <a:lnTo>
                  <a:pt x="1193" y="226"/>
                </a:lnTo>
                <a:lnTo>
                  <a:pt x="1180" y="226"/>
                </a:lnTo>
                <a:lnTo>
                  <a:pt x="1168" y="232"/>
                </a:lnTo>
                <a:lnTo>
                  <a:pt x="1162" y="232"/>
                </a:lnTo>
                <a:lnTo>
                  <a:pt x="1150" y="226"/>
                </a:lnTo>
                <a:lnTo>
                  <a:pt x="1138" y="226"/>
                </a:lnTo>
                <a:lnTo>
                  <a:pt x="1131" y="232"/>
                </a:lnTo>
                <a:lnTo>
                  <a:pt x="1119" y="232"/>
                </a:lnTo>
                <a:lnTo>
                  <a:pt x="1107" y="232"/>
                </a:lnTo>
                <a:lnTo>
                  <a:pt x="1101" y="232"/>
                </a:lnTo>
                <a:lnTo>
                  <a:pt x="1089" y="232"/>
                </a:lnTo>
                <a:lnTo>
                  <a:pt x="1076" y="238"/>
                </a:lnTo>
                <a:lnTo>
                  <a:pt x="1070" y="238"/>
                </a:lnTo>
                <a:lnTo>
                  <a:pt x="1058" y="238"/>
                </a:lnTo>
                <a:lnTo>
                  <a:pt x="1046" y="238"/>
                </a:lnTo>
                <a:lnTo>
                  <a:pt x="1040" y="244"/>
                </a:lnTo>
                <a:lnTo>
                  <a:pt x="1028" y="244"/>
                </a:lnTo>
                <a:lnTo>
                  <a:pt x="1021" y="244"/>
                </a:lnTo>
                <a:lnTo>
                  <a:pt x="1009" y="244"/>
                </a:lnTo>
                <a:lnTo>
                  <a:pt x="997" y="250"/>
                </a:lnTo>
                <a:lnTo>
                  <a:pt x="991" y="250"/>
                </a:lnTo>
                <a:lnTo>
                  <a:pt x="979" y="250"/>
                </a:lnTo>
                <a:lnTo>
                  <a:pt x="966" y="250"/>
                </a:lnTo>
                <a:lnTo>
                  <a:pt x="960" y="250"/>
                </a:lnTo>
                <a:lnTo>
                  <a:pt x="948" y="250"/>
                </a:lnTo>
                <a:lnTo>
                  <a:pt x="936" y="250"/>
                </a:lnTo>
                <a:lnTo>
                  <a:pt x="930" y="250"/>
                </a:lnTo>
                <a:lnTo>
                  <a:pt x="917" y="250"/>
                </a:lnTo>
                <a:lnTo>
                  <a:pt x="905" y="256"/>
                </a:lnTo>
                <a:lnTo>
                  <a:pt x="899" y="256"/>
                </a:lnTo>
                <a:lnTo>
                  <a:pt x="887" y="256"/>
                </a:lnTo>
                <a:lnTo>
                  <a:pt x="875" y="256"/>
                </a:lnTo>
                <a:lnTo>
                  <a:pt x="868" y="256"/>
                </a:lnTo>
                <a:lnTo>
                  <a:pt x="856" y="256"/>
                </a:lnTo>
                <a:lnTo>
                  <a:pt x="844" y="256"/>
                </a:lnTo>
                <a:lnTo>
                  <a:pt x="838" y="256"/>
                </a:lnTo>
                <a:lnTo>
                  <a:pt x="826" y="256"/>
                </a:lnTo>
                <a:lnTo>
                  <a:pt x="813" y="256"/>
                </a:lnTo>
                <a:lnTo>
                  <a:pt x="807" y="256"/>
                </a:lnTo>
                <a:lnTo>
                  <a:pt x="795" y="263"/>
                </a:lnTo>
                <a:lnTo>
                  <a:pt x="783" y="263"/>
                </a:lnTo>
                <a:lnTo>
                  <a:pt x="777" y="263"/>
                </a:lnTo>
                <a:lnTo>
                  <a:pt x="764" y="263"/>
                </a:lnTo>
                <a:lnTo>
                  <a:pt x="752" y="263"/>
                </a:lnTo>
                <a:lnTo>
                  <a:pt x="746" y="263"/>
                </a:lnTo>
                <a:lnTo>
                  <a:pt x="734" y="263"/>
                </a:lnTo>
                <a:lnTo>
                  <a:pt x="722" y="263"/>
                </a:lnTo>
                <a:lnTo>
                  <a:pt x="716" y="263"/>
                </a:lnTo>
                <a:lnTo>
                  <a:pt x="703" y="263"/>
                </a:lnTo>
                <a:lnTo>
                  <a:pt x="691" y="263"/>
                </a:lnTo>
                <a:lnTo>
                  <a:pt x="685" y="263"/>
                </a:lnTo>
                <a:lnTo>
                  <a:pt x="673" y="263"/>
                </a:lnTo>
                <a:lnTo>
                  <a:pt x="661" y="263"/>
                </a:lnTo>
                <a:lnTo>
                  <a:pt x="654" y="263"/>
                </a:lnTo>
                <a:lnTo>
                  <a:pt x="642" y="263"/>
                </a:lnTo>
                <a:lnTo>
                  <a:pt x="630" y="263"/>
                </a:lnTo>
                <a:lnTo>
                  <a:pt x="624" y="263"/>
                </a:lnTo>
                <a:lnTo>
                  <a:pt x="612" y="263"/>
                </a:lnTo>
                <a:lnTo>
                  <a:pt x="599" y="263"/>
                </a:lnTo>
                <a:lnTo>
                  <a:pt x="593" y="263"/>
                </a:lnTo>
                <a:lnTo>
                  <a:pt x="581" y="263"/>
                </a:lnTo>
                <a:lnTo>
                  <a:pt x="569" y="263"/>
                </a:lnTo>
                <a:lnTo>
                  <a:pt x="563" y="263"/>
                </a:lnTo>
                <a:lnTo>
                  <a:pt x="550" y="269"/>
                </a:lnTo>
                <a:lnTo>
                  <a:pt x="538" y="269"/>
                </a:lnTo>
                <a:lnTo>
                  <a:pt x="532" y="269"/>
                </a:lnTo>
                <a:lnTo>
                  <a:pt x="520" y="269"/>
                </a:lnTo>
                <a:lnTo>
                  <a:pt x="508" y="269"/>
                </a:lnTo>
                <a:lnTo>
                  <a:pt x="501" y="269"/>
                </a:lnTo>
                <a:lnTo>
                  <a:pt x="489" y="269"/>
                </a:lnTo>
                <a:lnTo>
                  <a:pt x="477" y="269"/>
                </a:lnTo>
                <a:lnTo>
                  <a:pt x="471" y="269"/>
                </a:lnTo>
                <a:lnTo>
                  <a:pt x="459" y="269"/>
                </a:lnTo>
                <a:lnTo>
                  <a:pt x="446" y="269"/>
                </a:lnTo>
                <a:lnTo>
                  <a:pt x="440" y="269"/>
                </a:lnTo>
                <a:lnTo>
                  <a:pt x="428" y="269"/>
                </a:lnTo>
                <a:lnTo>
                  <a:pt x="416" y="269"/>
                </a:lnTo>
                <a:lnTo>
                  <a:pt x="410" y="269"/>
                </a:lnTo>
                <a:lnTo>
                  <a:pt x="397" y="269"/>
                </a:lnTo>
                <a:lnTo>
                  <a:pt x="385" y="269"/>
                </a:lnTo>
                <a:lnTo>
                  <a:pt x="379" y="269"/>
                </a:lnTo>
                <a:lnTo>
                  <a:pt x="367" y="269"/>
                </a:lnTo>
                <a:lnTo>
                  <a:pt x="355" y="269"/>
                </a:lnTo>
                <a:lnTo>
                  <a:pt x="349" y="269"/>
                </a:lnTo>
                <a:lnTo>
                  <a:pt x="336" y="269"/>
                </a:lnTo>
                <a:lnTo>
                  <a:pt x="324" y="269"/>
                </a:lnTo>
                <a:lnTo>
                  <a:pt x="318" y="269"/>
                </a:lnTo>
                <a:lnTo>
                  <a:pt x="306" y="269"/>
                </a:lnTo>
                <a:lnTo>
                  <a:pt x="293" y="269"/>
                </a:lnTo>
                <a:lnTo>
                  <a:pt x="287" y="269"/>
                </a:lnTo>
                <a:lnTo>
                  <a:pt x="275" y="269"/>
                </a:lnTo>
                <a:lnTo>
                  <a:pt x="263" y="269"/>
                </a:lnTo>
                <a:lnTo>
                  <a:pt x="257" y="269"/>
                </a:lnTo>
                <a:lnTo>
                  <a:pt x="245" y="269"/>
                </a:lnTo>
                <a:lnTo>
                  <a:pt x="232" y="269"/>
                </a:lnTo>
                <a:lnTo>
                  <a:pt x="226" y="269"/>
                </a:lnTo>
                <a:lnTo>
                  <a:pt x="214" y="269"/>
                </a:lnTo>
                <a:lnTo>
                  <a:pt x="202" y="269"/>
                </a:lnTo>
                <a:lnTo>
                  <a:pt x="196" y="269"/>
                </a:lnTo>
                <a:lnTo>
                  <a:pt x="183" y="269"/>
                </a:lnTo>
                <a:lnTo>
                  <a:pt x="171" y="269"/>
                </a:lnTo>
                <a:lnTo>
                  <a:pt x="165" y="269"/>
                </a:lnTo>
                <a:lnTo>
                  <a:pt x="153" y="269"/>
                </a:lnTo>
                <a:lnTo>
                  <a:pt x="141" y="269"/>
                </a:lnTo>
                <a:lnTo>
                  <a:pt x="134" y="269"/>
                </a:lnTo>
                <a:lnTo>
                  <a:pt x="122" y="269"/>
                </a:lnTo>
                <a:lnTo>
                  <a:pt x="110" y="269"/>
                </a:lnTo>
                <a:lnTo>
                  <a:pt x="104" y="269"/>
                </a:lnTo>
                <a:lnTo>
                  <a:pt x="92" y="269"/>
                </a:lnTo>
                <a:lnTo>
                  <a:pt x="79" y="269"/>
                </a:lnTo>
                <a:lnTo>
                  <a:pt x="73" y="269"/>
                </a:lnTo>
                <a:lnTo>
                  <a:pt x="61" y="269"/>
                </a:lnTo>
                <a:lnTo>
                  <a:pt x="49" y="269"/>
                </a:lnTo>
                <a:lnTo>
                  <a:pt x="43" y="269"/>
                </a:lnTo>
                <a:lnTo>
                  <a:pt x="30" y="269"/>
                </a:lnTo>
                <a:lnTo>
                  <a:pt x="18" y="269"/>
                </a:lnTo>
                <a:lnTo>
                  <a:pt x="12" y="269"/>
                </a:lnTo>
                <a:lnTo>
                  <a:pt x="0" y="269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1" name="Freeform 1015"/>
          <p:cNvSpPr>
            <a:spLocks/>
          </p:cNvSpPr>
          <p:nvPr/>
        </p:nvSpPr>
        <p:spPr bwMode="auto">
          <a:xfrm>
            <a:off x="812800" y="5334000"/>
            <a:ext cx="6467475" cy="533400"/>
          </a:xfrm>
          <a:custGeom>
            <a:avLst/>
            <a:gdLst/>
            <a:ahLst/>
            <a:cxnLst>
              <a:cxn ang="0">
                <a:pos x="110" y="336"/>
              </a:cxn>
              <a:cxn ang="0">
                <a:pos x="245" y="336"/>
              </a:cxn>
              <a:cxn ang="0">
                <a:pos x="379" y="336"/>
              </a:cxn>
              <a:cxn ang="0">
                <a:pos x="508" y="336"/>
              </a:cxn>
              <a:cxn ang="0">
                <a:pos x="642" y="330"/>
              </a:cxn>
              <a:cxn ang="0">
                <a:pos x="777" y="323"/>
              </a:cxn>
              <a:cxn ang="0">
                <a:pos x="905" y="317"/>
              </a:cxn>
              <a:cxn ang="0">
                <a:pos x="1040" y="305"/>
              </a:cxn>
              <a:cxn ang="0">
                <a:pos x="1168" y="287"/>
              </a:cxn>
              <a:cxn ang="0">
                <a:pos x="1303" y="275"/>
              </a:cxn>
              <a:cxn ang="0">
                <a:pos x="1437" y="256"/>
              </a:cxn>
              <a:cxn ang="0">
                <a:pos x="1566" y="232"/>
              </a:cxn>
              <a:cxn ang="0">
                <a:pos x="1700" y="159"/>
              </a:cxn>
              <a:cxn ang="0">
                <a:pos x="1835" y="79"/>
              </a:cxn>
              <a:cxn ang="0">
                <a:pos x="1963" y="43"/>
              </a:cxn>
              <a:cxn ang="0">
                <a:pos x="2098" y="0"/>
              </a:cxn>
              <a:cxn ang="0">
                <a:pos x="2233" y="36"/>
              </a:cxn>
              <a:cxn ang="0">
                <a:pos x="2361" y="110"/>
              </a:cxn>
              <a:cxn ang="0">
                <a:pos x="2496" y="189"/>
              </a:cxn>
              <a:cxn ang="0">
                <a:pos x="2630" y="232"/>
              </a:cxn>
              <a:cxn ang="0">
                <a:pos x="2759" y="256"/>
              </a:cxn>
              <a:cxn ang="0">
                <a:pos x="2893" y="275"/>
              </a:cxn>
              <a:cxn ang="0">
                <a:pos x="3028" y="287"/>
              </a:cxn>
              <a:cxn ang="0">
                <a:pos x="3156" y="293"/>
              </a:cxn>
              <a:cxn ang="0">
                <a:pos x="3291" y="293"/>
              </a:cxn>
              <a:cxn ang="0">
                <a:pos x="3419" y="299"/>
              </a:cxn>
              <a:cxn ang="0">
                <a:pos x="3554" y="299"/>
              </a:cxn>
              <a:cxn ang="0">
                <a:pos x="3688" y="299"/>
              </a:cxn>
              <a:cxn ang="0">
                <a:pos x="3817" y="305"/>
              </a:cxn>
              <a:cxn ang="0">
                <a:pos x="3951" y="305"/>
              </a:cxn>
              <a:cxn ang="0">
                <a:pos x="4074" y="323"/>
              </a:cxn>
              <a:cxn ang="0">
                <a:pos x="3939" y="323"/>
              </a:cxn>
              <a:cxn ang="0">
                <a:pos x="3811" y="323"/>
              </a:cxn>
              <a:cxn ang="0">
                <a:pos x="3676" y="317"/>
              </a:cxn>
              <a:cxn ang="0">
                <a:pos x="3542" y="317"/>
              </a:cxn>
              <a:cxn ang="0">
                <a:pos x="3413" y="317"/>
              </a:cxn>
              <a:cxn ang="0">
                <a:pos x="3278" y="317"/>
              </a:cxn>
              <a:cxn ang="0">
                <a:pos x="3144" y="317"/>
              </a:cxn>
              <a:cxn ang="0">
                <a:pos x="3015" y="311"/>
              </a:cxn>
              <a:cxn ang="0">
                <a:pos x="2881" y="305"/>
              </a:cxn>
              <a:cxn ang="0">
                <a:pos x="2752" y="299"/>
              </a:cxn>
              <a:cxn ang="0">
                <a:pos x="2618" y="287"/>
              </a:cxn>
              <a:cxn ang="0">
                <a:pos x="2483" y="256"/>
              </a:cxn>
              <a:cxn ang="0">
                <a:pos x="2355" y="183"/>
              </a:cxn>
              <a:cxn ang="0">
                <a:pos x="2220" y="116"/>
              </a:cxn>
              <a:cxn ang="0">
                <a:pos x="2086" y="73"/>
              </a:cxn>
              <a:cxn ang="0">
                <a:pos x="1957" y="85"/>
              </a:cxn>
              <a:cxn ang="0">
                <a:pos x="1823" y="104"/>
              </a:cxn>
              <a:cxn ang="0">
                <a:pos x="1688" y="177"/>
              </a:cxn>
              <a:cxn ang="0">
                <a:pos x="1560" y="238"/>
              </a:cxn>
              <a:cxn ang="0">
                <a:pos x="1425" y="262"/>
              </a:cxn>
              <a:cxn ang="0">
                <a:pos x="1291" y="275"/>
              </a:cxn>
              <a:cxn ang="0">
                <a:pos x="1162" y="287"/>
              </a:cxn>
              <a:cxn ang="0">
                <a:pos x="1028" y="305"/>
              </a:cxn>
              <a:cxn ang="0">
                <a:pos x="899" y="317"/>
              </a:cxn>
              <a:cxn ang="0">
                <a:pos x="764" y="323"/>
              </a:cxn>
              <a:cxn ang="0">
                <a:pos x="630" y="330"/>
              </a:cxn>
              <a:cxn ang="0">
                <a:pos x="501" y="336"/>
              </a:cxn>
              <a:cxn ang="0">
                <a:pos x="367" y="336"/>
              </a:cxn>
              <a:cxn ang="0">
                <a:pos x="232" y="336"/>
              </a:cxn>
              <a:cxn ang="0">
                <a:pos x="104" y="336"/>
              </a:cxn>
            </a:cxnLst>
            <a:rect l="0" t="0" r="r" b="b"/>
            <a:pathLst>
              <a:path w="4074" h="336">
                <a:moveTo>
                  <a:pt x="0" y="336"/>
                </a:moveTo>
                <a:lnTo>
                  <a:pt x="0" y="336"/>
                </a:lnTo>
                <a:lnTo>
                  <a:pt x="12" y="336"/>
                </a:lnTo>
                <a:lnTo>
                  <a:pt x="18" y="336"/>
                </a:lnTo>
                <a:lnTo>
                  <a:pt x="30" y="336"/>
                </a:lnTo>
                <a:lnTo>
                  <a:pt x="43" y="336"/>
                </a:lnTo>
                <a:lnTo>
                  <a:pt x="49" y="336"/>
                </a:lnTo>
                <a:lnTo>
                  <a:pt x="61" y="336"/>
                </a:lnTo>
                <a:lnTo>
                  <a:pt x="73" y="336"/>
                </a:lnTo>
                <a:lnTo>
                  <a:pt x="79" y="336"/>
                </a:lnTo>
                <a:lnTo>
                  <a:pt x="92" y="336"/>
                </a:lnTo>
                <a:lnTo>
                  <a:pt x="104" y="336"/>
                </a:lnTo>
                <a:lnTo>
                  <a:pt x="110" y="336"/>
                </a:lnTo>
                <a:lnTo>
                  <a:pt x="122" y="336"/>
                </a:lnTo>
                <a:lnTo>
                  <a:pt x="134" y="336"/>
                </a:lnTo>
                <a:lnTo>
                  <a:pt x="141" y="336"/>
                </a:lnTo>
                <a:lnTo>
                  <a:pt x="153" y="336"/>
                </a:lnTo>
                <a:lnTo>
                  <a:pt x="165" y="336"/>
                </a:lnTo>
                <a:lnTo>
                  <a:pt x="171" y="336"/>
                </a:lnTo>
                <a:lnTo>
                  <a:pt x="183" y="336"/>
                </a:lnTo>
                <a:lnTo>
                  <a:pt x="196" y="336"/>
                </a:lnTo>
                <a:lnTo>
                  <a:pt x="202" y="336"/>
                </a:lnTo>
                <a:lnTo>
                  <a:pt x="214" y="336"/>
                </a:lnTo>
                <a:lnTo>
                  <a:pt x="226" y="336"/>
                </a:lnTo>
                <a:lnTo>
                  <a:pt x="232" y="336"/>
                </a:lnTo>
                <a:lnTo>
                  <a:pt x="245" y="336"/>
                </a:lnTo>
                <a:lnTo>
                  <a:pt x="257" y="336"/>
                </a:lnTo>
                <a:lnTo>
                  <a:pt x="263" y="336"/>
                </a:lnTo>
                <a:lnTo>
                  <a:pt x="275" y="336"/>
                </a:lnTo>
                <a:lnTo>
                  <a:pt x="287" y="336"/>
                </a:lnTo>
                <a:lnTo>
                  <a:pt x="293" y="336"/>
                </a:lnTo>
                <a:lnTo>
                  <a:pt x="306" y="336"/>
                </a:lnTo>
                <a:lnTo>
                  <a:pt x="318" y="336"/>
                </a:lnTo>
                <a:lnTo>
                  <a:pt x="324" y="336"/>
                </a:lnTo>
                <a:lnTo>
                  <a:pt x="336" y="336"/>
                </a:lnTo>
                <a:lnTo>
                  <a:pt x="349" y="336"/>
                </a:lnTo>
                <a:lnTo>
                  <a:pt x="355" y="336"/>
                </a:lnTo>
                <a:lnTo>
                  <a:pt x="367" y="336"/>
                </a:lnTo>
                <a:lnTo>
                  <a:pt x="379" y="336"/>
                </a:lnTo>
                <a:lnTo>
                  <a:pt x="385" y="336"/>
                </a:lnTo>
                <a:lnTo>
                  <a:pt x="397" y="336"/>
                </a:lnTo>
                <a:lnTo>
                  <a:pt x="410" y="336"/>
                </a:lnTo>
                <a:lnTo>
                  <a:pt x="416" y="336"/>
                </a:lnTo>
                <a:lnTo>
                  <a:pt x="428" y="336"/>
                </a:lnTo>
                <a:lnTo>
                  <a:pt x="440" y="336"/>
                </a:lnTo>
                <a:lnTo>
                  <a:pt x="446" y="336"/>
                </a:lnTo>
                <a:lnTo>
                  <a:pt x="459" y="336"/>
                </a:lnTo>
                <a:lnTo>
                  <a:pt x="471" y="336"/>
                </a:lnTo>
                <a:lnTo>
                  <a:pt x="477" y="336"/>
                </a:lnTo>
                <a:lnTo>
                  <a:pt x="489" y="336"/>
                </a:lnTo>
                <a:lnTo>
                  <a:pt x="501" y="336"/>
                </a:lnTo>
                <a:lnTo>
                  <a:pt x="508" y="336"/>
                </a:lnTo>
                <a:lnTo>
                  <a:pt x="520" y="336"/>
                </a:lnTo>
                <a:lnTo>
                  <a:pt x="532" y="336"/>
                </a:lnTo>
                <a:lnTo>
                  <a:pt x="538" y="330"/>
                </a:lnTo>
                <a:lnTo>
                  <a:pt x="550" y="330"/>
                </a:lnTo>
                <a:lnTo>
                  <a:pt x="563" y="330"/>
                </a:lnTo>
                <a:lnTo>
                  <a:pt x="569" y="330"/>
                </a:lnTo>
                <a:lnTo>
                  <a:pt x="581" y="330"/>
                </a:lnTo>
                <a:lnTo>
                  <a:pt x="593" y="330"/>
                </a:lnTo>
                <a:lnTo>
                  <a:pt x="599" y="330"/>
                </a:lnTo>
                <a:lnTo>
                  <a:pt x="612" y="330"/>
                </a:lnTo>
                <a:lnTo>
                  <a:pt x="624" y="330"/>
                </a:lnTo>
                <a:lnTo>
                  <a:pt x="630" y="330"/>
                </a:lnTo>
                <a:lnTo>
                  <a:pt x="642" y="330"/>
                </a:lnTo>
                <a:lnTo>
                  <a:pt x="654" y="330"/>
                </a:lnTo>
                <a:lnTo>
                  <a:pt x="661" y="330"/>
                </a:lnTo>
                <a:lnTo>
                  <a:pt x="673" y="330"/>
                </a:lnTo>
                <a:lnTo>
                  <a:pt x="685" y="330"/>
                </a:lnTo>
                <a:lnTo>
                  <a:pt x="691" y="330"/>
                </a:lnTo>
                <a:lnTo>
                  <a:pt x="703" y="330"/>
                </a:lnTo>
                <a:lnTo>
                  <a:pt x="716" y="330"/>
                </a:lnTo>
                <a:lnTo>
                  <a:pt x="722" y="330"/>
                </a:lnTo>
                <a:lnTo>
                  <a:pt x="734" y="323"/>
                </a:lnTo>
                <a:lnTo>
                  <a:pt x="746" y="323"/>
                </a:lnTo>
                <a:lnTo>
                  <a:pt x="752" y="323"/>
                </a:lnTo>
                <a:lnTo>
                  <a:pt x="764" y="323"/>
                </a:lnTo>
                <a:lnTo>
                  <a:pt x="777" y="323"/>
                </a:lnTo>
                <a:lnTo>
                  <a:pt x="783" y="323"/>
                </a:lnTo>
                <a:lnTo>
                  <a:pt x="795" y="323"/>
                </a:lnTo>
                <a:lnTo>
                  <a:pt x="807" y="323"/>
                </a:lnTo>
                <a:lnTo>
                  <a:pt x="813" y="323"/>
                </a:lnTo>
                <a:lnTo>
                  <a:pt x="826" y="323"/>
                </a:lnTo>
                <a:lnTo>
                  <a:pt x="838" y="323"/>
                </a:lnTo>
                <a:lnTo>
                  <a:pt x="844" y="317"/>
                </a:lnTo>
                <a:lnTo>
                  <a:pt x="856" y="317"/>
                </a:lnTo>
                <a:lnTo>
                  <a:pt x="868" y="323"/>
                </a:lnTo>
                <a:lnTo>
                  <a:pt x="875" y="317"/>
                </a:lnTo>
                <a:lnTo>
                  <a:pt x="887" y="317"/>
                </a:lnTo>
                <a:lnTo>
                  <a:pt x="899" y="317"/>
                </a:lnTo>
                <a:lnTo>
                  <a:pt x="905" y="317"/>
                </a:lnTo>
                <a:lnTo>
                  <a:pt x="917" y="317"/>
                </a:lnTo>
                <a:lnTo>
                  <a:pt x="930" y="317"/>
                </a:lnTo>
                <a:lnTo>
                  <a:pt x="936" y="317"/>
                </a:lnTo>
                <a:lnTo>
                  <a:pt x="948" y="317"/>
                </a:lnTo>
                <a:lnTo>
                  <a:pt x="960" y="317"/>
                </a:lnTo>
                <a:lnTo>
                  <a:pt x="966" y="311"/>
                </a:lnTo>
                <a:lnTo>
                  <a:pt x="979" y="311"/>
                </a:lnTo>
                <a:lnTo>
                  <a:pt x="991" y="311"/>
                </a:lnTo>
                <a:lnTo>
                  <a:pt x="997" y="311"/>
                </a:lnTo>
                <a:lnTo>
                  <a:pt x="1009" y="311"/>
                </a:lnTo>
                <a:lnTo>
                  <a:pt x="1021" y="305"/>
                </a:lnTo>
                <a:lnTo>
                  <a:pt x="1028" y="305"/>
                </a:lnTo>
                <a:lnTo>
                  <a:pt x="1040" y="305"/>
                </a:lnTo>
                <a:lnTo>
                  <a:pt x="1046" y="305"/>
                </a:lnTo>
                <a:lnTo>
                  <a:pt x="1058" y="299"/>
                </a:lnTo>
                <a:lnTo>
                  <a:pt x="1070" y="299"/>
                </a:lnTo>
                <a:lnTo>
                  <a:pt x="1076" y="299"/>
                </a:lnTo>
                <a:lnTo>
                  <a:pt x="1089" y="293"/>
                </a:lnTo>
                <a:lnTo>
                  <a:pt x="1101" y="293"/>
                </a:lnTo>
                <a:lnTo>
                  <a:pt x="1107" y="293"/>
                </a:lnTo>
                <a:lnTo>
                  <a:pt x="1119" y="293"/>
                </a:lnTo>
                <a:lnTo>
                  <a:pt x="1131" y="293"/>
                </a:lnTo>
                <a:lnTo>
                  <a:pt x="1138" y="287"/>
                </a:lnTo>
                <a:lnTo>
                  <a:pt x="1150" y="287"/>
                </a:lnTo>
                <a:lnTo>
                  <a:pt x="1162" y="287"/>
                </a:lnTo>
                <a:lnTo>
                  <a:pt x="1168" y="287"/>
                </a:lnTo>
                <a:lnTo>
                  <a:pt x="1180" y="287"/>
                </a:lnTo>
                <a:lnTo>
                  <a:pt x="1193" y="281"/>
                </a:lnTo>
                <a:lnTo>
                  <a:pt x="1199" y="287"/>
                </a:lnTo>
                <a:lnTo>
                  <a:pt x="1211" y="287"/>
                </a:lnTo>
                <a:lnTo>
                  <a:pt x="1223" y="281"/>
                </a:lnTo>
                <a:lnTo>
                  <a:pt x="1229" y="287"/>
                </a:lnTo>
                <a:lnTo>
                  <a:pt x="1242" y="287"/>
                </a:lnTo>
                <a:lnTo>
                  <a:pt x="1254" y="281"/>
                </a:lnTo>
                <a:lnTo>
                  <a:pt x="1260" y="281"/>
                </a:lnTo>
                <a:lnTo>
                  <a:pt x="1272" y="281"/>
                </a:lnTo>
                <a:lnTo>
                  <a:pt x="1284" y="281"/>
                </a:lnTo>
                <a:lnTo>
                  <a:pt x="1291" y="275"/>
                </a:lnTo>
                <a:lnTo>
                  <a:pt x="1303" y="275"/>
                </a:lnTo>
                <a:lnTo>
                  <a:pt x="1315" y="269"/>
                </a:lnTo>
                <a:lnTo>
                  <a:pt x="1321" y="275"/>
                </a:lnTo>
                <a:lnTo>
                  <a:pt x="1333" y="281"/>
                </a:lnTo>
                <a:lnTo>
                  <a:pt x="1346" y="287"/>
                </a:lnTo>
                <a:lnTo>
                  <a:pt x="1352" y="281"/>
                </a:lnTo>
                <a:lnTo>
                  <a:pt x="1364" y="275"/>
                </a:lnTo>
                <a:lnTo>
                  <a:pt x="1376" y="275"/>
                </a:lnTo>
                <a:lnTo>
                  <a:pt x="1382" y="269"/>
                </a:lnTo>
                <a:lnTo>
                  <a:pt x="1395" y="262"/>
                </a:lnTo>
                <a:lnTo>
                  <a:pt x="1407" y="269"/>
                </a:lnTo>
                <a:lnTo>
                  <a:pt x="1413" y="262"/>
                </a:lnTo>
                <a:lnTo>
                  <a:pt x="1425" y="262"/>
                </a:lnTo>
                <a:lnTo>
                  <a:pt x="1437" y="256"/>
                </a:lnTo>
                <a:lnTo>
                  <a:pt x="1443" y="256"/>
                </a:lnTo>
                <a:lnTo>
                  <a:pt x="1456" y="256"/>
                </a:lnTo>
                <a:lnTo>
                  <a:pt x="1468" y="256"/>
                </a:lnTo>
                <a:lnTo>
                  <a:pt x="1474" y="262"/>
                </a:lnTo>
                <a:lnTo>
                  <a:pt x="1486" y="256"/>
                </a:lnTo>
                <a:lnTo>
                  <a:pt x="1499" y="250"/>
                </a:lnTo>
                <a:lnTo>
                  <a:pt x="1505" y="244"/>
                </a:lnTo>
                <a:lnTo>
                  <a:pt x="1517" y="244"/>
                </a:lnTo>
                <a:lnTo>
                  <a:pt x="1529" y="244"/>
                </a:lnTo>
                <a:lnTo>
                  <a:pt x="1535" y="238"/>
                </a:lnTo>
                <a:lnTo>
                  <a:pt x="1547" y="238"/>
                </a:lnTo>
                <a:lnTo>
                  <a:pt x="1560" y="238"/>
                </a:lnTo>
                <a:lnTo>
                  <a:pt x="1566" y="232"/>
                </a:lnTo>
                <a:lnTo>
                  <a:pt x="1578" y="226"/>
                </a:lnTo>
                <a:lnTo>
                  <a:pt x="1590" y="220"/>
                </a:lnTo>
                <a:lnTo>
                  <a:pt x="1596" y="214"/>
                </a:lnTo>
                <a:lnTo>
                  <a:pt x="1609" y="214"/>
                </a:lnTo>
                <a:lnTo>
                  <a:pt x="1621" y="207"/>
                </a:lnTo>
                <a:lnTo>
                  <a:pt x="1627" y="195"/>
                </a:lnTo>
                <a:lnTo>
                  <a:pt x="1639" y="201"/>
                </a:lnTo>
                <a:lnTo>
                  <a:pt x="1651" y="195"/>
                </a:lnTo>
                <a:lnTo>
                  <a:pt x="1658" y="183"/>
                </a:lnTo>
                <a:lnTo>
                  <a:pt x="1670" y="177"/>
                </a:lnTo>
                <a:lnTo>
                  <a:pt x="1682" y="171"/>
                </a:lnTo>
                <a:lnTo>
                  <a:pt x="1688" y="165"/>
                </a:lnTo>
                <a:lnTo>
                  <a:pt x="1700" y="159"/>
                </a:lnTo>
                <a:lnTo>
                  <a:pt x="1713" y="152"/>
                </a:lnTo>
                <a:lnTo>
                  <a:pt x="1719" y="140"/>
                </a:lnTo>
                <a:lnTo>
                  <a:pt x="1731" y="128"/>
                </a:lnTo>
                <a:lnTo>
                  <a:pt x="1743" y="122"/>
                </a:lnTo>
                <a:lnTo>
                  <a:pt x="1749" y="116"/>
                </a:lnTo>
                <a:lnTo>
                  <a:pt x="1762" y="104"/>
                </a:lnTo>
                <a:lnTo>
                  <a:pt x="1774" y="110"/>
                </a:lnTo>
                <a:lnTo>
                  <a:pt x="1780" y="110"/>
                </a:lnTo>
                <a:lnTo>
                  <a:pt x="1792" y="97"/>
                </a:lnTo>
                <a:lnTo>
                  <a:pt x="1804" y="91"/>
                </a:lnTo>
                <a:lnTo>
                  <a:pt x="1810" y="85"/>
                </a:lnTo>
                <a:lnTo>
                  <a:pt x="1823" y="79"/>
                </a:lnTo>
                <a:lnTo>
                  <a:pt x="1835" y="79"/>
                </a:lnTo>
                <a:lnTo>
                  <a:pt x="1841" y="91"/>
                </a:lnTo>
                <a:lnTo>
                  <a:pt x="1853" y="91"/>
                </a:lnTo>
                <a:lnTo>
                  <a:pt x="1866" y="91"/>
                </a:lnTo>
                <a:lnTo>
                  <a:pt x="1872" y="85"/>
                </a:lnTo>
                <a:lnTo>
                  <a:pt x="1884" y="73"/>
                </a:lnTo>
                <a:lnTo>
                  <a:pt x="1896" y="73"/>
                </a:lnTo>
                <a:lnTo>
                  <a:pt x="1902" y="61"/>
                </a:lnTo>
                <a:lnTo>
                  <a:pt x="1914" y="55"/>
                </a:lnTo>
                <a:lnTo>
                  <a:pt x="1927" y="55"/>
                </a:lnTo>
                <a:lnTo>
                  <a:pt x="1933" y="49"/>
                </a:lnTo>
                <a:lnTo>
                  <a:pt x="1945" y="43"/>
                </a:lnTo>
                <a:lnTo>
                  <a:pt x="1957" y="43"/>
                </a:lnTo>
                <a:lnTo>
                  <a:pt x="1963" y="43"/>
                </a:lnTo>
                <a:lnTo>
                  <a:pt x="1976" y="36"/>
                </a:lnTo>
                <a:lnTo>
                  <a:pt x="1988" y="30"/>
                </a:lnTo>
                <a:lnTo>
                  <a:pt x="1994" y="30"/>
                </a:lnTo>
                <a:lnTo>
                  <a:pt x="2006" y="24"/>
                </a:lnTo>
                <a:lnTo>
                  <a:pt x="2018" y="18"/>
                </a:lnTo>
                <a:lnTo>
                  <a:pt x="2025" y="12"/>
                </a:lnTo>
                <a:lnTo>
                  <a:pt x="2037" y="6"/>
                </a:lnTo>
                <a:lnTo>
                  <a:pt x="2049" y="0"/>
                </a:lnTo>
                <a:lnTo>
                  <a:pt x="2055" y="0"/>
                </a:lnTo>
                <a:lnTo>
                  <a:pt x="2067" y="0"/>
                </a:lnTo>
                <a:lnTo>
                  <a:pt x="2080" y="0"/>
                </a:lnTo>
                <a:lnTo>
                  <a:pt x="2086" y="0"/>
                </a:lnTo>
                <a:lnTo>
                  <a:pt x="2098" y="0"/>
                </a:lnTo>
                <a:lnTo>
                  <a:pt x="2110" y="0"/>
                </a:lnTo>
                <a:lnTo>
                  <a:pt x="2116" y="0"/>
                </a:lnTo>
                <a:lnTo>
                  <a:pt x="2129" y="0"/>
                </a:lnTo>
                <a:lnTo>
                  <a:pt x="2141" y="0"/>
                </a:lnTo>
                <a:lnTo>
                  <a:pt x="2147" y="6"/>
                </a:lnTo>
                <a:lnTo>
                  <a:pt x="2159" y="6"/>
                </a:lnTo>
                <a:lnTo>
                  <a:pt x="2171" y="12"/>
                </a:lnTo>
                <a:lnTo>
                  <a:pt x="2177" y="12"/>
                </a:lnTo>
                <a:lnTo>
                  <a:pt x="2190" y="18"/>
                </a:lnTo>
                <a:lnTo>
                  <a:pt x="2202" y="24"/>
                </a:lnTo>
                <a:lnTo>
                  <a:pt x="2208" y="30"/>
                </a:lnTo>
                <a:lnTo>
                  <a:pt x="2220" y="30"/>
                </a:lnTo>
                <a:lnTo>
                  <a:pt x="2233" y="36"/>
                </a:lnTo>
                <a:lnTo>
                  <a:pt x="2239" y="43"/>
                </a:lnTo>
                <a:lnTo>
                  <a:pt x="2251" y="49"/>
                </a:lnTo>
                <a:lnTo>
                  <a:pt x="2263" y="55"/>
                </a:lnTo>
                <a:lnTo>
                  <a:pt x="2269" y="61"/>
                </a:lnTo>
                <a:lnTo>
                  <a:pt x="2281" y="61"/>
                </a:lnTo>
                <a:lnTo>
                  <a:pt x="2294" y="67"/>
                </a:lnTo>
                <a:lnTo>
                  <a:pt x="2300" y="73"/>
                </a:lnTo>
                <a:lnTo>
                  <a:pt x="2312" y="79"/>
                </a:lnTo>
                <a:lnTo>
                  <a:pt x="2324" y="85"/>
                </a:lnTo>
                <a:lnTo>
                  <a:pt x="2330" y="91"/>
                </a:lnTo>
                <a:lnTo>
                  <a:pt x="2343" y="97"/>
                </a:lnTo>
                <a:lnTo>
                  <a:pt x="2355" y="104"/>
                </a:lnTo>
                <a:lnTo>
                  <a:pt x="2361" y="110"/>
                </a:lnTo>
                <a:lnTo>
                  <a:pt x="2373" y="116"/>
                </a:lnTo>
                <a:lnTo>
                  <a:pt x="2385" y="122"/>
                </a:lnTo>
                <a:lnTo>
                  <a:pt x="2392" y="128"/>
                </a:lnTo>
                <a:lnTo>
                  <a:pt x="2404" y="134"/>
                </a:lnTo>
                <a:lnTo>
                  <a:pt x="2416" y="140"/>
                </a:lnTo>
                <a:lnTo>
                  <a:pt x="2422" y="146"/>
                </a:lnTo>
                <a:lnTo>
                  <a:pt x="2434" y="152"/>
                </a:lnTo>
                <a:lnTo>
                  <a:pt x="2447" y="159"/>
                </a:lnTo>
                <a:lnTo>
                  <a:pt x="2453" y="165"/>
                </a:lnTo>
                <a:lnTo>
                  <a:pt x="2465" y="171"/>
                </a:lnTo>
                <a:lnTo>
                  <a:pt x="2477" y="177"/>
                </a:lnTo>
                <a:lnTo>
                  <a:pt x="2483" y="183"/>
                </a:lnTo>
                <a:lnTo>
                  <a:pt x="2496" y="189"/>
                </a:lnTo>
                <a:lnTo>
                  <a:pt x="2508" y="195"/>
                </a:lnTo>
                <a:lnTo>
                  <a:pt x="2514" y="201"/>
                </a:lnTo>
                <a:lnTo>
                  <a:pt x="2526" y="207"/>
                </a:lnTo>
                <a:lnTo>
                  <a:pt x="2538" y="207"/>
                </a:lnTo>
                <a:lnTo>
                  <a:pt x="2544" y="214"/>
                </a:lnTo>
                <a:lnTo>
                  <a:pt x="2557" y="220"/>
                </a:lnTo>
                <a:lnTo>
                  <a:pt x="2569" y="220"/>
                </a:lnTo>
                <a:lnTo>
                  <a:pt x="2575" y="220"/>
                </a:lnTo>
                <a:lnTo>
                  <a:pt x="2587" y="226"/>
                </a:lnTo>
                <a:lnTo>
                  <a:pt x="2600" y="226"/>
                </a:lnTo>
                <a:lnTo>
                  <a:pt x="2606" y="226"/>
                </a:lnTo>
                <a:lnTo>
                  <a:pt x="2618" y="232"/>
                </a:lnTo>
                <a:lnTo>
                  <a:pt x="2630" y="232"/>
                </a:lnTo>
                <a:lnTo>
                  <a:pt x="2636" y="232"/>
                </a:lnTo>
                <a:lnTo>
                  <a:pt x="2648" y="238"/>
                </a:lnTo>
                <a:lnTo>
                  <a:pt x="2661" y="238"/>
                </a:lnTo>
                <a:lnTo>
                  <a:pt x="2667" y="238"/>
                </a:lnTo>
                <a:lnTo>
                  <a:pt x="2679" y="244"/>
                </a:lnTo>
                <a:lnTo>
                  <a:pt x="2691" y="244"/>
                </a:lnTo>
                <a:lnTo>
                  <a:pt x="2697" y="244"/>
                </a:lnTo>
                <a:lnTo>
                  <a:pt x="2710" y="250"/>
                </a:lnTo>
                <a:lnTo>
                  <a:pt x="2722" y="250"/>
                </a:lnTo>
                <a:lnTo>
                  <a:pt x="2728" y="250"/>
                </a:lnTo>
                <a:lnTo>
                  <a:pt x="2740" y="250"/>
                </a:lnTo>
                <a:lnTo>
                  <a:pt x="2752" y="256"/>
                </a:lnTo>
                <a:lnTo>
                  <a:pt x="2759" y="256"/>
                </a:lnTo>
                <a:lnTo>
                  <a:pt x="2771" y="256"/>
                </a:lnTo>
                <a:lnTo>
                  <a:pt x="2783" y="262"/>
                </a:lnTo>
                <a:lnTo>
                  <a:pt x="2789" y="262"/>
                </a:lnTo>
                <a:lnTo>
                  <a:pt x="2801" y="262"/>
                </a:lnTo>
                <a:lnTo>
                  <a:pt x="2814" y="262"/>
                </a:lnTo>
                <a:lnTo>
                  <a:pt x="2820" y="269"/>
                </a:lnTo>
                <a:lnTo>
                  <a:pt x="2832" y="269"/>
                </a:lnTo>
                <a:lnTo>
                  <a:pt x="2844" y="269"/>
                </a:lnTo>
                <a:lnTo>
                  <a:pt x="2850" y="269"/>
                </a:lnTo>
                <a:lnTo>
                  <a:pt x="2863" y="269"/>
                </a:lnTo>
                <a:lnTo>
                  <a:pt x="2875" y="275"/>
                </a:lnTo>
                <a:lnTo>
                  <a:pt x="2881" y="275"/>
                </a:lnTo>
                <a:lnTo>
                  <a:pt x="2893" y="275"/>
                </a:lnTo>
                <a:lnTo>
                  <a:pt x="2905" y="275"/>
                </a:lnTo>
                <a:lnTo>
                  <a:pt x="2911" y="275"/>
                </a:lnTo>
                <a:lnTo>
                  <a:pt x="2924" y="275"/>
                </a:lnTo>
                <a:lnTo>
                  <a:pt x="2936" y="281"/>
                </a:lnTo>
                <a:lnTo>
                  <a:pt x="2942" y="281"/>
                </a:lnTo>
                <a:lnTo>
                  <a:pt x="2954" y="281"/>
                </a:lnTo>
                <a:lnTo>
                  <a:pt x="2967" y="281"/>
                </a:lnTo>
                <a:lnTo>
                  <a:pt x="2973" y="281"/>
                </a:lnTo>
                <a:lnTo>
                  <a:pt x="2985" y="281"/>
                </a:lnTo>
                <a:lnTo>
                  <a:pt x="2997" y="281"/>
                </a:lnTo>
                <a:lnTo>
                  <a:pt x="3003" y="287"/>
                </a:lnTo>
                <a:lnTo>
                  <a:pt x="3015" y="287"/>
                </a:lnTo>
                <a:lnTo>
                  <a:pt x="3028" y="287"/>
                </a:lnTo>
                <a:lnTo>
                  <a:pt x="3034" y="287"/>
                </a:lnTo>
                <a:lnTo>
                  <a:pt x="3046" y="287"/>
                </a:lnTo>
                <a:lnTo>
                  <a:pt x="3058" y="287"/>
                </a:lnTo>
                <a:lnTo>
                  <a:pt x="3064" y="287"/>
                </a:lnTo>
                <a:lnTo>
                  <a:pt x="3077" y="287"/>
                </a:lnTo>
                <a:lnTo>
                  <a:pt x="3083" y="287"/>
                </a:lnTo>
                <a:lnTo>
                  <a:pt x="3095" y="287"/>
                </a:lnTo>
                <a:lnTo>
                  <a:pt x="3107" y="287"/>
                </a:lnTo>
                <a:lnTo>
                  <a:pt x="3113" y="287"/>
                </a:lnTo>
                <a:lnTo>
                  <a:pt x="3126" y="287"/>
                </a:lnTo>
                <a:lnTo>
                  <a:pt x="3138" y="293"/>
                </a:lnTo>
                <a:lnTo>
                  <a:pt x="3144" y="293"/>
                </a:lnTo>
                <a:lnTo>
                  <a:pt x="3156" y="293"/>
                </a:lnTo>
                <a:lnTo>
                  <a:pt x="3168" y="293"/>
                </a:lnTo>
                <a:lnTo>
                  <a:pt x="3175" y="293"/>
                </a:lnTo>
                <a:lnTo>
                  <a:pt x="3187" y="293"/>
                </a:lnTo>
                <a:lnTo>
                  <a:pt x="3199" y="293"/>
                </a:lnTo>
                <a:lnTo>
                  <a:pt x="3205" y="293"/>
                </a:lnTo>
                <a:lnTo>
                  <a:pt x="3217" y="293"/>
                </a:lnTo>
                <a:lnTo>
                  <a:pt x="3230" y="293"/>
                </a:lnTo>
                <a:lnTo>
                  <a:pt x="3236" y="293"/>
                </a:lnTo>
                <a:lnTo>
                  <a:pt x="3248" y="293"/>
                </a:lnTo>
                <a:lnTo>
                  <a:pt x="3260" y="293"/>
                </a:lnTo>
                <a:lnTo>
                  <a:pt x="3266" y="293"/>
                </a:lnTo>
                <a:lnTo>
                  <a:pt x="3278" y="293"/>
                </a:lnTo>
                <a:lnTo>
                  <a:pt x="3291" y="293"/>
                </a:lnTo>
                <a:lnTo>
                  <a:pt x="3297" y="293"/>
                </a:lnTo>
                <a:lnTo>
                  <a:pt x="3309" y="293"/>
                </a:lnTo>
                <a:lnTo>
                  <a:pt x="3321" y="293"/>
                </a:lnTo>
                <a:lnTo>
                  <a:pt x="3327" y="293"/>
                </a:lnTo>
                <a:lnTo>
                  <a:pt x="3340" y="299"/>
                </a:lnTo>
                <a:lnTo>
                  <a:pt x="3352" y="299"/>
                </a:lnTo>
                <a:lnTo>
                  <a:pt x="3358" y="299"/>
                </a:lnTo>
                <a:lnTo>
                  <a:pt x="3370" y="299"/>
                </a:lnTo>
                <a:lnTo>
                  <a:pt x="3382" y="299"/>
                </a:lnTo>
                <a:lnTo>
                  <a:pt x="3389" y="299"/>
                </a:lnTo>
                <a:lnTo>
                  <a:pt x="3401" y="299"/>
                </a:lnTo>
                <a:lnTo>
                  <a:pt x="3413" y="299"/>
                </a:lnTo>
                <a:lnTo>
                  <a:pt x="3419" y="299"/>
                </a:lnTo>
                <a:lnTo>
                  <a:pt x="3431" y="299"/>
                </a:lnTo>
                <a:lnTo>
                  <a:pt x="3444" y="299"/>
                </a:lnTo>
                <a:lnTo>
                  <a:pt x="3450" y="299"/>
                </a:lnTo>
                <a:lnTo>
                  <a:pt x="3462" y="299"/>
                </a:lnTo>
                <a:lnTo>
                  <a:pt x="3474" y="299"/>
                </a:lnTo>
                <a:lnTo>
                  <a:pt x="3480" y="299"/>
                </a:lnTo>
                <a:lnTo>
                  <a:pt x="3493" y="299"/>
                </a:lnTo>
                <a:lnTo>
                  <a:pt x="3505" y="299"/>
                </a:lnTo>
                <a:lnTo>
                  <a:pt x="3511" y="299"/>
                </a:lnTo>
                <a:lnTo>
                  <a:pt x="3523" y="299"/>
                </a:lnTo>
                <a:lnTo>
                  <a:pt x="3535" y="299"/>
                </a:lnTo>
                <a:lnTo>
                  <a:pt x="3542" y="299"/>
                </a:lnTo>
                <a:lnTo>
                  <a:pt x="3554" y="299"/>
                </a:lnTo>
                <a:lnTo>
                  <a:pt x="3566" y="299"/>
                </a:lnTo>
                <a:lnTo>
                  <a:pt x="3572" y="299"/>
                </a:lnTo>
                <a:lnTo>
                  <a:pt x="3584" y="299"/>
                </a:lnTo>
                <a:lnTo>
                  <a:pt x="3597" y="299"/>
                </a:lnTo>
                <a:lnTo>
                  <a:pt x="3603" y="299"/>
                </a:lnTo>
                <a:lnTo>
                  <a:pt x="3615" y="299"/>
                </a:lnTo>
                <a:lnTo>
                  <a:pt x="3627" y="299"/>
                </a:lnTo>
                <a:lnTo>
                  <a:pt x="3633" y="299"/>
                </a:lnTo>
                <a:lnTo>
                  <a:pt x="3645" y="299"/>
                </a:lnTo>
                <a:lnTo>
                  <a:pt x="3658" y="299"/>
                </a:lnTo>
                <a:lnTo>
                  <a:pt x="3664" y="299"/>
                </a:lnTo>
                <a:lnTo>
                  <a:pt x="3676" y="299"/>
                </a:lnTo>
                <a:lnTo>
                  <a:pt x="3688" y="299"/>
                </a:lnTo>
                <a:lnTo>
                  <a:pt x="3694" y="299"/>
                </a:lnTo>
                <a:lnTo>
                  <a:pt x="3707" y="299"/>
                </a:lnTo>
                <a:lnTo>
                  <a:pt x="3719" y="299"/>
                </a:lnTo>
                <a:lnTo>
                  <a:pt x="3725" y="299"/>
                </a:lnTo>
                <a:lnTo>
                  <a:pt x="3737" y="299"/>
                </a:lnTo>
                <a:lnTo>
                  <a:pt x="3749" y="299"/>
                </a:lnTo>
                <a:lnTo>
                  <a:pt x="3756" y="299"/>
                </a:lnTo>
                <a:lnTo>
                  <a:pt x="3768" y="299"/>
                </a:lnTo>
                <a:lnTo>
                  <a:pt x="3780" y="299"/>
                </a:lnTo>
                <a:lnTo>
                  <a:pt x="3786" y="299"/>
                </a:lnTo>
                <a:lnTo>
                  <a:pt x="3798" y="305"/>
                </a:lnTo>
                <a:lnTo>
                  <a:pt x="3811" y="305"/>
                </a:lnTo>
                <a:lnTo>
                  <a:pt x="3817" y="305"/>
                </a:lnTo>
                <a:lnTo>
                  <a:pt x="3829" y="305"/>
                </a:lnTo>
                <a:lnTo>
                  <a:pt x="3841" y="305"/>
                </a:lnTo>
                <a:lnTo>
                  <a:pt x="3847" y="305"/>
                </a:lnTo>
                <a:lnTo>
                  <a:pt x="3860" y="305"/>
                </a:lnTo>
                <a:lnTo>
                  <a:pt x="3872" y="305"/>
                </a:lnTo>
                <a:lnTo>
                  <a:pt x="3878" y="305"/>
                </a:lnTo>
                <a:lnTo>
                  <a:pt x="3890" y="305"/>
                </a:lnTo>
                <a:lnTo>
                  <a:pt x="3902" y="305"/>
                </a:lnTo>
                <a:lnTo>
                  <a:pt x="3909" y="305"/>
                </a:lnTo>
                <a:lnTo>
                  <a:pt x="3921" y="305"/>
                </a:lnTo>
                <a:lnTo>
                  <a:pt x="3933" y="305"/>
                </a:lnTo>
                <a:lnTo>
                  <a:pt x="3939" y="305"/>
                </a:lnTo>
                <a:lnTo>
                  <a:pt x="3951" y="305"/>
                </a:lnTo>
                <a:lnTo>
                  <a:pt x="3964" y="305"/>
                </a:lnTo>
                <a:lnTo>
                  <a:pt x="3970" y="305"/>
                </a:lnTo>
                <a:lnTo>
                  <a:pt x="3982" y="305"/>
                </a:lnTo>
                <a:lnTo>
                  <a:pt x="3994" y="305"/>
                </a:lnTo>
                <a:lnTo>
                  <a:pt x="4000" y="305"/>
                </a:lnTo>
                <a:lnTo>
                  <a:pt x="4013" y="305"/>
                </a:lnTo>
                <a:lnTo>
                  <a:pt x="4025" y="305"/>
                </a:lnTo>
                <a:lnTo>
                  <a:pt x="4031" y="305"/>
                </a:lnTo>
                <a:lnTo>
                  <a:pt x="4043" y="305"/>
                </a:lnTo>
                <a:lnTo>
                  <a:pt x="4055" y="305"/>
                </a:lnTo>
                <a:lnTo>
                  <a:pt x="4061" y="305"/>
                </a:lnTo>
                <a:lnTo>
                  <a:pt x="4074" y="305"/>
                </a:lnTo>
                <a:lnTo>
                  <a:pt x="4074" y="323"/>
                </a:lnTo>
                <a:lnTo>
                  <a:pt x="4061" y="323"/>
                </a:lnTo>
                <a:lnTo>
                  <a:pt x="4055" y="323"/>
                </a:lnTo>
                <a:lnTo>
                  <a:pt x="4043" y="323"/>
                </a:lnTo>
                <a:lnTo>
                  <a:pt x="4031" y="323"/>
                </a:lnTo>
                <a:lnTo>
                  <a:pt x="4025" y="323"/>
                </a:lnTo>
                <a:lnTo>
                  <a:pt x="4013" y="323"/>
                </a:lnTo>
                <a:lnTo>
                  <a:pt x="4000" y="323"/>
                </a:lnTo>
                <a:lnTo>
                  <a:pt x="3994" y="323"/>
                </a:lnTo>
                <a:lnTo>
                  <a:pt x="3982" y="323"/>
                </a:lnTo>
                <a:lnTo>
                  <a:pt x="3970" y="323"/>
                </a:lnTo>
                <a:lnTo>
                  <a:pt x="3964" y="323"/>
                </a:lnTo>
                <a:lnTo>
                  <a:pt x="3951" y="323"/>
                </a:lnTo>
                <a:lnTo>
                  <a:pt x="3939" y="323"/>
                </a:lnTo>
                <a:lnTo>
                  <a:pt x="3933" y="323"/>
                </a:lnTo>
                <a:lnTo>
                  <a:pt x="3921" y="323"/>
                </a:lnTo>
                <a:lnTo>
                  <a:pt x="3909" y="323"/>
                </a:lnTo>
                <a:lnTo>
                  <a:pt x="3902" y="323"/>
                </a:lnTo>
                <a:lnTo>
                  <a:pt x="3890" y="323"/>
                </a:lnTo>
                <a:lnTo>
                  <a:pt x="3878" y="323"/>
                </a:lnTo>
                <a:lnTo>
                  <a:pt x="3872" y="323"/>
                </a:lnTo>
                <a:lnTo>
                  <a:pt x="3860" y="323"/>
                </a:lnTo>
                <a:lnTo>
                  <a:pt x="3847" y="323"/>
                </a:lnTo>
                <a:lnTo>
                  <a:pt x="3841" y="323"/>
                </a:lnTo>
                <a:lnTo>
                  <a:pt x="3829" y="323"/>
                </a:lnTo>
                <a:lnTo>
                  <a:pt x="3817" y="323"/>
                </a:lnTo>
                <a:lnTo>
                  <a:pt x="3811" y="323"/>
                </a:lnTo>
                <a:lnTo>
                  <a:pt x="3798" y="323"/>
                </a:lnTo>
                <a:lnTo>
                  <a:pt x="3786" y="317"/>
                </a:lnTo>
                <a:lnTo>
                  <a:pt x="3780" y="317"/>
                </a:lnTo>
                <a:lnTo>
                  <a:pt x="3768" y="317"/>
                </a:lnTo>
                <a:lnTo>
                  <a:pt x="3756" y="317"/>
                </a:lnTo>
                <a:lnTo>
                  <a:pt x="3749" y="317"/>
                </a:lnTo>
                <a:lnTo>
                  <a:pt x="3737" y="317"/>
                </a:lnTo>
                <a:lnTo>
                  <a:pt x="3725" y="317"/>
                </a:lnTo>
                <a:lnTo>
                  <a:pt x="3719" y="317"/>
                </a:lnTo>
                <a:lnTo>
                  <a:pt x="3707" y="317"/>
                </a:lnTo>
                <a:lnTo>
                  <a:pt x="3694" y="317"/>
                </a:lnTo>
                <a:lnTo>
                  <a:pt x="3688" y="317"/>
                </a:lnTo>
                <a:lnTo>
                  <a:pt x="3676" y="317"/>
                </a:lnTo>
                <a:lnTo>
                  <a:pt x="3664" y="317"/>
                </a:lnTo>
                <a:lnTo>
                  <a:pt x="3658" y="317"/>
                </a:lnTo>
                <a:lnTo>
                  <a:pt x="3645" y="317"/>
                </a:lnTo>
                <a:lnTo>
                  <a:pt x="3633" y="317"/>
                </a:lnTo>
                <a:lnTo>
                  <a:pt x="3627" y="317"/>
                </a:lnTo>
                <a:lnTo>
                  <a:pt x="3615" y="317"/>
                </a:lnTo>
                <a:lnTo>
                  <a:pt x="3603" y="317"/>
                </a:lnTo>
                <a:lnTo>
                  <a:pt x="3597" y="317"/>
                </a:lnTo>
                <a:lnTo>
                  <a:pt x="3584" y="317"/>
                </a:lnTo>
                <a:lnTo>
                  <a:pt x="3572" y="317"/>
                </a:lnTo>
                <a:lnTo>
                  <a:pt x="3566" y="317"/>
                </a:lnTo>
                <a:lnTo>
                  <a:pt x="3554" y="317"/>
                </a:lnTo>
                <a:lnTo>
                  <a:pt x="3542" y="317"/>
                </a:lnTo>
                <a:lnTo>
                  <a:pt x="3535" y="317"/>
                </a:lnTo>
                <a:lnTo>
                  <a:pt x="3523" y="317"/>
                </a:lnTo>
                <a:lnTo>
                  <a:pt x="3511" y="317"/>
                </a:lnTo>
                <a:lnTo>
                  <a:pt x="3505" y="317"/>
                </a:lnTo>
                <a:lnTo>
                  <a:pt x="3493" y="317"/>
                </a:lnTo>
                <a:lnTo>
                  <a:pt x="3480" y="317"/>
                </a:lnTo>
                <a:lnTo>
                  <a:pt x="3474" y="317"/>
                </a:lnTo>
                <a:lnTo>
                  <a:pt x="3462" y="317"/>
                </a:lnTo>
                <a:lnTo>
                  <a:pt x="3450" y="317"/>
                </a:lnTo>
                <a:lnTo>
                  <a:pt x="3444" y="317"/>
                </a:lnTo>
                <a:lnTo>
                  <a:pt x="3431" y="317"/>
                </a:lnTo>
                <a:lnTo>
                  <a:pt x="3419" y="317"/>
                </a:lnTo>
                <a:lnTo>
                  <a:pt x="3413" y="317"/>
                </a:lnTo>
                <a:lnTo>
                  <a:pt x="3401" y="317"/>
                </a:lnTo>
                <a:lnTo>
                  <a:pt x="3389" y="317"/>
                </a:lnTo>
                <a:lnTo>
                  <a:pt x="3382" y="317"/>
                </a:lnTo>
                <a:lnTo>
                  <a:pt x="3370" y="317"/>
                </a:lnTo>
                <a:lnTo>
                  <a:pt x="3358" y="317"/>
                </a:lnTo>
                <a:lnTo>
                  <a:pt x="3352" y="317"/>
                </a:lnTo>
                <a:lnTo>
                  <a:pt x="3340" y="317"/>
                </a:lnTo>
                <a:lnTo>
                  <a:pt x="3327" y="317"/>
                </a:lnTo>
                <a:lnTo>
                  <a:pt x="3321" y="317"/>
                </a:lnTo>
                <a:lnTo>
                  <a:pt x="3309" y="317"/>
                </a:lnTo>
                <a:lnTo>
                  <a:pt x="3297" y="317"/>
                </a:lnTo>
                <a:lnTo>
                  <a:pt x="3291" y="317"/>
                </a:lnTo>
                <a:lnTo>
                  <a:pt x="3278" y="317"/>
                </a:lnTo>
                <a:lnTo>
                  <a:pt x="3266" y="317"/>
                </a:lnTo>
                <a:lnTo>
                  <a:pt x="3260" y="317"/>
                </a:lnTo>
                <a:lnTo>
                  <a:pt x="3248" y="317"/>
                </a:lnTo>
                <a:lnTo>
                  <a:pt x="3236" y="317"/>
                </a:lnTo>
                <a:lnTo>
                  <a:pt x="3230" y="317"/>
                </a:lnTo>
                <a:lnTo>
                  <a:pt x="3217" y="317"/>
                </a:lnTo>
                <a:lnTo>
                  <a:pt x="3205" y="317"/>
                </a:lnTo>
                <a:lnTo>
                  <a:pt x="3199" y="317"/>
                </a:lnTo>
                <a:lnTo>
                  <a:pt x="3187" y="317"/>
                </a:lnTo>
                <a:lnTo>
                  <a:pt x="3175" y="317"/>
                </a:lnTo>
                <a:lnTo>
                  <a:pt x="3168" y="317"/>
                </a:lnTo>
                <a:lnTo>
                  <a:pt x="3156" y="317"/>
                </a:lnTo>
                <a:lnTo>
                  <a:pt x="3144" y="317"/>
                </a:lnTo>
                <a:lnTo>
                  <a:pt x="3138" y="317"/>
                </a:lnTo>
                <a:lnTo>
                  <a:pt x="3126" y="317"/>
                </a:lnTo>
                <a:lnTo>
                  <a:pt x="3113" y="317"/>
                </a:lnTo>
                <a:lnTo>
                  <a:pt x="3107" y="317"/>
                </a:lnTo>
                <a:lnTo>
                  <a:pt x="3095" y="311"/>
                </a:lnTo>
                <a:lnTo>
                  <a:pt x="3083" y="311"/>
                </a:lnTo>
                <a:lnTo>
                  <a:pt x="3077" y="311"/>
                </a:lnTo>
                <a:lnTo>
                  <a:pt x="3064" y="311"/>
                </a:lnTo>
                <a:lnTo>
                  <a:pt x="3058" y="311"/>
                </a:lnTo>
                <a:lnTo>
                  <a:pt x="3046" y="311"/>
                </a:lnTo>
                <a:lnTo>
                  <a:pt x="3034" y="311"/>
                </a:lnTo>
                <a:lnTo>
                  <a:pt x="3028" y="311"/>
                </a:lnTo>
                <a:lnTo>
                  <a:pt x="3015" y="311"/>
                </a:lnTo>
                <a:lnTo>
                  <a:pt x="3003" y="311"/>
                </a:lnTo>
                <a:lnTo>
                  <a:pt x="2997" y="311"/>
                </a:lnTo>
                <a:lnTo>
                  <a:pt x="2985" y="311"/>
                </a:lnTo>
                <a:lnTo>
                  <a:pt x="2973" y="311"/>
                </a:lnTo>
                <a:lnTo>
                  <a:pt x="2967" y="311"/>
                </a:lnTo>
                <a:lnTo>
                  <a:pt x="2954" y="311"/>
                </a:lnTo>
                <a:lnTo>
                  <a:pt x="2942" y="311"/>
                </a:lnTo>
                <a:lnTo>
                  <a:pt x="2936" y="311"/>
                </a:lnTo>
                <a:lnTo>
                  <a:pt x="2924" y="311"/>
                </a:lnTo>
                <a:lnTo>
                  <a:pt x="2911" y="311"/>
                </a:lnTo>
                <a:lnTo>
                  <a:pt x="2905" y="311"/>
                </a:lnTo>
                <a:lnTo>
                  <a:pt x="2893" y="305"/>
                </a:lnTo>
                <a:lnTo>
                  <a:pt x="2881" y="305"/>
                </a:lnTo>
                <a:lnTo>
                  <a:pt x="2875" y="305"/>
                </a:lnTo>
                <a:lnTo>
                  <a:pt x="2863" y="305"/>
                </a:lnTo>
                <a:lnTo>
                  <a:pt x="2850" y="305"/>
                </a:lnTo>
                <a:lnTo>
                  <a:pt x="2844" y="305"/>
                </a:lnTo>
                <a:lnTo>
                  <a:pt x="2832" y="305"/>
                </a:lnTo>
                <a:lnTo>
                  <a:pt x="2820" y="305"/>
                </a:lnTo>
                <a:lnTo>
                  <a:pt x="2814" y="305"/>
                </a:lnTo>
                <a:lnTo>
                  <a:pt x="2801" y="305"/>
                </a:lnTo>
                <a:lnTo>
                  <a:pt x="2789" y="299"/>
                </a:lnTo>
                <a:lnTo>
                  <a:pt x="2783" y="299"/>
                </a:lnTo>
                <a:lnTo>
                  <a:pt x="2771" y="299"/>
                </a:lnTo>
                <a:lnTo>
                  <a:pt x="2759" y="299"/>
                </a:lnTo>
                <a:lnTo>
                  <a:pt x="2752" y="299"/>
                </a:lnTo>
                <a:lnTo>
                  <a:pt x="2740" y="299"/>
                </a:lnTo>
                <a:lnTo>
                  <a:pt x="2728" y="299"/>
                </a:lnTo>
                <a:lnTo>
                  <a:pt x="2722" y="299"/>
                </a:lnTo>
                <a:lnTo>
                  <a:pt x="2710" y="293"/>
                </a:lnTo>
                <a:lnTo>
                  <a:pt x="2697" y="293"/>
                </a:lnTo>
                <a:lnTo>
                  <a:pt x="2691" y="293"/>
                </a:lnTo>
                <a:lnTo>
                  <a:pt x="2679" y="293"/>
                </a:lnTo>
                <a:lnTo>
                  <a:pt x="2667" y="293"/>
                </a:lnTo>
                <a:lnTo>
                  <a:pt x="2661" y="293"/>
                </a:lnTo>
                <a:lnTo>
                  <a:pt x="2648" y="293"/>
                </a:lnTo>
                <a:lnTo>
                  <a:pt x="2636" y="287"/>
                </a:lnTo>
                <a:lnTo>
                  <a:pt x="2630" y="287"/>
                </a:lnTo>
                <a:lnTo>
                  <a:pt x="2618" y="287"/>
                </a:lnTo>
                <a:lnTo>
                  <a:pt x="2606" y="287"/>
                </a:lnTo>
                <a:lnTo>
                  <a:pt x="2600" y="287"/>
                </a:lnTo>
                <a:lnTo>
                  <a:pt x="2587" y="287"/>
                </a:lnTo>
                <a:lnTo>
                  <a:pt x="2575" y="287"/>
                </a:lnTo>
                <a:lnTo>
                  <a:pt x="2569" y="281"/>
                </a:lnTo>
                <a:lnTo>
                  <a:pt x="2557" y="281"/>
                </a:lnTo>
                <a:lnTo>
                  <a:pt x="2544" y="281"/>
                </a:lnTo>
                <a:lnTo>
                  <a:pt x="2538" y="275"/>
                </a:lnTo>
                <a:lnTo>
                  <a:pt x="2526" y="275"/>
                </a:lnTo>
                <a:lnTo>
                  <a:pt x="2514" y="269"/>
                </a:lnTo>
                <a:lnTo>
                  <a:pt x="2508" y="262"/>
                </a:lnTo>
                <a:lnTo>
                  <a:pt x="2496" y="256"/>
                </a:lnTo>
                <a:lnTo>
                  <a:pt x="2483" y="256"/>
                </a:lnTo>
                <a:lnTo>
                  <a:pt x="2477" y="250"/>
                </a:lnTo>
                <a:lnTo>
                  <a:pt x="2465" y="244"/>
                </a:lnTo>
                <a:lnTo>
                  <a:pt x="2453" y="238"/>
                </a:lnTo>
                <a:lnTo>
                  <a:pt x="2447" y="232"/>
                </a:lnTo>
                <a:lnTo>
                  <a:pt x="2434" y="232"/>
                </a:lnTo>
                <a:lnTo>
                  <a:pt x="2422" y="226"/>
                </a:lnTo>
                <a:lnTo>
                  <a:pt x="2416" y="220"/>
                </a:lnTo>
                <a:lnTo>
                  <a:pt x="2404" y="214"/>
                </a:lnTo>
                <a:lnTo>
                  <a:pt x="2392" y="207"/>
                </a:lnTo>
                <a:lnTo>
                  <a:pt x="2385" y="201"/>
                </a:lnTo>
                <a:lnTo>
                  <a:pt x="2373" y="195"/>
                </a:lnTo>
                <a:lnTo>
                  <a:pt x="2361" y="189"/>
                </a:lnTo>
                <a:lnTo>
                  <a:pt x="2355" y="183"/>
                </a:lnTo>
                <a:lnTo>
                  <a:pt x="2343" y="183"/>
                </a:lnTo>
                <a:lnTo>
                  <a:pt x="2330" y="177"/>
                </a:lnTo>
                <a:lnTo>
                  <a:pt x="2324" y="171"/>
                </a:lnTo>
                <a:lnTo>
                  <a:pt x="2312" y="165"/>
                </a:lnTo>
                <a:lnTo>
                  <a:pt x="2300" y="159"/>
                </a:lnTo>
                <a:lnTo>
                  <a:pt x="2294" y="152"/>
                </a:lnTo>
                <a:lnTo>
                  <a:pt x="2281" y="146"/>
                </a:lnTo>
                <a:lnTo>
                  <a:pt x="2269" y="140"/>
                </a:lnTo>
                <a:lnTo>
                  <a:pt x="2263" y="134"/>
                </a:lnTo>
                <a:lnTo>
                  <a:pt x="2251" y="128"/>
                </a:lnTo>
                <a:lnTo>
                  <a:pt x="2239" y="128"/>
                </a:lnTo>
                <a:lnTo>
                  <a:pt x="2233" y="122"/>
                </a:lnTo>
                <a:lnTo>
                  <a:pt x="2220" y="116"/>
                </a:lnTo>
                <a:lnTo>
                  <a:pt x="2208" y="110"/>
                </a:lnTo>
                <a:lnTo>
                  <a:pt x="2202" y="104"/>
                </a:lnTo>
                <a:lnTo>
                  <a:pt x="2190" y="104"/>
                </a:lnTo>
                <a:lnTo>
                  <a:pt x="2177" y="97"/>
                </a:lnTo>
                <a:lnTo>
                  <a:pt x="2171" y="91"/>
                </a:lnTo>
                <a:lnTo>
                  <a:pt x="2159" y="91"/>
                </a:lnTo>
                <a:lnTo>
                  <a:pt x="2147" y="85"/>
                </a:lnTo>
                <a:lnTo>
                  <a:pt x="2141" y="85"/>
                </a:lnTo>
                <a:lnTo>
                  <a:pt x="2129" y="79"/>
                </a:lnTo>
                <a:lnTo>
                  <a:pt x="2116" y="79"/>
                </a:lnTo>
                <a:lnTo>
                  <a:pt x="2110" y="73"/>
                </a:lnTo>
                <a:lnTo>
                  <a:pt x="2098" y="73"/>
                </a:lnTo>
                <a:lnTo>
                  <a:pt x="2086" y="73"/>
                </a:lnTo>
                <a:lnTo>
                  <a:pt x="2080" y="73"/>
                </a:lnTo>
                <a:lnTo>
                  <a:pt x="2067" y="73"/>
                </a:lnTo>
                <a:lnTo>
                  <a:pt x="2055" y="67"/>
                </a:lnTo>
                <a:lnTo>
                  <a:pt x="2049" y="73"/>
                </a:lnTo>
                <a:lnTo>
                  <a:pt x="2037" y="73"/>
                </a:lnTo>
                <a:lnTo>
                  <a:pt x="2025" y="73"/>
                </a:lnTo>
                <a:lnTo>
                  <a:pt x="2018" y="79"/>
                </a:lnTo>
                <a:lnTo>
                  <a:pt x="2006" y="79"/>
                </a:lnTo>
                <a:lnTo>
                  <a:pt x="1994" y="85"/>
                </a:lnTo>
                <a:lnTo>
                  <a:pt x="1988" y="85"/>
                </a:lnTo>
                <a:lnTo>
                  <a:pt x="1976" y="85"/>
                </a:lnTo>
                <a:lnTo>
                  <a:pt x="1963" y="85"/>
                </a:lnTo>
                <a:lnTo>
                  <a:pt x="1957" y="85"/>
                </a:lnTo>
                <a:lnTo>
                  <a:pt x="1945" y="85"/>
                </a:lnTo>
                <a:lnTo>
                  <a:pt x="1933" y="85"/>
                </a:lnTo>
                <a:lnTo>
                  <a:pt x="1927" y="91"/>
                </a:lnTo>
                <a:lnTo>
                  <a:pt x="1914" y="91"/>
                </a:lnTo>
                <a:lnTo>
                  <a:pt x="1902" y="97"/>
                </a:lnTo>
                <a:lnTo>
                  <a:pt x="1896" y="104"/>
                </a:lnTo>
                <a:lnTo>
                  <a:pt x="1884" y="110"/>
                </a:lnTo>
                <a:lnTo>
                  <a:pt x="1872" y="116"/>
                </a:lnTo>
                <a:lnTo>
                  <a:pt x="1866" y="116"/>
                </a:lnTo>
                <a:lnTo>
                  <a:pt x="1853" y="116"/>
                </a:lnTo>
                <a:lnTo>
                  <a:pt x="1841" y="116"/>
                </a:lnTo>
                <a:lnTo>
                  <a:pt x="1835" y="104"/>
                </a:lnTo>
                <a:lnTo>
                  <a:pt x="1823" y="104"/>
                </a:lnTo>
                <a:lnTo>
                  <a:pt x="1810" y="110"/>
                </a:lnTo>
                <a:lnTo>
                  <a:pt x="1804" y="116"/>
                </a:lnTo>
                <a:lnTo>
                  <a:pt x="1792" y="116"/>
                </a:lnTo>
                <a:lnTo>
                  <a:pt x="1780" y="128"/>
                </a:lnTo>
                <a:lnTo>
                  <a:pt x="1774" y="122"/>
                </a:lnTo>
                <a:lnTo>
                  <a:pt x="1762" y="122"/>
                </a:lnTo>
                <a:lnTo>
                  <a:pt x="1749" y="134"/>
                </a:lnTo>
                <a:lnTo>
                  <a:pt x="1743" y="140"/>
                </a:lnTo>
                <a:lnTo>
                  <a:pt x="1731" y="146"/>
                </a:lnTo>
                <a:lnTo>
                  <a:pt x="1719" y="152"/>
                </a:lnTo>
                <a:lnTo>
                  <a:pt x="1713" y="159"/>
                </a:lnTo>
                <a:lnTo>
                  <a:pt x="1700" y="171"/>
                </a:lnTo>
                <a:lnTo>
                  <a:pt x="1688" y="177"/>
                </a:lnTo>
                <a:lnTo>
                  <a:pt x="1682" y="183"/>
                </a:lnTo>
                <a:lnTo>
                  <a:pt x="1670" y="189"/>
                </a:lnTo>
                <a:lnTo>
                  <a:pt x="1658" y="195"/>
                </a:lnTo>
                <a:lnTo>
                  <a:pt x="1651" y="201"/>
                </a:lnTo>
                <a:lnTo>
                  <a:pt x="1639" y="207"/>
                </a:lnTo>
                <a:lnTo>
                  <a:pt x="1627" y="214"/>
                </a:lnTo>
                <a:lnTo>
                  <a:pt x="1621" y="220"/>
                </a:lnTo>
                <a:lnTo>
                  <a:pt x="1609" y="220"/>
                </a:lnTo>
                <a:lnTo>
                  <a:pt x="1596" y="220"/>
                </a:lnTo>
                <a:lnTo>
                  <a:pt x="1590" y="220"/>
                </a:lnTo>
                <a:lnTo>
                  <a:pt x="1578" y="226"/>
                </a:lnTo>
                <a:lnTo>
                  <a:pt x="1566" y="238"/>
                </a:lnTo>
                <a:lnTo>
                  <a:pt x="1560" y="238"/>
                </a:lnTo>
                <a:lnTo>
                  <a:pt x="1547" y="238"/>
                </a:lnTo>
                <a:lnTo>
                  <a:pt x="1535" y="238"/>
                </a:lnTo>
                <a:lnTo>
                  <a:pt x="1529" y="244"/>
                </a:lnTo>
                <a:lnTo>
                  <a:pt x="1517" y="250"/>
                </a:lnTo>
                <a:lnTo>
                  <a:pt x="1505" y="244"/>
                </a:lnTo>
                <a:lnTo>
                  <a:pt x="1499" y="250"/>
                </a:lnTo>
                <a:lnTo>
                  <a:pt x="1486" y="262"/>
                </a:lnTo>
                <a:lnTo>
                  <a:pt x="1474" y="262"/>
                </a:lnTo>
                <a:lnTo>
                  <a:pt x="1468" y="256"/>
                </a:lnTo>
                <a:lnTo>
                  <a:pt x="1456" y="256"/>
                </a:lnTo>
                <a:lnTo>
                  <a:pt x="1443" y="256"/>
                </a:lnTo>
                <a:lnTo>
                  <a:pt x="1437" y="256"/>
                </a:lnTo>
                <a:lnTo>
                  <a:pt x="1425" y="262"/>
                </a:lnTo>
                <a:lnTo>
                  <a:pt x="1413" y="262"/>
                </a:lnTo>
                <a:lnTo>
                  <a:pt x="1407" y="269"/>
                </a:lnTo>
                <a:lnTo>
                  <a:pt x="1395" y="269"/>
                </a:lnTo>
                <a:lnTo>
                  <a:pt x="1382" y="269"/>
                </a:lnTo>
                <a:lnTo>
                  <a:pt x="1376" y="275"/>
                </a:lnTo>
                <a:lnTo>
                  <a:pt x="1364" y="281"/>
                </a:lnTo>
                <a:lnTo>
                  <a:pt x="1352" y="281"/>
                </a:lnTo>
                <a:lnTo>
                  <a:pt x="1346" y="287"/>
                </a:lnTo>
                <a:lnTo>
                  <a:pt x="1333" y="281"/>
                </a:lnTo>
                <a:lnTo>
                  <a:pt x="1321" y="275"/>
                </a:lnTo>
                <a:lnTo>
                  <a:pt x="1315" y="269"/>
                </a:lnTo>
                <a:lnTo>
                  <a:pt x="1303" y="275"/>
                </a:lnTo>
                <a:lnTo>
                  <a:pt x="1291" y="275"/>
                </a:lnTo>
                <a:lnTo>
                  <a:pt x="1284" y="281"/>
                </a:lnTo>
                <a:lnTo>
                  <a:pt x="1272" y="281"/>
                </a:lnTo>
                <a:lnTo>
                  <a:pt x="1260" y="281"/>
                </a:lnTo>
                <a:lnTo>
                  <a:pt x="1254" y="281"/>
                </a:lnTo>
                <a:lnTo>
                  <a:pt x="1242" y="287"/>
                </a:lnTo>
                <a:lnTo>
                  <a:pt x="1229" y="287"/>
                </a:lnTo>
                <a:lnTo>
                  <a:pt x="1223" y="281"/>
                </a:lnTo>
                <a:lnTo>
                  <a:pt x="1211" y="287"/>
                </a:lnTo>
                <a:lnTo>
                  <a:pt x="1199" y="287"/>
                </a:lnTo>
                <a:lnTo>
                  <a:pt x="1193" y="287"/>
                </a:lnTo>
                <a:lnTo>
                  <a:pt x="1180" y="287"/>
                </a:lnTo>
                <a:lnTo>
                  <a:pt x="1168" y="293"/>
                </a:lnTo>
                <a:lnTo>
                  <a:pt x="1162" y="287"/>
                </a:lnTo>
                <a:lnTo>
                  <a:pt x="1150" y="287"/>
                </a:lnTo>
                <a:lnTo>
                  <a:pt x="1138" y="287"/>
                </a:lnTo>
                <a:lnTo>
                  <a:pt x="1131" y="293"/>
                </a:lnTo>
                <a:lnTo>
                  <a:pt x="1119" y="293"/>
                </a:lnTo>
                <a:lnTo>
                  <a:pt x="1107" y="293"/>
                </a:lnTo>
                <a:lnTo>
                  <a:pt x="1101" y="293"/>
                </a:lnTo>
                <a:lnTo>
                  <a:pt x="1089" y="293"/>
                </a:lnTo>
                <a:lnTo>
                  <a:pt x="1076" y="299"/>
                </a:lnTo>
                <a:lnTo>
                  <a:pt x="1070" y="299"/>
                </a:lnTo>
                <a:lnTo>
                  <a:pt x="1058" y="305"/>
                </a:lnTo>
                <a:lnTo>
                  <a:pt x="1046" y="305"/>
                </a:lnTo>
                <a:lnTo>
                  <a:pt x="1040" y="305"/>
                </a:lnTo>
                <a:lnTo>
                  <a:pt x="1028" y="305"/>
                </a:lnTo>
                <a:lnTo>
                  <a:pt x="1021" y="305"/>
                </a:lnTo>
                <a:lnTo>
                  <a:pt x="1009" y="311"/>
                </a:lnTo>
                <a:lnTo>
                  <a:pt x="997" y="311"/>
                </a:lnTo>
                <a:lnTo>
                  <a:pt x="991" y="311"/>
                </a:lnTo>
                <a:lnTo>
                  <a:pt x="979" y="311"/>
                </a:lnTo>
                <a:lnTo>
                  <a:pt x="966" y="311"/>
                </a:lnTo>
                <a:lnTo>
                  <a:pt x="960" y="317"/>
                </a:lnTo>
                <a:lnTo>
                  <a:pt x="948" y="317"/>
                </a:lnTo>
                <a:lnTo>
                  <a:pt x="936" y="317"/>
                </a:lnTo>
                <a:lnTo>
                  <a:pt x="930" y="317"/>
                </a:lnTo>
                <a:lnTo>
                  <a:pt x="917" y="317"/>
                </a:lnTo>
                <a:lnTo>
                  <a:pt x="905" y="317"/>
                </a:lnTo>
                <a:lnTo>
                  <a:pt x="899" y="317"/>
                </a:lnTo>
                <a:lnTo>
                  <a:pt x="887" y="317"/>
                </a:lnTo>
                <a:lnTo>
                  <a:pt x="875" y="323"/>
                </a:lnTo>
                <a:lnTo>
                  <a:pt x="868" y="323"/>
                </a:lnTo>
                <a:lnTo>
                  <a:pt x="856" y="317"/>
                </a:lnTo>
                <a:lnTo>
                  <a:pt x="844" y="323"/>
                </a:lnTo>
                <a:lnTo>
                  <a:pt x="838" y="323"/>
                </a:lnTo>
                <a:lnTo>
                  <a:pt x="826" y="323"/>
                </a:lnTo>
                <a:lnTo>
                  <a:pt x="813" y="323"/>
                </a:lnTo>
                <a:lnTo>
                  <a:pt x="807" y="323"/>
                </a:lnTo>
                <a:lnTo>
                  <a:pt x="795" y="323"/>
                </a:lnTo>
                <a:lnTo>
                  <a:pt x="783" y="323"/>
                </a:lnTo>
                <a:lnTo>
                  <a:pt x="777" y="323"/>
                </a:lnTo>
                <a:lnTo>
                  <a:pt x="764" y="323"/>
                </a:lnTo>
                <a:lnTo>
                  <a:pt x="752" y="323"/>
                </a:lnTo>
                <a:lnTo>
                  <a:pt x="746" y="323"/>
                </a:lnTo>
                <a:lnTo>
                  <a:pt x="734" y="323"/>
                </a:lnTo>
                <a:lnTo>
                  <a:pt x="722" y="330"/>
                </a:lnTo>
                <a:lnTo>
                  <a:pt x="716" y="330"/>
                </a:lnTo>
                <a:lnTo>
                  <a:pt x="703" y="330"/>
                </a:lnTo>
                <a:lnTo>
                  <a:pt x="691" y="330"/>
                </a:lnTo>
                <a:lnTo>
                  <a:pt x="685" y="330"/>
                </a:lnTo>
                <a:lnTo>
                  <a:pt x="673" y="330"/>
                </a:lnTo>
                <a:lnTo>
                  <a:pt x="661" y="330"/>
                </a:lnTo>
                <a:lnTo>
                  <a:pt x="654" y="330"/>
                </a:lnTo>
                <a:lnTo>
                  <a:pt x="642" y="330"/>
                </a:lnTo>
                <a:lnTo>
                  <a:pt x="630" y="330"/>
                </a:lnTo>
                <a:lnTo>
                  <a:pt x="624" y="330"/>
                </a:lnTo>
                <a:lnTo>
                  <a:pt x="612" y="330"/>
                </a:lnTo>
                <a:lnTo>
                  <a:pt x="599" y="330"/>
                </a:lnTo>
                <a:lnTo>
                  <a:pt x="593" y="330"/>
                </a:lnTo>
                <a:lnTo>
                  <a:pt x="581" y="330"/>
                </a:lnTo>
                <a:lnTo>
                  <a:pt x="569" y="330"/>
                </a:lnTo>
                <a:lnTo>
                  <a:pt x="563" y="330"/>
                </a:lnTo>
                <a:lnTo>
                  <a:pt x="550" y="330"/>
                </a:lnTo>
                <a:lnTo>
                  <a:pt x="538" y="330"/>
                </a:lnTo>
                <a:lnTo>
                  <a:pt x="532" y="336"/>
                </a:lnTo>
                <a:lnTo>
                  <a:pt x="520" y="336"/>
                </a:lnTo>
                <a:lnTo>
                  <a:pt x="508" y="336"/>
                </a:lnTo>
                <a:lnTo>
                  <a:pt x="501" y="336"/>
                </a:lnTo>
                <a:lnTo>
                  <a:pt x="489" y="336"/>
                </a:lnTo>
                <a:lnTo>
                  <a:pt x="477" y="336"/>
                </a:lnTo>
                <a:lnTo>
                  <a:pt x="471" y="336"/>
                </a:lnTo>
                <a:lnTo>
                  <a:pt x="459" y="336"/>
                </a:lnTo>
                <a:lnTo>
                  <a:pt x="446" y="336"/>
                </a:lnTo>
                <a:lnTo>
                  <a:pt x="440" y="336"/>
                </a:lnTo>
                <a:lnTo>
                  <a:pt x="428" y="336"/>
                </a:lnTo>
                <a:lnTo>
                  <a:pt x="416" y="336"/>
                </a:lnTo>
                <a:lnTo>
                  <a:pt x="410" y="336"/>
                </a:lnTo>
                <a:lnTo>
                  <a:pt x="397" y="336"/>
                </a:lnTo>
                <a:lnTo>
                  <a:pt x="385" y="336"/>
                </a:lnTo>
                <a:lnTo>
                  <a:pt x="379" y="336"/>
                </a:lnTo>
                <a:lnTo>
                  <a:pt x="367" y="336"/>
                </a:lnTo>
                <a:lnTo>
                  <a:pt x="355" y="336"/>
                </a:lnTo>
                <a:lnTo>
                  <a:pt x="349" y="336"/>
                </a:lnTo>
                <a:lnTo>
                  <a:pt x="336" y="336"/>
                </a:lnTo>
                <a:lnTo>
                  <a:pt x="324" y="336"/>
                </a:lnTo>
                <a:lnTo>
                  <a:pt x="318" y="336"/>
                </a:lnTo>
                <a:lnTo>
                  <a:pt x="306" y="336"/>
                </a:lnTo>
                <a:lnTo>
                  <a:pt x="293" y="336"/>
                </a:lnTo>
                <a:lnTo>
                  <a:pt x="287" y="336"/>
                </a:lnTo>
                <a:lnTo>
                  <a:pt x="275" y="336"/>
                </a:lnTo>
                <a:lnTo>
                  <a:pt x="263" y="336"/>
                </a:lnTo>
                <a:lnTo>
                  <a:pt x="257" y="336"/>
                </a:lnTo>
                <a:lnTo>
                  <a:pt x="245" y="336"/>
                </a:lnTo>
                <a:lnTo>
                  <a:pt x="232" y="336"/>
                </a:lnTo>
                <a:lnTo>
                  <a:pt x="226" y="336"/>
                </a:lnTo>
                <a:lnTo>
                  <a:pt x="214" y="336"/>
                </a:lnTo>
                <a:lnTo>
                  <a:pt x="202" y="336"/>
                </a:lnTo>
                <a:lnTo>
                  <a:pt x="196" y="336"/>
                </a:lnTo>
                <a:lnTo>
                  <a:pt x="183" y="336"/>
                </a:lnTo>
                <a:lnTo>
                  <a:pt x="171" y="336"/>
                </a:lnTo>
                <a:lnTo>
                  <a:pt x="165" y="336"/>
                </a:lnTo>
                <a:lnTo>
                  <a:pt x="153" y="336"/>
                </a:lnTo>
                <a:lnTo>
                  <a:pt x="141" y="336"/>
                </a:lnTo>
                <a:lnTo>
                  <a:pt x="134" y="336"/>
                </a:lnTo>
                <a:lnTo>
                  <a:pt x="122" y="336"/>
                </a:lnTo>
                <a:lnTo>
                  <a:pt x="110" y="336"/>
                </a:lnTo>
                <a:lnTo>
                  <a:pt x="104" y="336"/>
                </a:lnTo>
                <a:lnTo>
                  <a:pt x="92" y="336"/>
                </a:lnTo>
                <a:lnTo>
                  <a:pt x="79" y="336"/>
                </a:lnTo>
                <a:lnTo>
                  <a:pt x="73" y="336"/>
                </a:lnTo>
                <a:lnTo>
                  <a:pt x="61" y="336"/>
                </a:lnTo>
                <a:lnTo>
                  <a:pt x="49" y="336"/>
                </a:lnTo>
                <a:lnTo>
                  <a:pt x="43" y="336"/>
                </a:lnTo>
                <a:lnTo>
                  <a:pt x="30" y="336"/>
                </a:lnTo>
                <a:lnTo>
                  <a:pt x="18" y="336"/>
                </a:lnTo>
                <a:lnTo>
                  <a:pt x="12" y="336"/>
                </a:lnTo>
                <a:lnTo>
                  <a:pt x="0" y="336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2" name="Freeform 1016"/>
          <p:cNvSpPr>
            <a:spLocks/>
          </p:cNvSpPr>
          <p:nvPr/>
        </p:nvSpPr>
        <p:spPr bwMode="auto">
          <a:xfrm>
            <a:off x="812800" y="5284788"/>
            <a:ext cx="6467475" cy="582612"/>
          </a:xfrm>
          <a:custGeom>
            <a:avLst/>
            <a:gdLst/>
            <a:ahLst/>
            <a:cxnLst>
              <a:cxn ang="0">
                <a:pos x="110" y="367"/>
              </a:cxn>
              <a:cxn ang="0">
                <a:pos x="245" y="367"/>
              </a:cxn>
              <a:cxn ang="0">
                <a:pos x="379" y="367"/>
              </a:cxn>
              <a:cxn ang="0">
                <a:pos x="508" y="367"/>
              </a:cxn>
              <a:cxn ang="0">
                <a:pos x="642" y="361"/>
              </a:cxn>
              <a:cxn ang="0">
                <a:pos x="777" y="354"/>
              </a:cxn>
              <a:cxn ang="0">
                <a:pos x="905" y="348"/>
              </a:cxn>
              <a:cxn ang="0">
                <a:pos x="1040" y="336"/>
              </a:cxn>
              <a:cxn ang="0">
                <a:pos x="1168" y="318"/>
              </a:cxn>
              <a:cxn ang="0">
                <a:pos x="1303" y="306"/>
              </a:cxn>
              <a:cxn ang="0">
                <a:pos x="1437" y="287"/>
              </a:cxn>
              <a:cxn ang="0">
                <a:pos x="1566" y="263"/>
              </a:cxn>
              <a:cxn ang="0">
                <a:pos x="1700" y="190"/>
              </a:cxn>
              <a:cxn ang="0">
                <a:pos x="1835" y="104"/>
              </a:cxn>
              <a:cxn ang="0">
                <a:pos x="1963" y="55"/>
              </a:cxn>
              <a:cxn ang="0">
                <a:pos x="2098" y="0"/>
              </a:cxn>
              <a:cxn ang="0">
                <a:pos x="2233" y="19"/>
              </a:cxn>
              <a:cxn ang="0">
                <a:pos x="2361" y="86"/>
              </a:cxn>
              <a:cxn ang="0">
                <a:pos x="2496" y="159"/>
              </a:cxn>
              <a:cxn ang="0">
                <a:pos x="2630" y="208"/>
              </a:cxn>
              <a:cxn ang="0">
                <a:pos x="2759" y="245"/>
              </a:cxn>
              <a:cxn ang="0">
                <a:pos x="2893" y="275"/>
              </a:cxn>
              <a:cxn ang="0">
                <a:pos x="3028" y="287"/>
              </a:cxn>
              <a:cxn ang="0">
                <a:pos x="3156" y="300"/>
              </a:cxn>
              <a:cxn ang="0">
                <a:pos x="3291" y="306"/>
              </a:cxn>
              <a:cxn ang="0">
                <a:pos x="3419" y="312"/>
              </a:cxn>
              <a:cxn ang="0">
                <a:pos x="3554" y="312"/>
              </a:cxn>
              <a:cxn ang="0">
                <a:pos x="3688" y="312"/>
              </a:cxn>
              <a:cxn ang="0">
                <a:pos x="3817" y="318"/>
              </a:cxn>
              <a:cxn ang="0">
                <a:pos x="3951" y="318"/>
              </a:cxn>
              <a:cxn ang="0">
                <a:pos x="4074" y="336"/>
              </a:cxn>
              <a:cxn ang="0">
                <a:pos x="3939" y="336"/>
              </a:cxn>
              <a:cxn ang="0">
                <a:pos x="3811" y="336"/>
              </a:cxn>
              <a:cxn ang="0">
                <a:pos x="3676" y="330"/>
              </a:cxn>
              <a:cxn ang="0">
                <a:pos x="3542" y="330"/>
              </a:cxn>
              <a:cxn ang="0">
                <a:pos x="3413" y="330"/>
              </a:cxn>
              <a:cxn ang="0">
                <a:pos x="3278" y="324"/>
              </a:cxn>
              <a:cxn ang="0">
                <a:pos x="3144" y="324"/>
              </a:cxn>
              <a:cxn ang="0">
                <a:pos x="3015" y="318"/>
              </a:cxn>
              <a:cxn ang="0">
                <a:pos x="2881" y="306"/>
              </a:cxn>
              <a:cxn ang="0">
                <a:pos x="2752" y="287"/>
              </a:cxn>
              <a:cxn ang="0">
                <a:pos x="2618" y="263"/>
              </a:cxn>
              <a:cxn ang="0">
                <a:pos x="2483" y="214"/>
              </a:cxn>
              <a:cxn ang="0">
                <a:pos x="2355" y="135"/>
              </a:cxn>
              <a:cxn ang="0">
                <a:pos x="2220" y="61"/>
              </a:cxn>
              <a:cxn ang="0">
                <a:pos x="2086" y="31"/>
              </a:cxn>
              <a:cxn ang="0">
                <a:pos x="1957" y="74"/>
              </a:cxn>
              <a:cxn ang="0">
                <a:pos x="1823" y="110"/>
              </a:cxn>
              <a:cxn ang="0">
                <a:pos x="1688" y="196"/>
              </a:cxn>
              <a:cxn ang="0">
                <a:pos x="1560" y="269"/>
              </a:cxn>
              <a:cxn ang="0">
                <a:pos x="1425" y="293"/>
              </a:cxn>
              <a:cxn ang="0">
                <a:pos x="1291" y="306"/>
              </a:cxn>
              <a:cxn ang="0">
                <a:pos x="1162" y="318"/>
              </a:cxn>
              <a:cxn ang="0">
                <a:pos x="1028" y="336"/>
              </a:cxn>
              <a:cxn ang="0">
                <a:pos x="899" y="348"/>
              </a:cxn>
              <a:cxn ang="0">
                <a:pos x="764" y="354"/>
              </a:cxn>
              <a:cxn ang="0">
                <a:pos x="630" y="361"/>
              </a:cxn>
              <a:cxn ang="0">
                <a:pos x="501" y="367"/>
              </a:cxn>
              <a:cxn ang="0">
                <a:pos x="367" y="367"/>
              </a:cxn>
              <a:cxn ang="0">
                <a:pos x="232" y="367"/>
              </a:cxn>
              <a:cxn ang="0">
                <a:pos x="104" y="367"/>
              </a:cxn>
            </a:cxnLst>
            <a:rect l="0" t="0" r="r" b="b"/>
            <a:pathLst>
              <a:path w="4074" h="367">
                <a:moveTo>
                  <a:pt x="0" y="367"/>
                </a:moveTo>
                <a:lnTo>
                  <a:pt x="0" y="367"/>
                </a:lnTo>
                <a:lnTo>
                  <a:pt x="12" y="367"/>
                </a:lnTo>
                <a:lnTo>
                  <a:pt x="18" y="367"/>
                </a:lnTo>
                <a:lnTo>
                  <a:pt x="30" y="367"/>
                </a:lnTo>
                <a:lnTo>
                  <a:pt x="43" y="367"/>
                </a:lnTo>
                <a:lnTo>
                  <a:pt x="49" y="367"/>
                </a:lnTo>
                <a:lnTo>
                  <a:pt x="61" y="367"/>
                </a:lnTo>
                <a:lnTo>
                  <a:pt x="73" y="367"/>
                </a:lnTo>
                <a:lnTo>
                  <a:pt x="79" y="367"/>
                </a:lnTo>
                <a:lnTo>
                  <a:pt x="92" y="367"/>
                </a:lnTo>
                <a:lnTo>
                  <a:pt x="104" y="367"/>
                </a:lnTo>
                <a:lnTo>
                  <a:pt x="110" y="367"/>
                </a:lnTo>
                <a:lnTo>
                  <a:pt x="122" y="367"/>
                </a:lnTo>
                <a:lnTo>
                  <a:pt x="134" y="367"/>
                </a:lnTo>
                <a:lnTo>
                  <a:pt x="141" y="367"/>
                </a:lnTo>
                <a:lnTo>
                  <a:pt x="153" y="367"/>
                </a:lnTo>
                <a:lnTo>
                  <a:pt x="165" y="367"/>
                </a:lnTo>
                <a:lnTo>
                  <a:pt x="171" y="367"/>
                </a:lnTo>
                <a:lnTo>
                  <a:pt x="183" y="367"/>
                </a:lnTo>
                <a:lnTo>
                  <a:pt x="196" y="367"/>
                </a:lnTo>
                <a:lnTo>
                  <a:pt x="202" y="367"/>
                </a:lnTo>
                <a:lnTo>
                  <a:pt x="214" y="367"/>
                </a:lnTo>
                <a:lnTo>
                  <a:pt x="226" y="367"/>
                </a:lnTo>
                <a:lnTo>
                  <a:pt x="232" y="367"/>
                </a:lnTo>
                <a:lnTo>
                  <a:pt x="245" y="367"/>
                </a:lnTo>
                <a:lnTo>
                  <a:pt x="257" y="367"/>
                </a:lnTo>
                <a:lnTo>
                  <a:pt x="263" y="367"/>
                </a:lnTo>
                <a:lnTo>
                  <a:pt x="275" y="367"/>
                </a:lnTo>
                <a:lnTo>
                  <a:pt x="287" y="367"/>
                </a:lnTo>
                <a:lnTo>
                  <a:pt x="293" y="367"/>
                </a:lnTo>
                <a:lnTo>
                  <a:pt x="306" y="367"/>
                </a:lnTo>
                <a:lnTo>
                  <a:pt x="318" y="367"/>
                </a:lnTo>
                <a:lnTo>
                  <a:pt x="324" y="367"/>
                </a:lnTo>
                <a:lnTo>
                  <a:pt x="336" y="367"/>
                </a:lnTo>
                <a:lnTo>
                  <a:pt x="349" y="367"/>
                </a:lnTo>
                <a:lnTo>
                  <a:pt x="355" y="367"/>
                </a:lnTo>
                <a:lnTo>
                  <a:pt x="367" y="367"/>
                </a:lnTo>
                <a:lnTo>
                  <a:pt x="379" y="367"/>
                </a:lnTo>
                <a:lnTo>
                  <a:pt x="385" y="367"/>
                </a:lnTo>
                <a:lnTo>
                  <a:pt x="397" y="367"/>
                </a:lnTo>
                <a:lnTo>
                  <a:pt x="410" y="367"/>
                </a:lnTo>
                <a:lnTo>
                  <a:pt x="416" y="367"/>
                </a:lnTo>
                <a:lnTo>
                  <a:pt x="428" y="367"/>
                </a:lnTo>
                <a:lnTo>
                  <a:pt x="440" y="367"/>
                </a:lnTo>
                <a:lnTo>
                  <a:pt x="446" y="367"/>
                </a:lnTo>
                <a:lnTo>
                  <a:pt x="459" y="367"/>
                </a:lnTo>
                <a:lnTo>
                  <a:pt x="471" y="367"/>
                </a:lnTo>
                <a:lnTo>
                  <a:pt x="477" y="367"/>
                </a:lnTo>
                <a:lnTo>
                  <a:pt x="489" y="367"/>
                </a:lnTo>
                <a:lnTo>
                  <a:pt x="501" y="367"/>
                </a:lnTo>
                <a:lnTo>
                  <a:pt x="508" y="367"/>
                </a:lnTo>
                <a:lnTo>
                  <a:pt x="520" y="367"/>
                </a:lnTo>
                <a:lnTo>
                  <a:pt x="532" y="367"/>
                </a:lnTo>
                <a:lnTo>
                  <a:pt x="538" y="361"/>
                </a:lnTo>
                <a:lnTo>
                  <a:pt x="550" y="361"/>
                </a:lnTo>
                <a:lnTo>
                  <a:pt x="563" y="361"/>
                </a:lnTo>
                <a:lnTo>
                  <a:pt x="569" y="361"/>
                </a:lnTo>
                <a:lnTo>
                  <a:pt x="581" y="361"/>
                </a:lnTo>
                <a:lnTo>
                  <a:pt x="593" y="361"/>
                </a:lnTo>
                <a:lnTo>
                  <a:pt x="599" y="361"/>
                </a:lnTo>
                <a:lnTo>
                  <a:pt x="612" y="361"/>
                </a:lnTo>
                <a:lnTo>
                  <a:pt x="624" y="361"/>
                </a:lnTo>
                <a:lnTo>
                  <a:pt x="630" y="361"/>
                </a:lnTo>
                <a:lnTo>
                  <a:pt x="642" y="361"/>
                </a:lnTo>
                <a:lnTo>
                  <a:pt x="654" y="361"/>
                </a:lnTo>
                <a:lnTo>
                  <a:pt x="661" y="361"/>
                </a:lnTo>
                <a:lnTo>
                  <a:pt x="673" y="361"/>
                </a:lnTo>
                <a:lnTo>
                  <a:pt x="685" y="361"/>
                </a:lnTo>
                <a:lnTo>
                  <a:pt x="691" y="361"/>
                </a:lnTo>
                <a:lnTo>
                  <a:pt x="703" y="361"/>
                </a:lnTo>
                <a:lnTo>
                  <a:pt x="716" y="361"/>
                </a:lnTo>
                <a:lnTo>
                  <a:pt x="722" y="361"/>
                </a:lnTo>
                <a:lnTo>
                  <a:pt x="734" y="354"/>
                </a:lnTo>
                <a:lnTo>
                  <a:pt x="746" y="354"/>
                </a:lnTo>
                <a:lnTo>
                  <a:pt x="752" y="354"/>
                </a:lnTo>
                <a:lnTo>
                  <a:pt x="764" y="354"/>
                </a:lnTo>
                <a:lnTo>
                  <a:pt x="777" y="354"/>
                </a:lnTo>
                <a:lnTo>
                  <a:pt x="783" y="354"/>
                </a:lnTo>
                <a:lnTo>
                  <a:pt x="795" y="354"/>
                </a:lnTo>
                <a:lnTo>
                  <a:pt x="807" y="354"/>
                </a:lnTo>
                <a:lnTo>
                  <a:pt x="813" y="354"/>
                </a:lnTo>
                <a:lnTo>
                  <a:pt x="826" y="354"/>
                </a:lnTo>
                <a:lnTo>
                  <a:pt x="838" y="354"/>
                </a:lnTo>
                <a:lnTo>
                  <a:pt x="844" y="348"/>
                </a:lnTo>
                <a:lnTo>
                  <a:pt x="856" y="348"/>
                </a:lnTo>
                <a:lnTo>
                  <a:pt x="868" y="348"/>
                </a:lnTo>
                <a:lnTo>
                  <a:pt x="875" y="348"/>
                </a:lnTo>
                <a:lnTo>
                  <a:pt x="887" y="348"/>
                </a:lnTo>
                <a:lnTo>
                  <a:pt x="899" y="348"/>
                </a:lnTo>
                <a:lnTo>
                  <a:pt x="905" y="348"/>
                </a:lnTo>
                <a:lnTo>
                  <a:pt x="917" y="348"/>
                </a:lnTo>
                <a:lnTo>
                  <a:pt x="930" y="348"/>
                </a:lnTo>
                <a:lnTo>
                  <a:pt x="936" y="348"/>
                </a:lnTo>
                <a:lnTo>
                  <a:pt x="948" y="348"/>
                </a:lnTo>
                <a:lnTo>
                  <a:pt x="960" y="348"/>
                </a:lnTo>
                <a:lnTo>
                  <a:pt x="966" y="342"/>
                </a:lnTo>
                <a:lnTo>
                  <a:pt x="979" y="342"/>
                </a:lnTo>
                <a:lnTo>
                  <a:pt x="991" y="342"/>
                </a:lnTo>
                <a:lnTo>
                  <a:pt x="997" y="342"/>
                </a:lnTo>
                <a:lnTo>
                  <a:pt x="1009" y="336"/>
                </a:lnTo>
                <a:lnTo>
                  <a:pt x="1021" y="336"/>
                </a:lnTo>
                <a:lnTo>
                  <a:pt x="1028" y="336"/>
                </a:lnTo>
                <a:lnTo>
                  <a:pt x="1040" y="336"/>
                </a:lnTo>
                <a:lnTo>
                  <a:pt x="1046" y="330"/>
                </a:lnTo>
                <a:lnTo>
                  <a:pt x="1058" y="330"/>
                </a:lnTo>
                <a:lnTo>
                  <a:pt x="1070" y="330"/>
                </a:lnTo>
                <a:lnTo>
                  <a:pt x="1076" y="330"/>
                </a:lnTo>
                <a:lnTo>
                  <a:pt x="1089" y="324"/>
                </a:lnTo>
                <a:lnTo>
                  <a:pt x="1101" y="324"/>
                </a:lnTo>
                <a:lnTo>
                  <a:pt x="1107" y="324"/>
                </a:lnTo>
                <a:lnTo>
                  <a:pt x="1119" y="324"/>
                </a:lnTo>
                <a:lnTo>
                  <a:pt x="1131" y="318"/>
                </a:lnTo>
                <a:lnTo>
                  <a:pt x="1138" y="318"/>
                </a:lnTo>
                <a:lnTo>
                  <a:pt x="1150" y="318"/>
                </a:lnTo>
                <a:lnTo>
                  <a:pt x="1162" y="318"/>
                </a:lnTo>
                <a:lnTo>
                  <a:pt x="1168" y="318"/>
                </a:lnTo>
                <a:lnTo>
                  <a:pt x="1180" y="318"/>
                </a:lnTo>
                <a:lnTo>
                  <a:pt x="1193" y="312"/>
                </a:lnTo>
                <a:lnTo>
                  <a:pt x="1199" y="312"/>
                </a:lnTo>
                <a:lnTo>
                  <a:pt x="1211" y="318"/>
                </a:lnTo>
                <a:lnTo>
                  <a:pt x="1223" y="312"/>
                </a:lnTo>
                <a:lnTo>
                  <a:pt x="1229" y="318"/>
                </a:lnTo>
                <a:lnTo>
                  <a:pt x="1242" y="318"/>
                </a:lnTo>
                <a:lnTo>
                  <a:pt x="1254" y="312"/>
                </a:lnTo>
                <a:lnTo>
                  <a:pt x="1260" y="312"/>
                </a:lnTo>
                <a:lnTo>
                  <a:pt x="1272" y="312"/>
                </a:lnTo>
                <a:lnTo>
                  <a:pt x="1284" y="312"/>
                </a:lnTo>
                <a:lnTo>
                  <a:pt x="1291" y="306"/>
                </a:lnTo>
                <a:lnTo>
                  <a:pt x="1303" y="306"/>
                </a:lnTo>
                <a:lnTo>
                  <a:pt x="1315" y="300"/>
                </a:lnTo>
                <a:lnTo>
                  <a:pt x="1321" y="306"/>
                </a:lnTo>
                <a:lnTo>
                  <a:pt x="1333" y="312"/>
                </a:lnTo>
                <a:lnTo>
                  <a:pt x="1346" y="312"/>
                </a:lnTo>
                <a:lnTo>
                  <a:pt x="1352" y="312"/>
                </a:lnTo>
                <a:lnTo>
                  <a:pt x="1364" y="306"/>
                </a:lnTo>
                <a:lnTo>
                  <a:pt x="1376" y="306"/>
                </a:lnTo>
                <a:lnTo>
                  <a:pt x="1382" y="300"/>
                </a:lnTo>
                <a:lnTo>
                  <a:pt x="1395" y="293"/>
                </a:lnTo>
                <a:lnTo>
                  <a:pt x="1407" y="300"/>
                </a:lnTo>
                <a:lnTo>
                  <a:pt x="1413" y="293"/>
                </a:lnTo>
                <a:lnTo>
                  <a:pt x="1425" y="287"/>
                </a:lnTo>
                <a:lnTo>
                  <a:pt x="1437" y="287"/>
                </a:lnTo>
                <a:lnTo>
                  <a:pt x="1443" y="287"/>
                </a:lnTo>
                <a:lnTo>
                  <a:pt x="1456" y="287"/>
                </a:lnTo>
                <a:lnTo>
                  <a:pt x="1468" y="287"/>
                </a:lnTo>
                <a:lnTo>
                  <a:pt x="1474" y="293"/>
                </a:lnTo>
                <a:lnTo>
                  <a:pt x="1486" y="287"/>
                </a:lnTo>
                <a:lnTo>
                  <a:pt x="1499" y="281"/>
                </a:lnTo>
                <a:lnTo>
                  <a:pt x="1505" y="275"/>
                </a:lnTo>
                <a:lnTo>
                  <a:pt x="1517" y="275"/>
                </a:lnTo>
                <a:lnTo>
                  <a:pt x="1529" y="275"/>
                </a:lnTo>
                <a:lnTo>
                  <a:pt x="1535" y="269"/>
                </a:lnTo>
                <a:lnTo>
                  <a:pt x="1547" y="269"/>
                </a:lnTo>
                <a:lnTo>
                  <a:pt x="1560" y="263"/>
                </a:lnTo>
                <a:lnTo>
                  <a:pt x="1566" y="263"/>
                </a:lnTo>
                <a:lnTo>
                  <a:pt x="1578" y="257"/>
                </a:lnTo>
                <a:lnTo>
                  <a:pt x="1590" y="251"/>
                </a:lnTo>
                <a:lnTo>
                  <a:pt x="1596" y="245"/>
                </a:lnTo>
                <a:lnTo>
                  <a:pt x="1609" y="238"/>
                </a:lnTo>
                <a:lnTo>
                  <a:pt x="1621" y="232"/>
                </a:lnTo>
                <a:lnTo>
                  <a:pt x="1627" y="226"/>
                </a:lnTo>
                <a:lnTo>
                  <a:pt x="1639" y="226"/>
                </a:lnTo>
                <a:lnTo>
                  <a:pt x="1651" y="220"/>
                </a:lnTo>
                <a:lnTo>
                  <a:pt x="1658" y="214"/>
                </a:lnTo>
                <a:lnTo>
                  <a:pt x="1670" y="208"/>
                </a:lnTo>
                <a:lnTo>
                  <a:pt x="1682" y="202"/>
                </a:lnTo>
                <a:lnTo>
                  <a:pt x="1688" y="196"/>
                </a:lnTo>
                <a:lnTo>
                  <a:pt x="1700" y="190"/>
                </a:lnTo>
                <a:lnTo>
                  <a:pt x="1713" y="177"/>
                </a:lnTo>
                <a:lnTo>
                  <a:pt x="1719" y="165"/>
                </a:lnTo>
                <a:lnTo>
                  <a:pt x="1731" y="159"/>
                </a:lnTo>
                <a:lnTo>
                  <a:pt x="1743" y="153"/>
                </a:lnTo>
                <a:lnTo>
                  <a:pt x="1749" y="141"/>
                </a:lnTo>
                <a:lnTo>
                  <a:pt x="1762" y="135"/>
                </a:lnTo>
                <a:lnTo>
                  <a:pt x="1774" y="135"/>
                </a:lnTo>
                <a:lnTo>
                  <a:pt x="1780" y="135"/>
                </a:lnTo>
                <a:lnTo>
                  <a:pt x="1792" y="122"/>
                </a:lnTo>
                <a:lnTo>
                  <a:pt x="1804" y="116"/>
                </a:lnTo>
                <a:lnTo>
                  <a:pt x="1810" y="110"/>
                </a:lnTo>
                <a:lnTo>
                  <a:pt x="1823" y="104"/>
                </a:lnTo>
                <a:lnTo>
                  <a:pt x="1835" y="104"/>
                </a:lnTo>
                <a:lnTo>
                  <a:pt x="1841" y="116"/>
                </a:lnTo>
                <a:lnTo>
                  <a:pt x="1853" y="116"/>
                </a:lnTo>
                <a:lnTo>
                  <a:pt x="1866" y="116"/>
                </a:lnTo>
                <a:lnTo>
                  <a:pt x="1872" y="104"/>
                </a:lnTo>
                <a:lnTo>
                  <a:pt x="1884" y="98"/>
                </a:lnTo>
                <a:lnTo>
                  <a:pt x="1896" y="92"/>
                </a:lnTo>
                <a:lnTo>
                  <a:pt x="1902" y="86"/>
                </a:lnTo>
                <a:lnTo>
                  <a:pt x="1914" y="74"/>
                </a:lnTo>
                <a:lnTo>
                  <a:pt x="1927" y="74"/>
                </a:lnTo>
                <a:lnTo>
                  <a:pt x="1933" y="67"/>
                </a:lnTo>
                <a:lnTo>
                  <a:pt x="1945" y="61"/>
                </a:lnTo>
                <a:lnTo>
                  <a:pt x="1957" y="61"/>
                </a:lnTo>
                <a:lnTo>
                  <a:pt x="1963" y="55"/>
                </a:lnTo>
                <a:lnTo>
                  <a:pt x="1976" y="55"/>
                </a:lnTo>
                <a:lnTo>
                  <a:pt x="1988" y="49"/>
                </a:lnTo>
                <a:lnTo>
                  <a:pt x="1994" y="43"/>
                </a:lnTo>
                <a:lnTo>
                  <a:pt x="2006" y="37"/>
                </a:lnTo>
                <a:lnTo>
                  <a:pt x="2018" y="31"/>
                </a:lnTo>
                <a:lnTo>
                  <a:pt x="2025" y="19"/>
                </a:lnTo>
                <a:lnTo>
                  <a:pt x="2037" y="12"/>
                </a:lnTo>
                <a:lnTo>
                  <a:pt x="2049" y="12"/>
                </a:lnTo>
                <a:lnTo>
                  <a:pt x="2055" y="6"/>
                </a:lnTo>
                <a:lnTo>
                  <a:pt x="2067" y="6"/>
                </a:lnTo>
                <a:lnTo>
                  <a:pt x="2080" y="0"/>
                </a:lnTo>
                <a:lnTo>
                  <a:pt x="2086" y="0"/>
                </a:lnTo>
                <a:lnTo>
                  <a:pt x="2098" y="0"/>
                </a:lnTo>
                <a:lnTo>
                  <a:pt x="2110" y="0"/>
                </a:lnTo>
                <a:lnTo>
                  <a:pt x="2116" y="0"/>
                </a:lnTo>
                <a:lnTo>
                  <a:pt x="2129" y="0"/>
                </a:lnTo>
                <a:lnTo>
                  <a:pt x="2141" y="0"/>
                </a:lnTo>
                <a:lnTo>
                  <a:pt x="2147" y="0"/>
                </a:lnTo>
                <a:lnTo>
                  <a:pt x="2159" y="0"/>
                </a:lnTo>
                <a:lnTo>
                  <a:pt x="2171" y="6"/>
                </a:lnTo>
                <a:lnTo>
                  <a:pt x="2177" y="6"/>
                </a:lnTo>
                <a:lnTo>
                  <a:pt x="2190" y="6"/>
                </a:lnTo>
                <a:lnTo>
                  <a:pt x="2202" y="12"/>
                </a:lnTo>
                <a:lnTo>
                  <a:pt x="2208" y="12"/>
                </a:lnTo>
                <a:lnTo>
                  <a:pt x="2220" y="19"/>
                </a:lnTo>
                <a:lnTo>
                  <a:pt x="2233" y="19"/>
                </a:lnTo>
                <a:lnTo>
                  <a:pt x="2239" y="25"/>
                </a:lnTo>
                <a:lnTo>
                  <a:pt x="2251" y="31"/>
                </a:lnTo>
                <a:lnTo>
                  <a:pt x="2263" y="31"/>
                </a:lnTo>
                <a:lnTo>
                  <a:pt x="2269" y="37"/>
                </a:lnTo>
                <a:lnTo>
                  <a:pt x="2281" y="43"/>
                </a:lnTo>
                <a:lnTo>
                  <a:pt x="2294" y="49"/>
                </a:lnTo>
                <a:lnTo>
                  <a:pt x="2300" y="49"/>
                </a:lnTo>
                <a:lnTo>
                  <a:pt x="2312" y="55"/>
                </a:lnTo>
                <a:lnTo>
                  <a:pt x="2324" y="61"/>
                </a:lnTo>
                <a:lnTo>
                  <a:pt x="2330" y="67"/>
                </a:lnTo>
                <a:lnTo>
                  <a:pt x="2343" y="74"/>
                </a:lnTo>
                <a:lnTo>
                  <a:pt x="2355" y="80"/>
                </a:lnTo>
                <a:lnTo>
                  <a:pt x="2361" y="86"/>
                </a:lnTo>
                <a:lnTo>
                  <a:pt x="2373" y="92"/>
                </a:lnTo>
                <a:lnTo>
                  <a:pt x="2385" y="98"/>
                </a:lnTo>
                <a:lnTo>
                  <a:pt x="2392" y="98"/>
                </a:lnTo>
                <a:lnTo>
                  <a:pt x="2404" y="104"/>
                </a:lnTo>
                <a:lnTo>
                  <a:pt x="2416" y="110"/>
                </a:lnTo>
                <a:lnTo>
                  <a:pt x="2422" y="116"/>
                </a:lnTo>
                <a:lnTo>
                  <a:pt x="2434" y="122"/>
                </a:lnTo>
                <a:lnTo>
                  <a:pt x="2447" y="128"/>
                </a:lnTo>
                <a:lnTo>
                  <a:pt x="2453" y="135"/>
                </a:lnTo>
                <a:lnTo>
                  <a:pt x="2465" y="141"/>
                </a:lnTo>
                <a:lnTo>
                  <a:pt x="2477" y="147"/>
                </a:lnTo>
                <a:lnTo>
                  <a:pt x="2483" y="153"/>
                </a:lnTo>
                <a:lnTo>
                  <a:pt x="2496" y="159"/>
                </a:lnTo>
                <a:lnTo>
                  <a:pt x="2508" y="165"/>
                </a:lnTo>
                <a:lnTo>
                  <a:pt x="2514" y="171"/>
                </a:lnTo>
                <a:lnTo>
                  <a:pt x="2526" y="171"/>
                </a:lnTo>
                <a:lnTo>
                  <a:pt x="2538" y="177"/>
                </a:lnTo>
                <a:lnTo>
                  <a:pt x="2544" y="183"/>
                </a:lnTo>
                <a:lnTo>
                  <a:pt x="2557" y="190"/>
                </a:lnTo>
                <a:lnTo>
                  <a:pt x="2569" y="190"/>
                </a:lnTo>
                <a:lnTo>
                  <a:pt x="2575" y="196"/>
                </a:lnTo>
                <a:lnTo>
                  <a:pt x="2587" y="196"/>
                </a:lnTo>
                <a:lnTo>
                  <a:pt x="2600" y="202"/>
                </a:lnTo>
                <a:lnTo>
                  <a:pt x="2606" y="202"/>
                </a:lnTo>
                <a:lnTo>
                  <a:pt x="2618" y="208"/>
                </a:lnTo>
                <a:lnTo>
                  <a:pt x="2630" y="208"/>
                </a:lnTo>
                <a:lnTo>
                  <a:pt x="2636" y="214"/>
                </a:lnTo>
                <a:lnTo>
                  <a:pt x="2648" y="214"/>
                </a:lnTo>
                <a:lnTo>
                  <a:pt x="2661" y="220"/>
                </a:lnTo>
                <a:lnTo>
                  <a:pt x="2667" y="220"/>
                </a:lnTo>
                <a:lnTo>
                  <a:pt x="2679" y="226"/>
                </a:lnTo>
                <a:lnTo>
                  <a:pt x="2691" y="226"/>
                </a:lnTo>
                <a:lnTo>
                  <a:pt x="2697" y="232"/>
                </a:lnTo>
                <a:lnTo>
                  <a:pt x="2710" y="232"/>
                </a:lnTo>
                <a:lnTo>
                  <a:pt x="2722" y="238"/>
                </a:lnTo>
                <a:lnTo>
                  <a:pt x="2728" y="238"/>
                </a:lnTo>
                <a:lnTo>
                  <a:pt x="2740" y="245"/>
                </a:lnTo>
                <a:lnTo>
                  <a:pt x="2752" y="245"/>
                </a:lnTo>
                <a:lnTo>
                  <a:pt x="2759" y="245"/>
                </a:lnTo>
                <a:lnTo>
                  <a:pt x="2771" y="251"/>
                </a:lnTo>
                <a:lnTo>
                  <a:pt x="2783" y="251"/>
                </a:lnTo>
                <a:lnTo>
                  <a:pt x="2789" y="257"/>
                </a:lnTo>
                <a:lnTo>
                  <a:pt x="2801" y="257"/>
                </a:lnTo>
                <a:lnTo>
                  <a:pt x="2814" y="257"/>
                </a:lnTo>
                <a:lnTo>
                  <a:pt x="2820" y="263"/>
                </a:lnTo>
                <a:lnTo>
                  <a:pt x="2832" y="263"/>
                </a:lnTo>
                <a:lnTo>
                  <a:pt x="2844" y="263"/>
                </a:lnTo>
                <a:lnTo>
                  <a:pt x="2850" y="269"/>
                </a:lnTo>
                <a:lnTo>
                  <a:pt x="2863" y="269"/>
                </a:lnTo>
                <a:lnTo>
                  <a:pt x="2875" y="269"/>
                </a:lnTo>
                <a:lnTo>
                  <a:pt x="2881" y="275"/>
                </a:lnTo>
                <a:lnTo>
                  <a:pt x="2893" y="275"/>
                </a:lnTo>
                <a:lnTo>
                  <a:pt x="2905" y="275"/>
                </a:lnTo>
                <a:lnTo>
                  <a:pt x="2911" y="275"/>
                </a:lnTo>
                <a:lnTo>
                  <a:pt x="2924" y="281"/>
                </a:lnTo>
                <a:lnTo>
                  <a:pt x="2936" y="281"/>
                </a:lnTo>
                <a:lnTo>
                  <a:pt x="2942" y="281"/>
                </a:lnTo>
                <a:lnTo>
                  <a:pt x="2954" y="281"/>
                </a:lnTo>
                <a:lnTo>
                  <a:pt x="2967" y="281"/>
                </a:lnTo>
                <a:lnTo>
                  <a:pt x="2973" y="287"/>
                </a:lnTo>
                <a:lnTo>
                  <a:pt x="2985" y="287"/>
                </a:lnTo>
                <a:lnTo>
                  <a:pt x="2997" y="287"/>
                </a:lnTo>
                <a:lnTo>
                  <a:pt x="3003" y="287"/>
                </a:lnTo>
                <a:lnTo>
                  <a:pt x="3015" y="287"/>
                </a:lnTo>
                <a:lnTo>
                  <a:pt x="3028" y="287"/>
                </a:lnTo>
                <a:lnTo>
                  <a:pt x="3034" y="293"/>
                </a:lnTo>
                <a:lnTo>
                  <a:pt x="3046" y="293"/>
                </a:lnTo>
                <a:lnTo>
                  <a:pt x="3058" y="293"/>
                </a:lnTo>
                <a:lnTo>
                  <a:pt x="3064" y="293"/>
                </a:lnTo>
                <a:lnTo>
                  <a:pt x="3077" y="293"/>
                </a:lnTo>
                <a:lnTo>
                  <a:pt x="3083" y="293"/>
                </a:lnTo>
                <a:lnTo>
                  <a:pt x="3095" y="293"/>
                </a:lnTo>
                <a:lnTo>
                  <a:pt x="3107" y="293"/>
                </a:lnTo>
                <a:lnTo>
                  <a:pt x="3113" y="300"/>
                </a:lnTo>
                <a:lnTo>
                  <a:pt x="3126" y="300"/>
                </a:lnTo>
                <a:lnTo>
                  <a:pt x="3138" y="300"/>
                </a:lnTo>
                <a:lnTo>
                  <a:pt x="3144" y="300"/>
                </a:lnTo>
                <a:lnTo>
                  <a:pt x="3156" y="300"/>
                </a:lnTo>
                <a:lnTo>
                  <a:pt x="3168" y="300"/>
                </a:lnTo>
                <a:lnTo>
                  <a:pt x="3175" y="300"/>
                </a:lnTo>
                <a:lnTo>
                  <a:pt x="3187" y="300"/>
                </a:lnTo>
                <a:lnTo>
                  <a:pt x="3199" y="300"/>
                </a:lnTo>
                <a:lnTo>
                  <a:pt x="3205" y="300"/>
                </a:lnTo>
                <a:lnTo>
                  <a:pt x="3217" y="300"/>
                </a:lnTo>
                <a:lnTo>
                  <a:pt x="3230" y="300"/>
                </a:lnTo>
                <a:lnTo>
                  <a:pt x="3236" y="306"/>
                </a:lnTo>
                <a:lnTo>
                  <a:pt x="3248" y="306"/>
                </a:lnTo>
                <a:lnTo>
                  <a:pt x="3260" y="306"/>
                </a:lnTo>
                <a:lnTo>
                  <a:pt x="3266" y="306"/>
                </a:lnTo>
                <a:lnTo>
                  <a:pt x="3278" y="306"/>
                </a:lnTo>
                <a:lnTo>
                  <a:pt x="3291" y="306"/>
                </a:lnTo>
                <a:lnTo>
                  <a:pt x="3297" y="306"/>
                </a:lnTo>
                <a:lnTo>
                  <a:pt x="3309" y="306"/>
                </a:lnTo>
                <a:lnTo>
                  <a:pt x="3321" y="306"/>
                </a:lnTo>
                <a:lnTo>
                  <a:pt x="3327" y="306"/>
                </a:lnTo>
                <a:lnTo>
                  <a:pt x="3340" y="306"/>
                </a:lnTo>
                <a:lnTo>
                  <a:pt x="3352" y="306"/>
                </a:lnTo>
                <a:lnTo>
                  <a:pt x="3358" y="306"/>
                </a:lnTo>
                <a:lnTo>
                  <a:pt x="3370" y="306"/>
                </a:lnTo>
                <a:lnTo>
                  <a:pt x="3382" y="306"/>
                </a:lnTo>
                <a:lnTo>
                  <a:pt x="3389" y="306"/>
                </a:lnTo>
                <a:lnTo>
                  <a:pt x="3401" y="312"/>
                </a:lnTo>
                <a:lnTo>
                  <a:pt x="3413" y="312"/>
                </a:lnTo>
                <a:lnTo>
                  <a:pt x="3419" y="312"/>
                </a:lnTo>
                <a:lnTo>
                  <a:pt x="3431" y="312"/>
                </a:lnTo>
                <a:lnTo>
                  <a:pt x="3444" y="312"/>
                </a:lnTo>
                <a:lnTo>
                  <a:pt x="3450" y="312"/>
                </a:lnTo>
                <a:lnTo>
                  <a:pt x="3462" y="312"/>
                </a:lnTo>
                <a:lnTo>
                  <a:pt x="3474" y="312"/>
                </a:lnTo>
                <a:lnTo>
                  <a:pt x="3480" y="312"/>
                </a:lnTo>
                <a:lnTo>
                  <a:pt x="3493" y="312"/>
                </a:lnTo>
                <a:lnTo>
                  <a:pt x="3505" y="312"/>
                </a:lnTo>
                <a:lnTo>
                  <a:pt x="3511" y="312"/>
                </a:lnTo>
                <a:lnTo>
                  <a:pt x="3523" y="312"/>
                </a:lnTo>
                <a:lnTo>
                  <a:pt x="3535" y="312"/>
                </a:lnTo>
                <a:lnTo>
                  <a:pt x="3542" y="312"/>
                </a:lnTo>
                <a:lnTo>
                  <a:pt x="3554" y="312"/>
                </a:lnTo>
                <a:lnTo>
                  <a:pt x="3566" y="312"/>
                </a:lnTo>
                <a:lnTo>
                  <a:pt x="3572" y="312"/>
                </a:lnTo>
                <a:lnTo>
                  <a:pt x="3584" y="312"/>
                </a:lnTo>
                <a:lnTo>
                  <a:pt x="3597" y="312"/>
                </a:lnTo>
                <a:lnTo>
                  <a:pt x="3603" y="312"/>
                </a:lnTo>
                <a:lnTo>
                  <a:pt x="3615" y="312"/>
                </a:lnTo>
                <a:lnTo>
                  <a:pt x="3627" y="312"/>
                </a:lnTo>
                <a:lnTo>
                  <a:pt x="3633" y="312"/>
                </a:lnTo>
                <a:lnTo>
                  <a:pt x="3645" y="312"/>
                </a:lnTo>
                <a:lnTo>
                  <a:pt x="3658" y="312"/>
                </a:lnTo>
                <a:lnTo>
                  <a:pt x="3664" y="312"/>
                </a:lnTo>
                <a:lnTo>
                  <a:pt x="3676" y="312"/>
                </a:lnTo>
                <a:lnTo>
                  <a:pt x="3688" y="312"/>
                </a:lnTo>
                <a:lnTo>
                  <a:pt x="3694" y="318"/>
                </a:lnTo>
                <a:lnTo>
                  <a:pt x="3707" y="318"/>
                </a:lnTo>
                <a:lnTo>
                  <a:pt x="3719" y="318"/>
                </a:lnTo>
                <a:lnTo>
                  <a:pt x="3725" y="318"/>
                </a:lnTo>
                <a:lnTo>
                  <a:pt x="3737" y="318"/>
                </a:lnTo>
                <a:lnTo>
                  <a:pt x="3749" y="318"/>
                </a:lnTo>
                <a:lnTo>
                  <a:pt x="3756" y="318"/>
                </a:lnTo>
                <a:lnTo>
                  <a:pt x="3768" y="318"/>
                </a:lnTo>
                <a:lnTo>
                  <a:pt x="3780" y="318"/>
                </a:lnTo>
                <a:lnTo>
                  <a:pt x="3786" y="318"/>
                </a:lnTo>
                <a:lnTo>
                  <a:pt x="3798" y="318"/>
                </a:lnTo>
                <a:lnTo>
                  <a:pt x="3811" y="318"/>
                </a:lnTo>
                <a:lnTo>
                  <a:pt x="3817" y="318"/>
                </a:lnTo>
                <a:lnTo>
                  <a:pt x="3829" y="318"/>
                </a:lnTo>
                <a:lnTo>
                  <a:pt x="3841" y="318"/>
                </a:lnTo>
                <a:lnTo>
                  <a:pt x="3847" y="318"/>
                </a:lnTo>
                <a:lnTo>
                  <a:pt x="3860" y="318"/>
                </a:lnTo>
                <a:lnTo>
                  <a:pt x="3872" y="318"/>
                </a:lnTo>
                <a:lnTo>
                  <a:pt x="3878" y="318"/>
                </a:lnTo>
                <a:lnTo>
                  <a:pt x="3890" y="318"/>
                </a:lnTo>
                <a:lnTo>
                  <a:pt x="3902" y="318"/>
                </a:lnTo>
                <a:lnTo>
                  <a:pt x="3909" y="318"/>
                </a:lnTo>
                <a:lnTo>
                  <a:pt x="3921" y="318"/>
                </a:lnTo>
                <a:lnTo>
                  <a:pt x="3933" y="318"/>
                </a:lnTo>
                <a:lnTo>
                  <a:pt x="3939" y="318"/>
                </a:lnTo>
                <a:lnTo>
                  <a:pt x="3951" y="318"/>
                </a:lnTo>
                <a:lnTo>
                  <a:pt x="3964" y="318"/>
                </a:lnTo>
                <a:lnTo>
                  <a:pt x="3970" y="318"/>
                </a:lnTo>
                <a:lnTo>
                  <a:pt x="3982" y="318"/>
                </a:lnTo>
                <a:lnTo>
                  <a:pt x="3994" y="318"/>
                </a:lnTo>
                <a:lnTo>
                  <a:pt x="4000" y="318"/>
                </a:lnTo>
                <a:lnTo>
                  <a:pt x="4013" y="318"/>
                </a:lnTo>
                <a:lnTo>
                  <a:pt x="4025" y="318"/>
                </a:lnTo>
                <a:lnTo>
                  <a:pt x="4031" y="318"/>
                </a:lnTo>
                <a:lnTo>
                  <a:pt x="4043" y="318"/>
                </a:lnTo>
                <a:lnTo>
                  <a:pt x="4055" y="318"/>
                </a:lnTo>
                <a:lnTo>
                  <a:pt x="4061" y="318"/>
                </a:lnTo>
                <a:lnTo>
                  <a:pt x="4074" y="318"/>
                </a:lnTo>
                <a:lnTo>
                  <a:pt x="4074" y="336"/>
                </a:lnTo>
                <a:lnTo>
                  <a:pt x="4061" y="336"/>
                </a:lnTo>
                <a:lnTo>
                  <a:pt x="4055" y="336"/>
                </a:lnTo>
                <a:lnTo>
                  <a:pt x="4043" y="336"/>
                </a:lnTo>
                <a:lnTo>
                  <a:pt x="4031" y="336"/>
                </a:lnTo>
                <a:lnTo>
                  <a:pt x="4025" y="336"/>
                </a:lnTo>
                <a:lnTo>
                  <a:pt x="4013" y="336"/>
                </a:lnTo>
                <a:lnTo>
                  <a:pt x="4000" y="336"/>
                </a:lnTo>
                <a:lnTo>
                  <a:pt x="3994" y="336"/>
                </a:lnTo>
                <a:lnTo>
                  <a:pt x="3982" y="336"/>
                </a:lnTo>
                <a:lnTo>
                  <a:pt x="3970" y="336"/>
                </a:lnTo>
                <a:lnTo>
                  <a:pt x="3964" y="336"/>
                </a:lnTo>
                <a:lnTo>
                  <a:pt x="3951" y="336"/>
                </a:lnTo>
                <a:lnTo>
                  <a:pt x="3939" y="336"/>
                </a:lnTo>
                <a:lnTo>
                  <a:pt x="3933" y="336"/>
                </a:lnTo>
                <a:lnTo>
                  <a:pt x="3921" y="336"/>
                </a:lnTo>
                <a:lnTo>
                  <a:pt x="3909" y="336"/>
                </a:lnTo>
                <a:lnTo>
                  <a:pt x="3902" y="336"/>
                </a:lnTo>
                <a:lnTo>
                  <a:pt x="3890" y="336"/>
                </a:lnTo>
                <a:lnTo>
                  <a:pt x="3878" y="336"/>
                </a:lnTo>
                <a:lnTo>
                  <a:pt x="3872" y="336"/>
                </a:lnTo>
                <a:lnTo>
                  <a:pt x="3860" y="336"/>
                </a:lnTo>
                <a:lnTo>
                  <a:pt x="3847" y="336"/>
                </a:lnTo>
                <a:lnTo>
                  <a:pt x="3841" y="336"/>
                </a:lnTo>
                <a:lnTo>
                  <a:pt x="3829" y="336"/>
                </a:lnTo>
                <a:lnTo>
                  <a:pt x="3817" y="336"/>
                </a:lnTo>
                <a:lnTo>
                  <a:pt x="3811" y="336"/>
                </a:lnTo>
                <a:lnTo>
                  <a:pt x="3798" y="336"/>
                </a:lnTo>
                <a:lnTo>
                  <a:pt x="3786" y="330"/>
                </a:lnTo>
                <a:lnTo>
                  <a:pt x="3780" y="330"/>
                </a:lnTo>
                <a:lnTo>
                  <a:pt x="3768" y="330"/>
                </a:lnTo>
                <a:lnTo>
                  <a:pt x="3756" y="330"/>
                </a:lnTo>
                <a:lnTo>
                  <a:pt x="3749" y="330"/>
                </a:lnTo>
                <a:lnTo>
                  <a:pt x="3737" y="330"/>
                </a:lnTo>
                <a:lnTo>
                  <a:pt x="3725" y="330"/>
                </a:lnTo>
                <a:lnTo>
                  <a:pt x="3719" y="330"/>
                </a:lnTo>
                <a:lnTo>
                  <a:pt x="3707" y="330"/>
                </a:lnTo>
                <a:lnTo>
                  <a:pt x="3694" y="330"/>
                </a:lnTo>
                <a:lnTo>
                  <a:pt x="3688" y="330"/>
                </a:lnTo>
                <a:lnTo>
                  <a:pt x="3676" y="330"/>
                </a:lnTo>
                <a:lnTo>
                  <a:pt x="3664" y="330"/>
                </a:lnTo>
                <a:lnTo>
                  <a:pt x="3658" y="330"/>
                </a:lnTo>
                <a:lnTo>
                  <a:pt x="3645" y="330"/>
                </a:lnTo>
                <a:lnTo>
                  <a:pt x="3633" y="330"/>
                </a:lnTo>
                <a:lnTo>
                  <a:pt x="3627" y="330"/>
                </a:lnTo>
                <a:lnTo>
                  <a:pt x="3615" y="330"/>
                </a:lnTo>
                <a:lnTo>
                  <a:pt x="3603" y="330"/>
                </a:lnTo>
                <a:lnTo>
                  <a:pt x="3597" y="330"/>
                </a:lnTo>
                <a:lnTo>
                  <a:pt x="3584" y="330"/>
                </a:lnTo>
                <a:lnTo>
                  <a:pt x="3572" y="330"/>
                </a:lnTo>
                <a:lnTo>
                  <a:pt x="3566" y="330"/>
                </a:lnTo>
                <a:lnTo>
                  <a:pt x="3554" y="330"/>
                </a:lnTo>
                <a:lnTo>
                  <a:pt x="3542" y="330"/>
                </a:lnTo>
                <a:lnTo>
                  <a:pt x="3535" y="330"/>
                </a:lnTo>
                <a:lnTo>
                  <a:pt x="3523" y="330"/>
                </a:lnTo>
                <a:lnTo>
                  <a:pt x="3511" y="330"/>
                </a:lnTo>
                <a:lnTo>
                  <a:pt x="3505" y="330"/>
                </a:lnTo>
                <a:lnTo>
                  <a:pt x="3493" y="330"/>
                </a:lnTo>
                <a:lnTo>
                  <a:pt x="3480" y="330"/>
                </a:lnTo>
                <a:lnTo>
                  <a:pt x="3474" y="330"/>
                </a:lnTo>
                <a:lnTo>
                  <a:pt x="3462" y="330"/>
                </a:lnTo>
                <a:lnTo>
                  <a:pt x="3450" y="330"/>
                </a:lnTo>
                <a:lnTo>
                  <a:pt x="3444" y="330"/>
                </a:lnTo>
                <a:lnTo>
                  <a:pt x="3431" y="330"/>
                </a:lnTo>
                <a:lnTo>
                  <a:pt x="3419" y="330"/>
                </a:lnTo>
                <a:lnTo>
                  <a:pt x="3413" y="330"/>
                </a:lnTo>
                <a:lnTo>
                  <a:pt x="3401" y="330"/>
                </a:lnTo>
                <a:lnTo>
                  <a:pt x="3389" y="330"/>
                </a:lnTo>
                <a:lnTo>
                  <a:pt x="3382" y="330"/>
                </a:lnTo>
                <a:lnTo>
                  <a:pt x="3370" y="330"/>
                </a:lnTo>
                <a:lnTo>
                  <a:pt x="3358" y="330"/>
                </a:lnTo>
                <a:lnTo>
                  <a:pt x="3352" y="330"/>
                </a:lnTo>
                <a:lnTo>
                  <a:pt x="3340" y="330"/>
                </a:lnTo>
                <a:lnTo>
                  <a:pt x="3327" y="324"/>
                </a:lnTo>
                <a:lnTo>
                  <a:pt x="3321" y="324"/>
                </a:lnTo>
                <a:lnTo>
                  <a:pt x="3309" y="324"/>
                </a:lnTo>
                <a:lnTo>
                  <a:pt x="3297" y="324"/>
                </a:lnTo>
                <a:lnTo>
                  <a:pt x="3291" y="324"/>
                </a:lnTo>
                <a:lnTo>
                  <a:pt x="3278" y="324"/>
                </a:lnTo>
                <a:lnTo>
                  <a:pt x="3266" y="324"/>
                </a:lnTo>
                <a:lnTo>
                  <a:pt x="3260" y="324"/>
                </a:lnTo>
                <a:lnTo>
                  <a:pt x="3248" y="324"/>
                </a:lnTo>
                <a:lnTo>
                  <a:pt x="3236" y="324"/>
                </a:lnTo>
                <a:lnTo>
                  <a:pt x="3230" y="324"/>
                </a:lnTo>
                <a:lnTo>
                  <a:pt x="3217" y="324"/>
                </a:lnTo>
                <a:lnTo>
                  <a:pt x="3205" y="324"/>
                </a:lnTo>
                <a:lnTo>
                  <a:pt x="3199" y="324"/>
                </a:lnTo>
                <a:lnTo>
                  <a:pt x="3187" y="324"/>
                </a:lnTo>
                <a:lnTo>
                  <a:pt x="3175" y="324"/>
                </a:lnTo>
                <a:lnTo>
                  <a:pt x="3168" y="324"/>
                </a:lnTo>
                <a:lnTo>
                  <a:pt x="3156" y="324"/>
                </a:lnTo>
                <a:lnTo>
                  <a:pt x="3144" y="324"/>
                </a:lnTo>
                <a:lnTo>
                  <a:pt x="3138" y="324"/>
                </a:lnTo>
                <a:lnTo>
                  <a:pt x="3126" y="318"/>
                </a:lnTo>
                <a:lnTo>
                  <a:pt x="3113" y="318"/>
                </a:lnTo>
                <a:lnTo>
                  <a:pt x="3107" y="318"/>
                </a:lnTo>
                <a:lnTo>
                  <a:pt x="3095" y="318"/>
                </a:lnTo>
                <a:lnTo>
                  <a:pt x="3083" y="318"/>
                </a:lnTo>
                <a:lnTo>
                  <a:pt x="3077" y="318"/>
                </a:lnTo>
                <a:lnTo>
                  <a:pt x="3064" y="318"/>
                </a:lnTo>
                <a:lnTo>
                  <a:pt x="3058" y="318"/>
                </a:lnTo>
                <a:lnTo>
                  <a:pt x="3046" y="318"/>
                </a:lnTo>
                <a:lnTo>
                  <a:pt x="3034" y="318"/>
                </a:lnTo>
                <a:lnTo>
                  <a:pt x="3028" y="318"/>
                </a:lnTo>
                <a:lnTo>
                  <a:pt x="3015" y="318"/>
                </a:lnTo>
                <a:lnTo>
                  <a:pt x="3003" y="318"/>
                </a:lnTo>
                <a:lnTo>
                  <a:pt x="2997" y="312"/>
                </a:lnTo>
                <a:lnTo>
                  <a:pt x="2985" y="312"/>
                </a:lnTo>
                <a:lnTo>
                  <a:pt x="2973" y="312"/>
                </a:lnTo>
                <a:lnTo>
                  <a:pt x="2967" y="312"/>
                </a:lnTo>
                <a:lnTo>
                  <a:pt x="2954" y="312"/>
                </a:lnTo>
                <a:lnTo>
                  <a:pt x="2942" y="312"/>
                </a:lnTo>
                <a:lnTo>
                  <a:pt x="2936" y="312"/>
                </a:lnTo>
                <a:lnTo>
                  <a:pt x="2924" y="306"/>
                </a:lnTo>
                <a:lnTo>
                  <a:pt x="2911" y="306"/>
                </a:lnTo>
                <a:lnTo>
                  <a:pt x="2905" y="306"/>
                </a:lnTo>
                <a:lnTo>
                  <a:pt x="2893" y="306"/>
                </a:lnTo>
                <a:lnTo>
                  <a:pt x="2881" y="306"/>
                </a:lnTo>
                <a:lnTo>
                  <a:pt x="2875" y="306"/>
                </a:lnTo>
                <a:lnTo>
                  <a:pt x="2863" y="300"/>
                </a:lnTo>
                <a:lnTo>
                  <a:pt x="2850" y="300"/>
                </a:lnTo>
                <a:lnTo>
                  <a:pt x="2844" y="300"/>
                </a:lnTo>
                <a:lnTo>
                  <a:pt x="2832" y="300"/>
                </a:lnTo>
                <a:lnTo>
                  <a:pt x="2820" y="300"/>
                </a:lnTo>
                <a:lnTo>
                  <a:pt x="2814" y="293"/>
                </a:lnTo>
                <a:lnTo>
                  <a:pt x="2801" y="293"/>
                </a:lnTo>
                <a:lnTo>
                  <a:pt x="2789" y="293"/>
                </a:lnTo>
                <a:lnTo>
                  <a:pt x="2783" y="293"/>
                </a:lnTo>
                <a:lnTo>
                  <a:pt x="2771" y="287"/>
                </a:lnTo>
                <a:lnTo>
                  <a:pt x="2759" y="287"/>
                </a:lnTo>
                <a:lnTo>
                  <a:pt x="2752" y="287"/>
                </a:lnTo>
                <a:lnTo>
                  <a:pt x="2740" y="281"/>
                </a:lnTo>
                <a:lnTo>
                  <a:pt x="2728" y="281"/>
                </a:lnTo>
                <a:lnTo>
                  <a:pt x="2722" y="281"/>
                </a:lnTo>
                <a:lnTo>
                  <a:pt x="2710" y="281"/>
                </a:lnTo>
                <a:lnTo>
                  <a:pt x="2697" y="275"/>
                </a:lnTo>
                <a:lnTo>
                  <a:pt x="2691" y="275"/>
                </a:lnTo>
                <a:lnTo>
                  <a:pt x="2679" y="275"/>
                </a:lnTo>
                <a:lnTo>
                  <a:pt x="2667" y="269"/>
                </a:lnTo>
                <a:lnTo>
                  <a:pt x="2661" y="269"/>
                </a:lnTo>
                <a:lnTo>
                  <a:pt x="2648" y="269"/>
                </a:lnTo>
                <a:lnTo>
                  <a:pt x="2636" y="263"/>
                </a:lnTo>
                <a:lnTo>
                  <a:pt x="2630" y="263"/>
                </a:lnTo>
                <a:lnTo>
                  <a:pt x="2618" y="263"/>
                </a:lnTo>
                <a:lnTo>
                  <a:pt x="2606" y="257"/>
                </a:lnTo>
                <a:lnTo>
                  <a:pt x="2600" y="257"/>
                </a:lnTo>
                <a:lnTo>
                  <a:pt x="2587" y="257"/>
                </a:lnTo>
                <a:lnTo>
                  <a:pt x="2575" y="251"/>
                </a:lnTo>
                <a:lnTo>
                  <a:pt x="2569" y="251"/>
                </a:lnTo>
                <a:lnTo>
                  <a:pt x="2557" y="251"/>
                </a:lnTo>
                <a:lnTo>
                  <a:pt x="2544" y="245"/>
                </a:lnTo>
                <a:lnTo>
                  <a:pt x="2538" y="238"/>
                </a:lnTo>
                <a:lnTo>
                  <a:pt x="2526" y="238"/>
                </a:lnTo>
                <a:lnTo>
                  <a:pt x="2514" y="232"/>
                </a:lnTo>
                <a:lnTo>
                  <a:pt x="2508" y="226"/>
                </a:lnTo>
                <a:lnTo>
                  <a:pt x="2496" y="220"/>
                </a:lnTo>
                <a:lnTo>
                  <a:pt x="2483" y="214"/>
                </a:lnTo>
                <a:lnTo>
                  <a:pt x="2477" y="208"/>
                </a:lnTo>
                <a:lnTo>
                  <a:pt x="2465" y="202"/>
                </a:lnTo>
                <a:lnTo>
                  <a:pt x="2453" y="196"/>
                </a:lnTo>
                <a:lnTo>
                  <a:pt x="2447" y="190"/>
                </a:lnTo>
                <a:lnTo>
                  <a:pt x="2434" y="183"/>
                </a:lnTo>
                <a:lnTo>
                  <a:pt x="2422" y="177"/>
                </a:lnTo>
                <a:lnTo>
                  <a:pt x="2416" y="171"/>
                </a:lnTo>
                <a:lnTo>
                  <a:pt x="2404" y="165"/>
                </a:lnTo>
                <a:lnTo>
                  <a:pt x="2392" y="159"/>
                </a:lnTo>
                <a:lnTo>
                  <a:pt x="2385" y="153"/>
                </a:lnTo>
                <a:lnTo>
                  <a:pt x="2373" y="147"/>
                </a:lnTo>
                <a:lnTo>
                  <a:pt x="2361" y="141"/>
                </a:lnTo>
                <a:lnTo>
                  <a:pt x="2355" y="135"/>
                </a:lnTo>
                <a:lnTo>
                  <a:pt x="2343" y="128"/>
                </a:lnTo>
                <a:lnTo>
                  <a:pt x="2330" y="122"/>
                </a:lnTo>
                <a:lnTo>
                  <a:pt x="2324" y="116"/>
                </a:lnTo>
                <a:lnTo>
                  <a:pt x="2312" y="110"/>
                </a:lnTo>
                <a:lnTo>
                  <a:pt x="2300" y="104"/>
                </a:lnTo>
                <a:lnTo>
                  <a:pt x="2294" y="98"/>
                </a:lnTo>
                <a:lnTo>
                  <a:pt x="2281" y="92"/>
                </a:lnTo>
                <a:lnTo>
                  <a:pt x="2269" y="92"/>
                </a:lnTo>
                <a:lnTo>
                  <a:pt x="2263" y="86"/>
                </a:lnTo>
                <a:lnTo>
                  <a:pt x="2251" y="80"/>
                </a:lnTo>
                <a:lnTo>
                  <a:pt x="2239" y="74"/>
                </a:lnTo>
                <a:lnTo>
                  <a:pt x="2233" y="67"/>
                </a:lnTo>
                <a:lnTo>
                  <a:pt x="2220" y="61"/>
                </a:lnTo>
                <a:lnTo>
                  <a:pt x="2208" y="61"/>
                </a:lnTo>
                <a:lnTo>
                  <a:pt x="2202" y="55"/>
                </a:lnTo>
                <a:lnTo>
                  <a:pt x="2190" y="49"/>
                </a:lnTo>
                <a:lnTo>
                  <a:pt x="2177" y="43"/>
                </a:lnTo>
                <a:lnTo>
                  <a:pt x="2171" y="43"/>
                </a:lnTo>
                <a:lnTo>
                  <a:pt x="2159" y="37"/>
                </a:lnTo>
                <a:lnTo>
                  <a:pt x="2147" y="37"/>
                </a:lnTo>
                <a:lnTo>
                  <a:pt x="2141" y="31"/>
                </a:lnTo>
                <a:lnTo>
                  <a:pt x="2129" y="31"/>
                </a:lnTo>
                <a:lnTo>
                  <a:pt x="2116" y="31"/>
                </a:lnTo>
                <a:lnTo>
                  <a:pt x="2110" y="31"/>
                </a:lnTo>
                <a:lnTo>
                  <a:pt x="2098" y="31"/>
                </a:lnTo>
                <a:lnTo>
                  <a:pt x="2086" y="31"/>
                </a:lnTo>
                <a:lnTo>
                  <a:pt x="2080" y="31"/>
                </a:lnTo>
                <a:lnTo>
                  <a:pt x="2067" y="31"/>
                </a:lnTo>
                <a:lnTo>
                  <a:pt x="2055" y="31"/>
                </a:lnTo>
                <a:lnTo>
                  <a:pt x="2049" y="31"/>
                </a:lnTo>
                <a:lnTo>
                  <a:pt x="2037" y="37"/>
                </a:lnTo>
                <a:lnTo>
                  <a:pt x="2025" y="43"/>
                </a:lnTo>
                <a:lnTo>
                  <a:pt x="2018" y="49"/>
                </a:lnTo>
                <a:lnTo>
                  <a:pt x="2006" y="55"/>
                </a:lnTo>
                <a:lnTo>
                  <a:pt x="1994" y="61"/>
                </a:lnTo>
                <a:lnTo>
                  <a:pt x="1988" y="61"/>
                </a:lnTo>
                <a:lnTo>
                  <a:pt x="1976" y="67"/>
                </a:lnTo>
                <a:lnTo>
                  <a:pt x="1963" y="74"/>
                </a:lnTo>
                <a:lnTo>
                  <a:pt x="1957" y="74"/>
                </a:lnTo>
                <a:lnTo>
                  <a:pt x="1945" y="74"/>
                </a:lnTo>
                <a:lnTo>
                  <a:pt x="1933" y="80"/>
                </a:lnTo>
                <a:lnTo>
                  <a:pt x="1927" y="86"/>
                </a:lnTo>
                <a:lnTo>
                  <a:pt x="1914" y="86"/>
                </a:lnTo>
                <a:lnTo>
                  <a:pt x="1902" y="92"/>
                </a:lnTo>
                <a:lnTo>
                  <a:pt x="1896" y="104"/>
                </a:lnTo>
                <a:lnTo>
                  <a:pt x="1884" y="104"/>
                </a:lnTo>
                <a:lnTo>
                  <a:pt x="1872" y="116"/>
                </a:lnTo>
                <a:lnTo>
                  <a:pt x="1866" y="122"/>
                </a:lnTo>
                <a:lnTo>
                  <a:pt x="1853" y="122"/>
                </a:lnTo>
                <a:lnTo>
                  <a:pt x="1841" y="122"/>
                </a:lnTo>
                <a:lnTo>
                  <a:pt x="1835" y="110"/>
                </a:lnTo>
                <a:lnTo>
                  <a:pt x="1823" y="110"/>
                </a:lnTo>
                <a:lnTo>
                  <a:pt x="1810" y="116"/>
                </a:lnTo>
                <a:lnTo>
                  <a:pt x="1804" y="122"/>
                </a:lnTo>
                <a:lnTo>
                  <a:pt x="1792" y="128"/>
                </a:lnTo>
                <a:lnTo>
                  <a:pt x="1780" y="141"/>
                </a:lnTo>
                <a:lnTo>
                  <a:pt x="1774" y="141"/>
                </a:lnTo>
                <a:lnTo>
                  <a:pt x="1762" y="135"/>
                </a:lnTo>
                <a:lnTo>
                  <a:pt x="1749" y="147"/>
                </a:lnTo>
                <a:lnTo>
                  <a:pt x="1743" y="153"/>
                </a:lnTo>
                <a:lnTo>
                  <a:pt x="1731" y="159"/>
                </a:lnTo>
                <a:lnTo>
                  <a:pt x="1719" y="171"/>
                </a:lnTo>
                <a:lnTo>
                  <a:pt x="1713" y="183"/>
                </a:lnTo>
                <a:lnTo>
                  <a:pt x="1700" y="190"/>
                </a:lnTo>
                <a:lnTo>
                  <a:pt x="1688" y="196"/>
                </a:lnTo>
                <a:lnTo>
                  <a:pt x="1682" y="202"/>
                </a:lnTo>
                <a:lnTo>
                  <a:pt x="1670" y="208"/>
                </a:lnTo>
                <a:lnTo>
                  <a:pt x="1658" y="214"/>
                </a:lnTo>
                <a:lnTo>
                  <a:pt x="1651" y="226"/>
                </a:lnTo>
                <a:lnTo>
                  <a:pt x="1639" y="232"/>
                </a:lnTo>
                <a:lnTo>
                  <a:pt x="1627" y="226"/>
                </a:lnTo>
                <a:lnTo>
                  <a:pt x="1621" y="238"/>
                </a:lnTo>
                <a:lnTo>
                  <a:pt x="1609" y="245"/>
                </a:lnTo>
                <a:lnTo>
                  <a:pt x="1596" y="245"/>
                </a:lnTo>
                <a:lnTo>
                  <a:pt x="1590" y="251"/>
                </a:lnTo>
                <a:lnTo>
                  <a:pt x="1578" y="257"/>
                </a:lnTo>
                <a:lnTo>
                  <a:pt x="1566" y="263"/>
                </a:lnTo>
                <a:lnTo>
                  <a:pt x="1560" y="269"/>
                </a:lnTo>
                <a:lnTo>
                  <a:pt x="1547" y="269"/>
                </a:lnTo>
                <a:lnTo>
                  <a:pt x="1535" y="269"/>
                </a:lnTo>
                <a:lnTo>
                  <a:pt x="1529" y="275"/>
                </a:lnTo>
                <a:lnTo>
                  <a:pt x="1517" y="275"/>
                </a:lnTo>
                <a:lnTo>
                  <a:pt x="1505" y="275"/>
                </a:lnTo>
                <a:lnTo>
                  <a:pt x="1499" y="281"/>
                </a:lnTo>
                <a:lnTo>
                  <a:pt x="1486" y="287"/>
                </a:lnTo>
                <a:lnTo>
                  <a:pt x="1474" y="293"/>
                </a:lnTo>
                <a:lnTo>
                  <a:pt x="1468" y="287"/>
                </a:lnTo>
                <a:lnTo>
                  <a:pt x="1456" y="287"/>
                </a:lnTo>
                <a:lnTo>
                  <a:pt x="1443" y="287"/>
                </a:lnTo>
                <a:lnTo>
                  <a:pt x="1437" y="287"/>
                </a:lnTo>
                <a:lnTo>
                  <a:pt x="1425" y="293"/>
                </a:lnTo>
                <a:lnTo>
                  <a:pt x="1413" y="293"/>
                </a:lnTo>
                <a:lnTo>
                  <a:pt x="1407" y="300"/>
                </a:lnTo>
                <a:lnTo>
                  <a:pt x="1395" y="293"/>
                </a:lnTo>
                <a:lnTo>
                  <a:pt x="1382" y="300"/>
                </a:lnTo>
                <a:lnTo>
                  <a:pt x="1376" y="306"/>
                </a:lnTo>
                <a:lnTo>
                  <a:pt x="1364" y="306"/>
                </a:lnTo>
                <a:lnTo>
                  <a:pt x="1352" y="312"/>
                </a:lnTo>
                <a:lnTo>
                  <a:pt x="1346" y="318"/>
                </a:lnTo>
                <a:lnTo>
                  <a:pt x="1333" y="312"/>
                </a:lnTo>
                <a:lnTo>
                  <a:pt x="1321" y="306"/>
                </a:lnTo>
                <a:lnTo>
                  <a:pt x="1315" y="300"/>
                </a:lnTo>
                <a:lnTo>
                  <a:pt x="1303" y="306"/>
                </a:lnTo>
                <a:lnTo>
                  <a:pt x="1291" y="306"/>
                </a:lnTo>
                <a:lnTo>
                  <a:pt x="1284" y="312"/>
                </a:lnTo>
                <a:lnTo>
                  <a:pt x="1272" y="312"/>
                </a:lnTo>
                <a:lnTo>
                  <a:pt x="1260" y="312"/>
                </a:lnTo>
                <a:lnTo>
                  <a:pt x="1254" y="312"/>
                </a:lnTo>
                <a:lnTo>
                  <a:pt x="1242" y="318"/>
                </a:lnTo>
                <a:lnTo>
                  <a:pt x="1229" y="318"/>
                </a:lnTo>
                <a:lnTo>
                  <a:pt x="1223" y="312"/>
                </a:lnTo>
                <a:lnTo>
                  <a:pt x="1211" y="318"/>
                </a:lnTo>
                <a:lnTo>
                  <a:pt x="1199" y="318"/>
                </a:lnTo>
                <a:lnTo>
                  <a:pt x="1193" y="312"/>
                </a:lnTo>
                <a:lnTo>
                  <a:pt x="1180" y="318"/>
                </a:lnTo>
                <a:lnTo>
                  <a:pt x="1168" y="318"/>
                </a:lnTo>
                <a:lnTo>
                  <a:pt x="1162" y="318"/>
                </a:lnTo>
                <a:lnTo>
                  <a:pt x="1150" y="318"/>
                </a:lnTo>
                <a:lnTo>
                  <a:pt x="1138" y="318"/>
                </a:lnTo>
                <a:lnTo>
                  <a:pt x="1131" y="324"/>
                </a:lnTo>
                <a:lnTo>
                  <a:pt x="1119" y="324"/>
                </a:lnTo>
                <a:lnTo>
                  <a:pt x="1107" y="324"/>
                </a:lnTo>
                <a:lnTo>
                  <a:pt x="1101" y="324"/>
                </a:lnTo>
                <a:lnTo>
                  <a:pt x="1089" y="324"/>
                </a:lnTo>
                <a:lnTo>
                  <a:pt x="1076" y="330"/>
                </a:lnTo>
                <a:lnTo>
                  <a:pt x="1070" y="330"/>
                </a:lnTo>
                <a:lnTo>
                  <a:pt x="1058" y="330"/>
                </a:lnTo>
                <a:lnTo>
                  <a:pt x="1046" y="336"/>
                </a:lnTo>
                <a:lnTo>
                  <a:pt x="1040" y="336"/>
                </a:lnTo>
                <a:lnTo>
                  <a:pt x="1028" y="336"/>
                </a:lnTo>
                <a:lnTo>
                  <a:pt x="1021" y="336"/>
                </a:lnTo>
                <a:lnTo>
                  <a:pt x="1009" y="342"/>
                </a:lnTo>
                <a:lnTo>
                  <a:pt x="997" y="342"/>
                </a:lnTo>
                <a:lnTo>
                  <a:pt x="991" y="342"/>
                </a:lnTo>
                <a:lnTo>
                  <a:pt x="979" y="342"/>
                </a:lnTo>
                <a:lnTo>
                  <a:pt x="966" y="342"/>
                </a:lnTo>
                <a:lnTo>
                  <a:pt x="960" y="348"/>
                </a:lnTo>
                <a:lnTo>
                  <a:pt x="948" y="348"/>
                </a:lnTo>
                <a:lnTo>
                  <a:pt x="936" y="348"/>
                </a:lnTo>
                <a:lnTo>
                  <a:pt x="930" y="348"/>
                </a:lnTo>
                <a:lnTo>
                  <a:pt x="917" y="348"/>
                </a:lnTo>
                <a:lnTo>
                  <a:pt x="905" y="348"/>
                </a:lnTo>
                <a:lnTo>
                  <a:pt x="899" y="348"/>
                </a:lnTo>
                <a:lnTo>
                  <a:pt x="887" y="348"/>
                </a:lnTo>
                <a:lnTo>
                  <a:pt x="875" y="348"/>
                </a:lnTo>
                <a:lnTo>
                  <a:pt x="868" y="354"/>
                </a:lnTo>
                <a:lnTo>
                  <a:pt x="856" y="348"/>
                </a:lnTo>
                <a:lnTo>
                  <a:pt x="844" y="348"/>
                </a:lnTo>
                <a:lnTo>
                  <a:pt x="838" y="354"/>
                </a:lnTo>
                <a:lnTo>
                  <a:pt x="826" y="354"/>
                </a:lnTo>
                <a:lnTo>
                  <a:pt x="813" y="354"/>
                </a:lnTo>
                <a:lnTo>
                  <a:pt x="807" y="354"/>
                </a:lnTo>
                <a:lnTo>
                  <a:pt x="795" y="354"/>
                </a:lnTo>
                <a:lnTo>
                  <a:pt x="783" y="354"/>
                </a:lnTo>
                <a:lnTo>
                  <a:pt x="777" y="354"/>
                </a:lnTo>
                <a:lnTo>
                  <a:pt x="764" y="354"/>
                </a:lnTo>
                <a:lnTo>
                  <a:pt x="752" y="354"/>
                </a:lnTo>
                <a:lnTo>
                  <a:pt x="746" y="354"/>
                </a:lnTo>
                <a:lnTo>
                  <a:pt x="734" y="354"/>
                </a:lnTo>
                <a:lnTo>
                  <a:pt x="722" y="361"/>
                </a:lnTo>
                <a:lnTo>
                  <a:pt x="716" y="361"/>
                </a:lnTo>
                <a:lnTo>
                  <a:pt x="703" y="361"/>
                </a:lnTo>
                <a:lnTo>
                  <a:pt x="691" y="361"/>
                </a:lnTo>
                <a:lnTo>
                  <a:pt x="685" y="361"/>
                </a:lnTo>
                <a:lnTo>
                  <a:pt x="673" y="361"/>
                </a:lnTo>
                <a:lnTo>
                  <a:pt x="661" y="361"/>
                </a:lnTo>
                <a:lnTo>
                  <a:pt x="654" y="361"/>
                </a:lnTo>
                <a:lnTo>
                  <a:pt x="642" y="361"/>
                </a:lnTo>
                <a:lnTo>
                  <a:pt x="630" y="361"/>
                </a:lnTo>
                <a:lnTo>
                  <a:pt x="624" y="361"/>
                </a:lnTo>
                <a:lnTo>
                  <a:pt x="612" y="361"/>
                </a:lnTo>
                <a:lnTo>
                  <a:pt x="599" y="361"/>
                </a:lnTo>
                <a:lnTo>
                  <a:pt x="593" y="361"/>
                </a:lnTo>
                <a:lnTo>
                  <a:pt x="581" y="361"/>
                </a:lnTo>
                <a:lnTo>
                  <a:pt x="569" y="361"/>
                </a:lnTo>
                <a:lnTo>
                  <a:pt x="563" y="361"/>
                </a:lnTo>
                <a:lnTo>
                  <a:pt x="550" y="361"/>
                </a:lnTo>
                <a:lnTo>
                  <a:pt x="538" y="361"/>
                </a:lnTo>
                <a:lnTo>
                  <a:pt x="532" y="367"/>
                </a:lnTo>
                <a:lnTo>
                  <a:pt x="520" y="367"/>
                </a:lnTo>
                <a:lnTo>
                  <a:pt x="508" y="367"/>
                </a:lnTo>
                <a:lnTo>
                  <a:pt x="501" y="367"/>
                </a:lnTo>
                <a:lnTo>
                  <a:pt x="489" y="367"/>
                </a:lnTo>
                <a:lnTo>
                  <a:pt x="477" y="367"/>
                </a:lnTo>
                <a:lnTo>
                  <a:pt x="471" y="367"/>
                </a:lnTo>
                <a:lnTo>
                  <a:pt x="459" y="367"/>
                </a:lnTo>
                <a:lnTo>
                  <a:pt x="446" y="367"/>
                </a:lnTo>
                <a:lnTo>
                  <a:pt x="440" y="367"/>
                </a:lnTo>
                <a:lnTo>
                  <a:pt x="428" y="367"/>
                </a:lnTo>
                <a:lnTo>
                  <a:pt x="416" y="367"/>
                </a:lnTo>
                <a:lnTo>
                  <a:pt x="410" y="367"/>
                </a:lnTo>
                <a:lnTo>
                  <a:pt x="397" y="367"/>
                </a:lnTo>
                <a:lnTo>
                  <a:pt x="385" y="367"/>
                </a:lnTo>
                <a:lnTo>
                  <a:pt x="379" y="367"/>
                </a:lnTo>
                <a:lnTo>
                  <a:pt x="367" y="367"/>
                </a:lnTo>
                <a:lnTo>
                  <a:pt x="355" y="367"/>
                </a:lnTo>
                <a:lnTo>
                  <a:pt x="349" y="367"/>
                </a:lnTo>
                <a:lnTo>
                  <a:pt x="336" y="367"/>
                </a:lnTo>
                <a:lnTo>
                  <a:pt x="324" y="367"/>
                </a:lnTo>
                <a:lnTo>
                  <a:pt x="318" y="367"/>
                </a:lnTo>
                <a:lnTo>
                  <a:pt x="306" y="367"/>
                </a:lnTo>
                <a:lnTo>
                  <a:pt x="293" y="367"/>
                </a:lnTo>
                <a:lnTo>
                  <a:pt x="287" y="367"/>
                </a:lnTo>
                <a:lnTo>
                  <a:pt x="275" y="367"/>
                </a:lnTo>
                <a:lnTo>
                  <a:pt x="263" y="367"/>
                </a:lnTo>
                <a:lnTo>
                  <a:pt x="257" y="367"/>
                </a:lnTo>
                <a:lnTo>
                  <a:pt x="245" y="367"/>
                </a:lnTo>
                <a:lnTo>
                  <a:pt x="232" y="367"/>
                </a:lnTo>
                <a:lnTo>
                  <a:pt x="226" y="367"/>
                </a:lnTo>
                <a:lnTo>
                  <a:pt x="214" y="367"/>
                </a:lnTo>
                <a:lnTo>
                  <a:pt x="202" y="367"/>
                </a:lnTo>
                <a:lnTo>
                  <a:pt x="196" y="367"/>
                </a:lnTo>
                <a:lnTo>
                  <a:pt x="183" y="367"/>
                </a:lnTo>
                <a:lnTo>
                  <a:pt x="171" y="367"/>
                </a:lnTo>
                <a:lnTo>
                  <a:pt x="165" y="367"/>
                </a:lnTo>
                <a:lnTo>
                  <a:pt x="153" y="367"/>
                </a:lnTo>
                <a:lnTo>
                  <a:pt x="141" y="367"/>
                </a:lnTo>
                <a:lnTo>
                  <a:pt x="134" y="367"/>
                </a:lnTo>
                <a:lnTo>
                  <a:pt x="122" y="367"/>
                </a:lnTo>
                <a:lnTo>
                  <a:pt x="110" y="367"/>
                </a:lnTo>
                <a:lnTo>
                  <a:pt x="104" y="367"/>
                </a:lnTo>
                <a:lnTo>
                  <a:pt x="92" y="367"/>
                </a:lnTo>
                <a:lnTo>
                  <a:pt x="79" y="367"/>
                </a:lnTo>
                <a:lnTo>
                  <a:pt x="73" y="367"/>
                </a:lnTo>
                <a:lnTo>
                  <a:pt x="61" y="367"/>
                </a:lnTo>
                <a:lnTo>
                  <a:pt x="49" y="367"/>
                </a:lnTo>
                <a:lnTo>
                  <a:pt x="43" y="367"/>
                </a:lnTo>
                <a:lnTo>
                  <a:pt x="30" y="367"/>
                </a:lnTo>
                <a:lnTo>
                  <a:pt x="18" y="367"/>
                </a:lnTo>
                <a:lnTo>
                  <a:pt x="12" y="367"/>
                </a:lnTo>
                <a:lnTo>
                  <a:pt x="0" y="367"/>
                </a:lnTo>
                <a:close/>
              </a:path>
            </a:pathLst>
          </a:custGeom>
          <a:solidFill>
            <a:srgbClr val="0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3" name="Freeform 1017"/>
          <p:cNvSpPr>
            <a:spLocks/>
          </p:cNvSpPr>
          <p:nvPr/>
        </p:nvSpPr>
        <p:spPr bwMode="auto">
          <a:xfrm>
            <a:off x="812800" y="5032375"/>
            <a:ext cx="6467475" cy="835025"/>
          </a:xfrm>
          <a:custGeom>
            <a:avLst/>
            <a:gdLst/>
            <a:ahLst/>
            <a:cxnLst>
              <a:cxn ang="0">
                <a:pos x="110" y="526"/>
              </a:cxn>
              <a:cxn ang="0">
                <a:pos x="245" y="526"/>
              </a:cxn>
              <a:cxn ang="0">
                <a:pos x="379" y="526"/>
              </a:cxn>
              <a:cxn ang="0">
                <a:pos x="508" y="526"/>
              </a:cxn>
              <a:cxn ang="0">
                <a:pos x="642" y="520"/>
              </a:cxn>
              <a:cxn ang="0">
                <a:pos x="777" y="513"/>
              </a:cxn>
              <a:cxn ang="0">
                <a:pos x="905" y="507"/>
              </a:cxn>
              <a:cxn ang="0">
                <a:pos x="1040" y="495"/>
              </a:cxn>
              <a:cxn ang="0">
                <a:pos x="1168" y="477"/>
              </a:cxn>
              <a:cxn ang="0">
                <a:pos x="1303" y="459"/>
              </a:cxn>
              <a:cxn ang="0">
                <a:pos x="1437" y="440"/>
              </a:cxn>
              <a:cxn ang="0">
                <a:pos x="1566" y="410"/>
              </a:cxn>
              <a:cxn ang="0">
                <a:pos x="1700" y="324"/>
              </a:cxn>
              <a:cxn ang="0">
                <a:pos x="1835" y="208"/>
              </a:cxn>
              <a:cxn ang="0">
                <a:pos x="1963" y="135"/>
              </a:cxn>
              <a:cxn ang="0">
                <a:pos x="2098" y="25"/>
              </a:cxn>
              <a:cxn ang="0">
                <a:pos x="2233" y="6"/>
              </a:cxn>
              <a:cxn ang="0">
                <a:pos x="2361" y="49"/>
              </a:cxn>
              <a:cxn ang="0">
                <a:pos x="2496" y="129"/>
              </a:cxn>
              <a:cxn ang="0">
                <a:pos x="2630" y="208"/>
              </a:cxn>
              <a:cxn ang="0">
                <a:pos x="2759" y="287"/>
              </a:cxn>
              <a:cxn ang="0">
                <a:pos x="2893" y="336"/>
              </a:cxn>
              <a:cxn ang="0">
                <a:pos x="3028" y="373"/>
              </a:cxn>
              <a:cxn ang="0">
                <a:pos x="3156" y="391"/>
              </a:cxn>
              <a:cxn ang="0">
                <a:pos x="3291" y="404"/>
              </a:cxn>
              <a:cxn ang="0">
                <a:pos x="3419" y="410"/>
              </a:cxn>
              <a:cxn ang="0">
                <a:pos x="3554" y="416"/>
              </a:cxn>
              <a:cxn ang="0">
                <a:pos x="3688" y="422"/>
              </a:cxn>
              <a:cxn ang="0">
                <a:pos x="3817" y="422"/>
              </a:cxn>
              <a:cxn ang="0">
                <a:pos x="3951" y="428"/>
              </a:cxn>
              <a:cxn ang="0">
                <a:pos x="4074" y="477"/>
              </a:cxn>
              <a:cxn ang="0">
                <a:pos x="3939" y="477"/>
              </a:cxn>
              <a:cxn ang="0">
                <a:pos x="3811" y="477"/>
              </a:cxn>
              <a:cxn ang="0">
                <a:pos x="3676" y="471"/>
              </a:cxn>
              <a:cxn ang="0">
                <a:pos x="3542" y="471"/>
              </a:cxn>
              <a:cxn ang="0">
                <a:pos x="3413" y="471"/>
              </a:cxn>
              <a:cxn ang="0">
                <a:pos x="3278" y="465"/>
              </a:cxn>
              <a:cxn ang="0">
                <a:pos x="3144" y="459"/>
              </a:cxn>
              <a:cxn ang="0">
                <a:pos x="3015" y="446"/>
              </a:cxn>
              <a:cxn ang="0">
                <a:pos x="2881" y="434"/>
              </a:cxn>
              <a:cxn ang="0">
                <a:pos x="2752" y="404"/>
              </a:cxn>
              <a:cxn ang="0">
                <a:pos x="2618" y="367"/>
              </a:cxn>
              <a:cxn ang="0">
                <a:pos x="2483" y="312"/>
              </a:cxn>
              <a:cxn ang="0">
                <a:pos x="2355" y="239"/>
              </a:cxn>
              <a:cxn ang="0">
                <a:pos x="2220" y="178"/>
              </a:cxn>
              <a:cxn ang="0">
                <a:pos x="2086" y="159"/>
              </a:cxn>
              <a:cxn ang="0">
                <a:pos x="1957" y="220"/>
              </a:cxn>
              <a:cxn ang="0">
                <a:pos x="1823" y="263"/>
              </a:cxn>
              <a:cxn ang="0">
                <a:pos x="1688" y="355"/>
              </a:cxn>
              <a:cxn ang="0">
                <a:pos x="1560" y="422"/>
              </a:cxn>
              <a:cxn ang="0">
                <a:pos x="1425" y="446"/>
              </a:cxn>
              <a:cxn ang="0">
                <a:pos x="1291" y="465"/>
              </a:cxn>
              <a:cxn ang="0">
                <a:pos x="1162" y="477"/>
              </a:cxn>
              <a:cxn ang="0">
                <a:pos x="1028" y="495"/>
              </a:cxn>
              <a:cxn ang="0">
                <a:pos x="899" y="507"/>
              </a:cxn>
              <a:cxn ang="0">
                <a:pos x="764" y="513"/>
              </a:cxn>
              <a:cxn ang="0">
                <a:pos x="630" y="520"/>
              </a:cxn>
              <a:cxn ang="0">
                <a:pos x="501" y="526"/>
              </a:cxn>
              <a:cxn ang="0">
                <a:pos x="367" y="526"/>
              </a:cxn>
              <a:cxn ang="0">
                <a:pos x="232" y="526"/>
              </a:cxn>
              <a:cxn ang="0">
                <a:pos x="104" y="526"/>
              </a:cxn>
            </a:cxnLst>
            <a:rect l="0" t="0" r="r" b="b"/>
            <a:pathLst>
              <a:path w="4074" h="526">
                <a:moveTo>
                  <a:pt x="0" y="526"/>
                </a:moveTo>
                <a:lnTo>
                  <a:pt x="0" y="526"/>
                </a:lnTo>
                <a:lnTo>
                  <a:pt x="12" y="526"/>
                </a:lnTo>
                <a:lnTo>
                  <a:pt x="18" y="526"/>
                </a:lnTo>
                <a:lnTo>
                  <a:pt x="30" y="526"/>
                </a:lnTo>
                <a:lnTo>
                  <a:pt x="43" y="526"/>
                </a:lnTo>
                <a:lnTo>
                  <a:pt x="49" y="526"/>
                </a:lnTo>
                <a:lnTo>
                  <a:pt x="61" y="526"/>
                </a:lnTo>
                <a:lnTo>
                  <a:pt x="73" y="526"/>
                </a:lnTo>
                <a:lnTo>
                  <a:pt x="79" y="526"/>
                </a:lnTo>
                <a:lnTo>
                  <a:pt x="92" y="526"/>
                </a:lnTo>
                <a:lnTo>
                  <a:pt x="104" y="526"/>
                </a:lnTo>
                <a:lnTo>
                  <a:pt x="110" y="526"/>
                </a:lnTo>
                <a:lnTo>
                  <a:pt x="122" y="526"/>
                </a:lnTo>
                <a:lnTo>
                  <a:pt x="134" y="526"/>
                </a:lnTo>
                <a:lnTo>
                  <a:pt x="141" y="526"/>
                </a:lnTo>
                <a:lnTo>
                  <a:pt x="153" y="526"/>
                </a:lnTo>
                <a:lnTo>
                  <a:pt x="165" y="526"/>
                </a:lnTo>
                <a:lnTo>
                  <a:pt x="171" y="526"/>
                </a:lnTo>
                <a:lnTo>
                  <a:pt x="183" y="526"/>
                </a:lnTo>
                <a:lnTo>
                  <a:pt x="196" y="526"/>
                </a:lnTo>
                <a:lnTo>
                  <a:pt x="202" y="526"/>
                </a:lnTo>
                <a:lnTo>
                  <a:pt x="214" y="526"/>
                </a:lnTo>
                <a:lnTo>
                  <a:pt x="226" y="526"/>
                </a:lnTo>
                <a:lnTo>
                  <a:pt x="232" y="526"/>
                </a:lnTo>
                <a:lnTo>
                  <a:pt x="245" y="526"/>
                </a:lnTo>
                <a:lnTo>
                  <a:pt x="257" y="526"/>
                </a:lnTo>
                <a:lnTo>
                  <a:pt x="263" y="526"/>
                </a:lnTo>
                <a:lnTo>
                  <a:pt x="275" y="526"/>
                </a:lnTo>
                <a:lnTo>
                  <a:pt x="287" y="526"/>
                </a:lnTo>
                <a:lnTo>
                  <a:pt x="293" y="526"/>
                </a:lnTo>
                <a:lnTo>
                  <a:pt x="306" y="526"/>
                </a:lnTo>
                <a:lnTo>
                  <a:pt x="318" y="526"/>
                </a:lnTo>
                <a:lnTo>
                  <a:pt x="324" y="526"/>
                </a:lnTo>
                <a:lnTo>
                  <a:pt x="336" y="526"/>
                </a:lnTo>
                <a:lnTo>
                  <a:pt x="349" y="526"/>
                </a:lnTo>
                <a:lnTo>
                  <a:pt x="355" y="526"/>
                </a:lnTo>
                <a:lnTo>
                  <a:pt x="367" y="526"/>
                </a:lnTo>
                <a:lnTo>
                  <a:pt x="379" y="526"/>
                </a:lnTo>
                <a:lnTo>
                  <a:pt x="385" y="526"/>
                </a:lnTo>
                <a:lnTo>
                  <a:pt x="397" y="526"/>
                </a:lnTo>
                <a:lnTo>
                  <a:pt x="410" y="526"/>
                </a:lnTo>
                <a:lnTo>
                  <a:pt x="416" y="526"/>
                </a:lnTo>
                <a:lnTo>
                  <a:pt x="428" y="526"/>
                </a:lnTo>
                <a:lnTo>
                  <a:pt x="440" y="526"/>
                </a:lnTo>
                <a:lnTo>
                  <a:pt x="446" y="526"/>
                </a:lnTo>
                <a:lnTo>
                  <a:pt x="459" y="526"/>
                </a:lnTo>
                <a:lnTo>
                  <a:pt x="471" y="526"/>
                </a:lnTo>
                <a:lnTo>
                  <a:pt x="477" y="526"/>
                </a:lnTo>
                <a:lnTo>
                  <a:pt x="489" y="526"/>
                </a:lnTo>
                <a:lnTo>
                  <a:pt x="501" y="526"/>
                </a:lnTo>
                <a:lnTo>
                  <a:pt x="508" y="526"/>
                </a:lnTo>
                <a:lnTo>
                  <a:pt x="520" y="526"/>
                </a:lnTo>
                <a:lnTo>
                  <a:pt x="532" y="520"/>
                </a:lnTo>
                <a:lnTo>
                  <a:pt x="538" y="520"/>
                </a:lnTo>
                <a:lnTo>
                  <a:pt x="550" y="520"/>
                </a:lnTo>
                <a:lnTo>
                  <a:pt x="563" y="520"/>
                </a:lnTo>
                <a:lnTo>
                  <a:pt x="569" y="520"/>
                </a:lnTo>
                <a:lnTo>
                  <a:pt x="581" y="520"/>
                </a:lnTo>
                <a:lnTo>
                  <a:pt x="593" y="520"/>
                </a:lnTo>
                <a:lnTo>
                  <a:pt x="599" y="520"/>
                </a:lnTo>
                <a:lnTo>
                  <a:pt x="612" y="520"/>
                </a:lnTo>
                <a:lnTo>
                  <a:pt x="624" y="520"/>
                </a:lnTo>
                <a:lnTo>
                  <a:pt x="630" y="520"/>
                </a:lnTo>
                <a:lnTo>
                  <a:pt x="642" y="520"/>
                </a:lnTo>
                <a:lnTo>
                  <a:pt x="654" y="520"/>
                </a:lnTo>
                <a:lnTo>
                  <a:pt x="661" y="520"/>
                </a:lnTo>
                <a:lnTo>
                  <a:pt x="673" y="520"/>
                </a:lnTo>
                <a:lnTo>
                  <a:pt x="685" y="520"/>
                </a:lnTo>
                <a:lnTo>
                  <a:pt x="691" y="520"/>
                </a:lnTo>
                <a:lnTo>
                  <a:pt x="703" y="520"/>
                </a:lnTo>
                <a:lnTo>
                  <a:pt x="716" y="520"/>
                </a:lnTo>
                <a:lnTo>
                  <a:pt x="722" y="513"/>
                </a:lnTo>
                <a:lnTo>
                  <a:pt x="734" y="513"/>
                </a:lnTo>
                <a:lnTo>
                  <a:pt x="746" y="513"/>
                </a:lnTo>
                <a:lnTo>
                  <a:pt x="752" y="513"/>
                </a:lnTo>
                <a:lnTo>
                  <a:pt x="764" y="513"/>
                </a:lnTo>
                <a:lnTo>
                  <a:pt x="777" y="513"/>
                </a:lnTo>
                <a:lnTo>
                  <a:pt x="783" y="513"/>
                </a:lnTo>
                <a:lnTo>
                  <a:pt x="795" y="513"/>
                </a:lnTo>
                <a:lnTo>
                  <a:pt x="807" y="513"/>
                </a:lnTo>
                <a:lnTo>
                  <a:pt x="813" y="513"/>
                </a:lnTo>
                <a:lnTo>
                  <a:pt x="826" y="513"/>
                </a:lnTo>
                <a:lnTo>
                  <a:pt x="838" y="507"/>
                </a:lnTo>
                <a:lnTo>
                  <a:pt x="844" y="507"/>
                </a:lnTo>
                <a:lnTo>
                  <a:pt x="856" y="507"/>
                </a:lnTo>
                <a:lnTo>
                  <a:pt x="868" y="507"/>
                </a:lnTo>
                <a:lnTo>
                  <a:pt x="875" y="507"/>
                </a:lnTo>
                <a:lnTo>
                  <a:pt x="887" y="507"/>
                </a:lnTo>
                <a:lnTo>
                  <a:pt x="899" y="507"/>
                </a:lnTo>
                <a:lnTo>
                  <a:pt x="905" y="507"/>
                </a:lnTo>
                <a:lnTo>
                  <a:pt x="917" y="507"/>
                </a:lnTo>
                <a:lnTo>
                  <a:pt x="930" y="501"/>
                </a:lnTo>
                <a:lnTo>
                  <a:pt x="936" y="501"/>
                </a:lnTo>
                <a:lnTo>
                  <a:pt x="948" y="501"/>
                </a:lnTo>
                <a:lnTo>
                  <a:pt x="960" y="501"/>
                </a:lnTo>
                <a:lnTo>
                  <a:pt x="966" y="501"/>
                </a:lnTo>
                <a:lnTo>
                  <a:pt x="979" y="501"/>
                </a:lnTo>
                <a:lnTo>
                  <a:pt x="991" y="501"/>
                </a:lnTo>
                <a:lnTo>
                  <a:pt x="997" y="495"/>
                </a:lnTo>
                <a:lnTo>
                  <a:pt x="1009" y="495"/>
                </a:lnTo>
                <a:lnTo>
                  <a:pt x="1021" y="495"/>
                </a:lnTo>
                <a:lnTo>
                  <a:pt x="1028" y="495"/>
                </a:lnTo>
                <a:lnTo>
                  <a:pt x="1040" y="495"/>
                </a:lnTo>
                <a:lnTo>
                  <a:pt x="1046" y="489"/>
                </a:lnTo>
                <a:lnTo>
                  <a:pt x="1058" y="489"/>
                </a:lnTo>
                <a:lnTo>
                  <a:pt x="1070" y="489"/>
                </a:lnTo>
                <a:lnTo>
                  <a:pt x="1076" y="483"/>
                </a:lnTo>
                <a:lnTo>
                  <a:pt x="1089" y="477"/>
                </a:lnTo>
                <a:lnTo>
                  <a:pt x="1101" y="483"/>
                </a:lnTo>
                <a:lnTo>
                  <a:pt x="1107" y="477"/>
                </a:lnTo>
                <a:lnTo>
                  <a:pt x="1119" y="477"/>
                </a:lnTo>
                <a:lnTo>
                  <a:pt x="1131" y="477"/>
                </a:lnTo>
                <a:lnTo>
                  <a:pt x="1138" y="471"/>
                </a:lnTo>
                <a:lnTo>
                  <a:pt x="1150" y="471"/>
                </a:lnTo>
                <a:lnTo>
                  <a:pt x="1162" y="477"/>
                </a:lnTo>
                <a:lnTo>
                  <a:pt x="1168" y="477"/>
                </a:lnTo>
                <a:lnTo>
                  <a:pt x="1180" y="471"/>
                </a:lnTo>
                <a:lnTo>
                  <a:pt x="1193" y="471"/>
                </a:lnTo>
                <a:lnTo>
                  <a:pt x="1199" y="471"/>
                </a:lnTo>
                <a:lnTo>
                  <a:pt x="1211" y="477"/>
                </a:lnTo>
                <a:lnTo>
                  <a:pt x="1223" y="465"/>
                </a:lnTo>
                <a:lnTo>
                  <a:pt x="1229" y="477"/>
                </a:lnTo>
                <a:lnTo>
                  <a:pt x="1242" y="471"/>
                </a:lnTo>
                <a:lnTo>
                  <a:pt x="1254" y="465"/>
                </a:lnTo>
                <a:lnTo>
                  <a:pt x="1260" y="465"/>
                </a:lnTo>
                <a:lnTo>
                  <a:pt x="1272" y="465"/>
                </a:lnTo>
                <a:lnTo>
                  <a:pt x="1284" y="465"/>
                </a:lnTo>
                <a:lnTo>
                  <a:pt x="1291" y="459"/>
                </a:lnTo>
                <a:lnTo>
                  <a:pt x="1303" y="459"/>
                </a:lnTo>
                <a:lnTo>
                  <a:pt x="1315" y="452"/>
                </a:lnTo>
                <a:lnTo>
                  <a:pt x="1321" y="459"/>
                </a:lnTo>
                <a:lnTo>
                  <a:pt x="1333" y="465"/>
                </a:lnTo>
                <a:lnTo>
                  <a:pt x="1346" y="471"/>
                </a:lnTo>
                <a:lnTo>
                  <a:pt x="1352" y="465"/>
                </a:lnTo>
                <a:lnTo>
                  <a:pt x="1364" y="459"/>
                </a:lnTo>
                <a:lnTo>
                  <a:pt x="1376" y="459"/>
                </a:lnTo>
                <a:lnTo>
                  <a:pt x="1382" y="452"/>
                </a:lnTo>
                <a:lnTo>
                  <a:pt x="1395" y="446"/>
                </a:lnTo>
                <a:lnTo>
                  <a:pt x="1407" y="452"/>
                </a:lnTo>
                <a:lnTo>
                  <a:pt x="1413" y="446"/>
                </a:lnTo>
                <a:lnTo>
                  <a:pt x="1425" y="440"/>
                </a:lnTo>
                <a:lnTo>
                  <a:pt x="1437" y="440"/>
                </a:lnTo>
                <a:lnTo>
                  <a:pt x="1443" y="440"/>
                </a:lnTo>
                <a:lnTo>
                  <a:pt x="1456" y="440"/>
                </a:lnTo>
                <a:lnTo>
                  <a:pt x="1468" y="440"/>
                </a:lnTo>
                <a:lnTo>
                  <a:pt x="1474" y="446"/>
                </a:lnTo>
                <a:lnTo>
                  <a:pt x="1486" y="440"/>
                </a:lnTo>
                <a:lnTo>
                  <a:pt x="1499" y="434"/>
                </a:lnTo>
                <a:lnTo>
                  <a:pt x="1505" y="428"/>
                </a:lnTo>
                <a:lnTo>
                  <a:pt x="1517" y="428"/>
                </a:lnTo>
                <a:lnTo>
                  <a:pt x="1529" y="428"/>
                </a:lnTo>
                <a:lnTo>
                  <a:pt x="1535" y="422"/>
                </a:lnTo>
                <a:lnTo>
                  <a:pt x="1547" y="416"/>
                </a:lnTo>
                <a:lnTo>
                  <a:pt x="1560" y="416"/>
                </a:lnTo>
                <a:lnTo>
                  <a:pt x="1566" y="410"/>
                </a:lnTo>
                <a:lnTo>
                  <a:pt x="1578" y="404"/>
                </a:lnTo>
                <a:lnTo>
                  <a:pt x="1590" y="391"/>
                </a:lnTo>
                <a:lnTo>
                  <a:pt x="1596" y="391"/>
                </a:lnTo>
                <a:lnTo>
                  <a:pt x="1609" y="385"/>
                </a:lnTo>
                <a:lnTo>
                  <a:pt x="1621" y="379"/>
                </a:lnTo>
                <a:lnTo>
                  <a:pt x="1627" y="367"/>
                </a:lnTo>
                <a:lnTo>
                  <a:pt x="1639" y="367"/>
                </a:lnTo>
                <a:lnTo>
                  <a:pt x="1651" y="361"/>
                </a:lnTo>
                <a:lnTo>
                  <a:pt x="1658" y="355"/>
                </a:lnTo>
                <a:lnTo>
                  <a:pt x="1670" y="349"/>
                </a:lnTo>
                <a:lnTo>
                  <a:pt x="1682" y="336"/>
                </a:lnTo>
                <a:lnTo>
                  <a:pt x="1688" y="330"/>
                </a:lnTo>
                <a:lnTo>
                  <a:pt x="1700" y="324"/>
                </a:lnTo>
                <a:lnTo>
                  <a:pt x="1713" y="312"/>
                </a:lnTo>
                <a:lnTo>
                  <a:pt x="1719" y="294"/>
                </a:lnTo>
                <a:lnTo>
                  <a:pt x="1731" y="287"/>
                </a:lnTo>
                <a:lnTo>
                  <a:pt x="1743" y="275"/>
                </a:lnTo>
                <a:lnTo>
                  <a:pt x="1749" y="263"/>
                </a:lnTo>
                <a:lnTo>
                  <a:pt x="1762" y="251"/>
                </a:lnTo>
                <a:lnTo>
                  <a:pt x="1774" y="251"/>
                </a:lnTo>
                <a:lnTo>
                  <a:pt x="1780" y="251"/>
                </a:lnTo>
                <a:lnTo>
                  <a:pt x="1792" y="233"/>
                </a:lnTo>
                <a:lnTo>
                  <a:pt x="1804" y="226"/>
                </a:lnTo>
                <a:lnTo>
                  <a:pt x="1810" y="220"/>
                </a:lnTo>
                <a:lnTo>
                  <a:pt x="1823" y="208"/>
                </a:lnTo>
                <a:lnTo>
                  <a:pt x="1835" y="208"/>
                </a:lnTo>
                <a:lnTo>
                  <a:pt x="1841" y="220"/>
                </a:lnTo>
                <a:lnTo>
                  <a:pt x="1853" y="220"/>
                </a:lnTo>
                <a:lnTo>
                  <a:pt x="1866" y="214"/>
                </a:lnTo>
                <a:lnTo>
                  <a:pt x="1872" y="208"/>
                </a:lnTo>
                <a:lnTo>
                  <a:pt x="1884" y="196"/>
                </a:lnTo>
                <a:lnTo>
                  <a:pt x="1896" y="190"/>
                </a:lnTo>
                <a:lnTo>
                  <a:pt x="1902" y="178"/>
                </a:lnTo>
                <a:lnTo>
                  <a:pt x="1914" y="165"/>
                </a:lnTo>
                <a:lnTo>
                  <a:pt x="1927" y="159"/>
                </a:lnTo>
                <a:lnTo>
                  <a:pt x="1933" y="153"/>
                </a:lnTo>
                <a:lnTo>
                  <a:pt x="1945" y="147"/>
                </a:lnTo>
                <a:lnTo>
                  <a:pt x="1957" y="141"/>
                </a:lnTo>
                <a:lnTo>
                  <a:pt x="1963" y="135"/>
                </a:lnTo>
                <a:lnTo>
                  <a:pt x="1976" y="129"/>
                </a:lnTo>
                <a:lnTo>
                  <a:pt x="1988" y="123"/>
                </a:lnTo>
                <a:lnTo>
                  <a:pt x="1994" y="110"/>
                </a:lnTo>
                <a:lnTo>
                  <a:pt x="2006" y="98"/>
                </a:lnTo>
                <a:lnTo>
                  <a:pt x="2018" y="86"/>
                </a:lnTo>
                <a:lnTo>
                  <a:pt x="2025" y="80"/>
                </a:lnTo>
                <a:lnTo>
                  <a:pt x="2037" y="68"/>
                </a:lnTo>
                <a:lnTo>
                  <a:pt x="2049" y="61"/>
                </a:lnTo>
                <a:lnTo>
                  <a:pt x="2055" y="49"/>
                </a:lnTo>
                <a:lnTo>
                  <a:pt x="2067" y="43"/>
                </a:lnTo>
                <a:lnTo>
                  <a:pt x="2080" y="37"/>
                </a:lnTo>
                <a:lnTo>
                  <a:pt x="2086" y="31"/>
                </a:lnTo>
                <a:lnTo>
                  <a:pt x="2098" y="25"/>
                </a:lnTo>
                <a:lnTo>
                  <a:pt x="2110" y="19"/>
                </a:lnTo>
                <a:lnTo>
                  <a:pt x="2116" y="19"/>
                </a:lnTo>
                <a:lnTo>
                  <a:pt x="2129" y="13"/>
                </a:lnTo>
                <a:lnTo>
                  <a:pt x="2141" y="13"/>
                </a:lnTo>
                <a:lnTo>
                  <a:pt x="2147" y="6"/>
                </a:lnTo>
                <a:lnTo>
                  <a:pt x="2159" y="6"/>
                </a:lnTo>
                <a:lnTo>
                  <a:pt x="2171" y="6"/>
                </a:lnTo>
                <a:lnTo>
                  <a:pt x="2177" y="0"/>
                </a:lnTo>
                <a:lnTo>
                  <a:pt x="2190" y="0"/>
                </a:lnTo>
                <a:lnTo>
                  <a:pt x="2202" y="0"/>
                </a:lnTo>
                <a:lnTo>
                  <a:pt x="2208" y="0"/>
                </a:lnTo>
                <a:lnTo>
                  <a:pt x="2220" y="6"/>
                </a:lnTo>
                <a:lnTo>
                  <a:pt x="2233" y="6"/>
                </a:lnTo>
                <a:lnTo>
                  <a:pt x="2239" y="6"/>
                </a:lnTo>
                <a:lnTo>
                  <a:pt x="2251" y="6"/>
                </a:lnTo>
                <a:lnTo>
                  <a:pt x="2263" y="13"/>
                </a:lnTo>
                <a:lnTo>
                  <a:pt x="2269" y="13"/>
                </a:lnTo>
                <a:lnTo>
                  <a:pt x="2281" y="19"/>
                </a:lnTo>
                <a:lnTo>
                  <a:pt x="2294" y="19"/>
                </a:lnTo>
                <a:lnTo>
                  <a:pt x="2300" y="25"/>
                </a:lnTo>
                <a:lnTo>
                  <a:pt x="2312" y="25"/>
                </a:lnTo>
                <a:lnTo>
                  <a:pt x="2324" y="31"/>
                </a:lnTo>
                <a:lnTo>
                  <a:pt x="2330" y="37"/>
                </a:lnTo>
                <a:lnTo>
                  <a:pt x="2343" y="43"/>
                </a:lnTo>
                <a:lnTo>
                  <a:pt x="2355" y="43"/>
                </a:lnTo>
                <a:lnTo>
                  <a:pt x="2361" y="49"/>
                </a:lnTo>
                <a:lnTo>
                  <a:pt x="2373" y="55"/>
                </a:lnTo>
                <a:lnTo>
                  <a:pt x="2385" y="61"/>
                </a:lnTo>
                <a:lnTo>
                  <a:pt x="2392" y="68"/>
                </a:lnTo>
                <a:lnTo>
                  <a:pt x="2404" y="74"/>
                </a:lnTo>
                <a:lnTo>
                  <a:pt x="2416" y="80"/>
                </a:lnTo>
                <a:lnTo>
                  <a:pt x="2422" y="86"/>
                </a:lnTo>
                <a:lnTo>
                  <a:pt x="2434" y="92"/>
                </a:lnTo>
                <a:lnTo>
                  <a:pt x="2447" y="98"/>
                </a:lnTo>
                <a:lnTo>
                  <a:pt x="2453" y="104"/>
                </a:lnTo>
                <a:lnTo>
                  <a:pt x="2465" y="110"/>
                </a:lnTo>
                <a:lnTo>
                  <a:pt x="2477" y="116"/>
                </a:lnTo>
                <a:lnTo>
                  <a:pt x="2483" y="123"/>
                </a:lnTo>
                <a:lnTo>
                  <a:pt x="2496" y="129"/>
                </a:lnTo>
                <a:lnTo>
                  <a:pt x="2508" y="135"/>
                </a:lnTo>
                <a:lnTo>
                  <a:pt x="2514" y="141"/>
                </a:lnTo>
                <a:lnTo>
                  <a:pt x="2526" y="147"/>
                </a:lnTo>
                <a:lnTo>
                  <a:pt x="2538" y="153"/>
                </a:lnTo>
                <a:lnTo>
                  <a:pt x="2544" y="159"/>
                </a:lnTo>
                <a:lnTo>
                  <a:pt x="2557" y="165"/>
                </a:lnTo>
                <a:lnTo>
                  <a:pt x="2569" y="171"/>
                </a:lnTo>
                <a:lnTo>
                  <a:pt x="2575" y="178"/>
                </a:lnTo>
                <a:lnTo>
                  <a:pt x="2587" y="184"/>
                </a:lnTo>
                <a:lnTo>
                  <a:pt x="2600" y="190"/>
                </a:lnTo>
                <a:lnTo>
                  <a:pt x="2606" y="196"/>
                </a:lnTo>
                <a:lnTo>
                  <a:pt x="2618" y="202"/>
                </a:lnTo>
                <a:lnTo>
                  <a:pt x="2630" y="208"/>
                </a:lnTo>
                <a:lnTo>
                  <a:pt x="2636" y="214"/>
                </a:lnTo>
                <a:lnTo>
                  <a:pt x="2648" y="226"/>
                </a:lnTo>
                <a:lnTo>
                  <a:pt x="2661" y="226"/>
                </a:lnTo>
                <a:lnTo>
                  <a:pt x="2667" y="233"/>
                </a:lnTo>
                <a:lnTo>
                  <a:pt x="2679" y="239"/>
                </a:lnTo>
                <a:lnTo>
                  <a:pt x="2691" y="245"/>
                </a:lnTo>
                <a:lnTo>
                  <a:pt x="2697" y="251"/>
                </a:lnTo>
                <a:lnTo>
                  <a:pt x="2710" y="257"/>
                </a:lnTo>
                <a:lnTo>
                  <a:pt x="2722" y="263"/>
                </a:lnTo>
                <a:lnTo>
                  <a:pt x="2728" y="269"/>
                </a:lnTo>
                <a:lnTo>
                  <a:pt x="2740" y="275"/>
                </a:lnTo>
                <a:lnTo>
                  <a:pt x="2752" y="281"/>
                </a:lnTo>
                <a:lnTo>
                  <a:pt x="2759" y="287"/>
                </a:lnTo>
                <a:lnTo>
                  <a:pt x="2771" y="287"/>
                </a:lnTo>
                <a:lnTo>
                  <a:pt x="2783" y="294"/>
                </a:lnTo>
                <a:lnTo>
                  <a:pt x="2789" y="300"/>
                </a:lnTo>
                <a:lnTo>
                  <a:pt x="2801" y="306"/>
                </a:lnTo>
                <a:lnTo>
                  <a:pt x="2814" y="306"/>
                </a:lnTo>
                <a:lnTo>
                  <a:pt x="2820" y="312"/>
                </a:lnTo>
                <a:lnTo>
                  <a:pt x="2832" y="318"/>
                </a:lnTo>
                <a:lnTo>
                  <a:pt x="2844" y="318"/>
                </a:lnTo>
                <a:lnTo>
                  <a:pt x="2850" y="324"/>
                </a:lnTo>
                <a:lnTo>
                  <a:pt x="2863" y="330"/>
                </a:lnTo>
                <a:lnTo>
                  <a:pt x="2875" y="330"/>
                </a:lnTo>
                <a:lnTo>
                  <a:pt x="2881" y="336"/>
                </a:lnTo>
                <a:lnTo>
                  <a:pt x="2893" y="336"/>
                </a:lnTo>
                <a:lnTo>
                  <a:pt x="2905" y="342"/>
                </a:lnTo>
                <a:lnTo>
                  <a:pt x="2911" y="349"/>
                </a:lnTo>
                <a:lnTo>
                  <a:pt x="2924" y="349"/>
                </a:lnTo>
                <a:lnTo>
                  <a:pt x="2936" y="349"/>
                </a:lnTo>
                <a:lnTo>
                  <a:pt x="2942" y="355"/>
                </a:lnTo>
                <a:lnTo>
                  <a:pt x="2954" y="355"/>
                </a:lnTo>
                <a:lnTo>
                  <a:pt x="2967" y="361"/>
                </a:lnTo>
                <a:lnTo>
                  <a:pt x="2973" y="361"/>
                </a:lnTo>
                <a:lnTo>
                  <a:pt x="2985" y="361"/>
                </a:lnTo>
                <a:lnTo>
                  <a:pt x="2997" y="367"/>
                </a:lnTo>
                <a:lnTo>
                  <a:pt x="3003" y="367"/>
                </a:lnTo>
                <a:lnTo>
                  <a:pt x="3015" y="367"/>
                </a:lnTo>
                <a:lnTo>
                  <a:pt x="3028" y="373"/>
                </a:lnTo>
                <a:lnTo>
                  <a:pt x="3034" y="373"/>
                </a:lnTo>
                <a:lnTo>
                  <a:pt x="3046" y="373"/>
                </a:lnTo>
                <a:lnTo>
                  <a:pt x="3058" y="379"/>
                </a:lnTo>
                <a:lnTo>
                  <a:pt x="3064" y="379"/>
                </a:lnTo>
                <a:lnTo>
                  <a:pt x="3077" y="379"/>
                </a:lnTo>
                <a:lnTo>
                  <a:pt x="3083" y="379"/>
                </a:lnTo>
                <a:lnTo>
                  <a:pt x="3095" y="379"/>
                </a:lnTo>
                <a:lnTo>
                  <a:pt x="3107" y="385"/>
                </a:lnTo>
                <a:lnTo>
                  <a:pt x="3113" y="385"/>
                </a:lnTo>
                <a:lnTo>
                  <a:pt x="3126" y="385"/>
                </a:lnTo>
                <a:lnTo>
                  <a:pt x="3138" y="385"/>
                </a:lnTo>
                <a:lnTo>
                  <a:pt x="3144" y="385"/>
                </a:lnTo>
                <a:lnTo>
                  <a:pt x="3156" y="391"/>
                </a:lnTo>
                <a:lnTo>
                  <a:pt x="3168" y="391"/>
                </a:lnTo>
                <a:lnTo>
                  <a:pt x="3175" y="391"/>
                </a:lnTo>
                <a:lnTo>
                  <a:pt x="3187" y="391"/>
                </a:lnTo>
                <a:lnTo>
                  <a:pt x="3199" y="391"/>
                </a:lnTo>
                <a:lnTo>
                  <a:pt x="3205" y="391"/>
                </a:lnTo>
                <a:lnTo>
                  <a:pt x="3217" y="397"/>
                </a:lnTo>
                <a:lnTo>
                  <a:pt x="3230" y="397"/>
                </a:lnTo>
                <a:lnTo>
                  <a:pt x="3236" y="397"/>
                </a:lnTo>
                <a:lnTo>
                  <a:pt x="3248" y="397"/>
                </a:lnTo>
                <a:lnTo>
                  <a:pt x="3260" y="397"/>
                </a:lnTo>
                <a:lnTo>
                  <a:pt x="3266" y="397"/>
                </a:lnTo>
                <a:lnTo>
                  <a:pt x="3278" y="404"/>
                </a:lnTo>
                <a:lnTo>
                  <a:pt x="3291" y="404"/>
                </a:lnTo>
                <a:lnTo>
                  <a:pt x="3297" y="404"/>
                </a:lnTo>
                <a:lnTo>
                  <a:pt x="3309" y="404"/>
                </a:lnTo>
                <a:lnTo>
                  <a:pt x="3321" y="404"/>
                </a:lnTo>
                <a:lnTo>
                  <a:pt x="3327" y="404"/>
                </a:lnTo>
                <a:lnTo>
                  <a:pt x="3340" y="404"/>
                </a:lnTo>
                <a:lnTo>
                  <a:pt x="3352" y="404"/>
                </a:lnTo>
                <a:lnTo>
                  <a:pt x="3358" y="404"/>
                </a:lnTo>
                <a:lnTo>
                  <a:pt x="3370" y="410"/>
                </a:lnTo>
                <a:lnTo>
                  <a:pt x="3382" y="410"/>
                </a:lnTo>
                <a:lnTo>
                  <a:pt x="3389" y="410"/>
                </a:lnTo>
                <a:lnTo>
                  <a:pt x="3401" y="410"/>
                </a:lnTo>
                <a:lnTo>
                  <a:pt x="3413" y="410"/>
                </a:lnTo>
                <a:lnTo>
                  <a:pt x="3419" y="410"/>
                </a:lnTo>
                <a:lnTo>
                  <a:pt x="3431" y="410"/>
                </a:lnTo>
                <a:lnTo>
                  <a:pt x="3444" y="410"/>
                </a:lnTo>
                <a:lnTo>
                  <a:pt x="3450" y="410"/>
                </a:lnTo>
                <a:lnTo>
                  <a:pt x="3462" y="410"/>
                </a:lnTo>
                <a:lnTo>
                  <a:pt x="3474" y="416"/>
                </a:lnTo>
                <a:lnTo>
                  <a:pt x="3480" y="416"/>
                </a:lnTo>
                <a:lnTo>
                  <a:pt x="3493" y="416"/>
                </a:lnTo>
                <a:lnTo>
                  <a:pt x="3505" y="416"/>
                </a:lnTo>
                <a:lnTo>
                  <a:pt x="3511" y="416"/>
                </a:lnTo>
                <a:lnTo>
                  <a:pt x="3523" y="416"/>
                </a:lnTo>
                <a:lnTo>
                  <a:pt x="3535" y="416"/>
                </a:lnTo>
                <a:lnTo>
                  <a:pt x="3542" y="416"/>
                </a:lnTo>
                <a:lnTo>
                  <a:pt x="3554" y="416"/>
                </a:lnTo>
                <a:lnTo>
                  <a:pt x="3566" y="416"/>
                </a:lnTo>
                <a:lnTo>
                  <a:pt x="3572" y="416"/>
                </a:lnTo>
                <a:lnTo>
                  <a:pt x="3584" y="416"/>
                </a:lnTo>
                <a:lnTo>
                  <a:pt x="3597" y="416"/>
                </a:lnTo>
                <a:lnTo>
                  <a:pt x="3603" y="416"/>
                </a:lnTo>
                <a:lnTo>
                  <a:pt x="3615" y="416"/>
                </a:lnTo>
                <a:lnTo>
                  <a:pt x="3627" y="422"/>
                </a:lnTo>
                <a:lnTo>
                  <a:pt x="3633" y="422"/>
                </a:lnTo>
                <a:lnTo>
                  <a:pt x="3645" y="422"/>
                </a:lnTo>
                <a:lnTo>
                  <a:pt x="3658" y="422"/>
                </a:lnTo>
                <a:lnTo>
                  <a:pt x="3664" y="422"/>
                </a:lnTo>
                <a:lnTo>
                  <a:pt x="3676" y="422"/>
                </a:lnTo>
                <a:lnTo>
                  <a:pt x="3688" y="422"/>
                </a:lnTo>
                <a:lnTo>
                  <a:pt x="3694" y="422"/>
                </a:lnTo>
                <a:lnTo>
                  <a:pt x="3707" y="422"/>
                </a:lnTo>
                <a:lnTo>
                  <a:pt x="3719" y="422"/>
                </a:lnTo>
                <a:lnTo>
                  <a:pt x="3725" y="422"/>
                </a:lnTo>
                <a:lnTo>
                  <a:pt x="3737" y="422"/>
                </a:lnTo>
                <a:lnTo>
                  <a:pt x="3749" y="422"/>
                </a:lnTo>
                <a:lnTo>
                  <a:pt x="3756" y="422"/>
                </a:lnTo>
                <a:lnTo>
                  <a:pt x="3768" y="422"/>
                </a:lnTo>
                <a:lnTo>
                  <a:pt x="3780" y="422"/>
                </a:lnTo>
                <a:lnTo>
                  <a:pt x="3786" y="422"/>
                </a:lnTo>
                <a:lnTo>
                  <a:pt x="3798" y="422"/>
                </a:lnTo>
                <a:lnTo>
                  <a:pt x="3811" y="422"/>
                </a:lnTo>
                <a:lnTo>
                  <a:pt x="3817" y="422"/>
                </a:lnTo>
                <a:lnTo>
                  <a:pt x="3829" y="422"/>
                </a:lnTo>
                <a:lnTo>
                  <a:pt x="3841" y="422"/>
                </a:lnTo>
                <a:lnTo>
                  <a:pt x="3847" y="422"/>
                </a:lnTo>
                <a:lnTo>
                  <a:pt x="3860" y="422"/>
                </a:lnTo>
                <a:lnTo>
                  <a:pt x="3872" y="428"/>
                </a:lnTo>
                <a:lnTo>
                  <a:pt x="3878" y="428"/>
                </a:lnTo>
                <a:lnTo>
                  <a:pt x="3890" y="428"/>
                </a:lnTo>
                <a:lnTo>
                  <a:pt x="3902" y="428"/>
                </a:lnTo>
                <a:lnTo>
                  <a:pt x="3909" y="428"/>
                </a:lnTo>
                <a:lnTo>
                  <a:pt x="3921" y="428"/>
                </a:lnTo>
                <a:lnTo>
                  <a:pt x="3933" y="428"/>
                </a:lnTo>
                <a:lnTo>
                  <a:pt x="3939" y="428"/>
                </a:lnTo>
                <a:lnTo>
                  <a:pt x="3951" y="428"/>
                </a:lnTo>
                <a:lnTo>
                  <a:pt x="3964" y="428"/>
                </a:lnTo>
                <a:lnTo>
                  <a:pt x="3970" y="428"/>
                </a:lnTo>
                <a:lnTo>
                  <a:pt x="3982" y="428"/>
                </a:lnTo>
                <a:lnTo>
                  <a:pt x="3994" y="428"/>
                </a:lnTo>
                <a:lnTo>
                  <a:pt x="4000" y="428"/>
                </a:lnTo>
                <a:lnTo>
                  <a:pt x="4013" y="428"/>
                </a:lnTo>
                <a:lnTo>
                  <a:pt x="4025" y="428"/>
                </a:lnTo>
                <a:lnTo>
                  <a:pt x="4031" y="428"/>
                </a:lnTo>
                <a:lnTo>
                  <a:pt x="4043" y="428"/>
                </a:lnTo>
                <a:lnTo>
                  <a:pt x="4055" y="428"/>
                </a:lnTo>
                <a:lnTo>
                  <a:pt x="4061" y="428"/>
                </a:lnTo>
                <a:lnTo>
                  <a:pt x="4074" y="428"/>
                </a:lnTo>
                <a:lnTo>
                  <a:pt x="4074" y="477"/>
                </a:lnTo>
                <a:lnTo>
                  <a:pt x="4061" y="477"/>
                </a:lnTo>
                <a:lnTo>
                  <a:pt x="4055" y="477"/>
                </a:lnTo>
                <a:lnTo>
                  <a:pt x="4043" y="477"/>
                </a:lnTo>
                <a:lnTo>
                  <a:pt x="4031" y="477"/>
                </a:lnTo>
                <a:lnTo>
                  <a:pt x="4025" y="477"/>
                </a:lnTo>
                <a:lnTo>
                  <a:pt x="4013" y="477"/>
                </a:lnTo>
                <a:lnTo>
                  <a:pt x="4000" y="477"/>
                </a:lnTo>
                <a:lnTo>
                  <a:pt x="3994" y="477"/>
                </a:lnTo>
                <a:lnTo>
                  <a:pt x="3982" y="477"/>
                </a:lnTo>
                <a:lnTo>
                  <a:pt x="3970" y="477"/>
                </a:lnTo>
                <a:lnTo>
                  <a:pt x="3964" y="477"/>
                </a:lnTo>
                <a:lnTo>
                  <a:pt x="3951" y="477"/>
                </a:lnTo>
                <a:lnTo>
                  <a:pt x="3939" y="477"/>
                </a:lnTo>
                <a:lnTo>
                  <a:pt x="3933" y="477"/>
                </a:lnTo>
                <a:lnTo>
                  <a:pt x="3921" y="477"/>
                </a:lnTo>
                <a:lnTo>
                  <a:pt x="3909" y="477"/>
                </a:lnTo>
                <a:lnTo>
                  <a:pt x="3902" y="477"/>
                </a:lnTo>
                <a:lnTo>
                  <a:pt x="3890" y="477"/>
                </a:lnTo>
                <a:lnTo>
                  <a:pt x="3878" y="477"/>
                </a:lnTo>
                <a:lnTo>
                  <a:pt x="3872" y="477"/>
                </a:lnTo>
                <a:lnTo>
                  <a:pt x="3860" y="477"/>
                </a:lnTo>
                <a:lnTo>
                  <a:pt x="3847" y="477"/>
                </a:lnTo>
                <a:lnTo>
                  <a:pt x="3841" y="477"/>
                </a:lnTo>
                <a:lnTo>
                  <a:pt x="3829" y="477"/>
                </a:lnTo>
                <a:lnTo>
                  <a:pt x="3817" y="477"/>
                </a:lnTo>
                <a:lnTo>
                  <a:pt x="3811" y="477"/>
                </a:lnTo>
                <a:lnTo>
                  <a:pt x="3798" y="477"/>
                </a:lnTo>
                <a:lnTo>
                  <a:pt x="3786" y="477"/>
                </a:lnTo>
                <a:lnTo>
                  <a:pt x="3780" y="477"/>
                </a:lnTo>
                <a:lnTo>
                  <a:pt x="3768" y="477"/>
                </a:lnTo>
                <a:lnTo>
                  <a:pt x="3756" y="477"/>
                </a:lnTo>
                <a:lnTo>
                  <a:pt x="3749" y="477"/>
                </a:lnTo>
                <a:lnTo>
                  <a:pt x="3737" y="477"/>
                </a:lnTo>
                <a:lnTo>
                  <a:pt x="3725" y="477"/>
                </a:lnTo>
                <a:lnTo>
                  <a:pt x="3719" y="477"/>
                </a:lnTo>
                <a:lnTo>
                  <a:pt x="3707" y="477"/>
                </a:lnTo>
                <a:lnTo>
                  <a:pt x="3694" y="477"/>
                </a:lnTo>
                <a:lnTo>
                  <a:pt x="3688" y="471"/>
                </a:lnTo>
                <a:lnTo>
                  <a:pt x="3676" y="471"/>
                </a:lnTo>
                <a:lnTo>
                  <a:pt x="3664" y="471"/>
                </a:lnTo>
                <a:lnTo>
                  <a:pt x="3658" y="471"/>
                </a:lnTo>
                <a:lnTo>
                  <a:pt x="3645" y="471"/>
                </a:lnTo>
                <a:lnTo>
                  <a:pt x="3633" y="471"/>
                </a:lnTo>
                <a:lnTo>
                  <a:pt x="3627" y="471"/>
                </a:lnTo>
                <a:lnTo>
                  <a:pt x="3615" y="471"/>
                </a:lnTo>
                <a:lnTo>
                  <a:pt x="3603" y="471"/>
                </a:lnTo>
                <a:lnTo>
                  <a:pt x="3597" y="471"/>
                </a:lnTo>
                <a:lnTo>
                  <a:pt x="3584" y="471"/>
                </a:lnTo>
                <a:lnTo>
                  <a:pt x="3572" y="471"/>
                </a:lnTo>
                <a:lnTo>
                  <a:pt x="3566" y="471"/>
                </a:lnTo>
                <a:lnTo>
                  <a:pt x="3554" y="471"/>
                </a:lnTo>
                <a:lnTo>
                  <a:pt x="3542" y="471"/>
                </a:lnTo>
                <a:lnTo>
                  <a:pt x="3535" y="471"/>
                </a:lnTo>
                <a:lnTo>
                  <a:pt x="3523" y="471"/>
                </a:lnTo>
                <a:lnTo>
                  <a:pt x="3511" y="471"/>
                </a:lnTo>
                <a:lnTo>
                  <a:pt x="3505" y="471"/>
                </a:lnTo>
                <a:lnTo>
                  <a:pt x="3493" y="471"/>
                </a:lnTo>
                <a:lnTo>
                  <a:pt x="3480" y="471"/>
                </a:lnTo>
                <a:lnTo>
                  <a:pt x="3474" y="471"/>
                </a:lnTo>
                <a:lnTo>
                  <a:pt x="3462" y="471"/>
                </a:lnTo>
                <a:lnTo>
                  <a:pt x="3450" y="471"/>
                </a:lnTo>
                <a:lnTo>
                  <a:pt x="3444" y="471"/>
                </a:lnTo>
                <a:lnTo>
                  <a:pt x="3431" y="471"/>
                </a:lnTo>
                <a:lnTo>
                  <a:pt x="3419" y="471"/>
                </a:lnTo>
                <a:lnTo>
                  <a:pt x="3413" y="471"/>
                </a:lnTo>
                <a:lnTo>
                  <a:pt x="3401" y="471"/>
                </a:lnTo>
                <a:lnTo>
                  <a:pt x="3389" y="465"/>
                </a:lnTo>
                <a:lnTo>
                  <a:pt x="3382" y="465"/>
                </a:lnTo>
                <a:lnTo>
                  <a:pt x="3370" y="465"/>
                </a:lnTo>
                <a:lnTo>
                  <a:pt x="3358" y="465"/>
                </a:lnTo>
                <a:lnTo>
                  <a:pt x="3352" y="465"/>
                </a:lnTo>
                <a:lnTo>
                  <a:pt x="3340" y="465"/>
                </a:lnTo>
                <a:lnTo>
                  <a:pt x="3327" y="465"/>
                </a:lnTo>
                <a:lnTo>
                  <a:pt x="3321" y="465"/>
                </a:lnTo>
                <a:lnTo>
                  <a:pt x="3309" y="465"/>
                </a:lnTo>
                <a:lnTo>
                  <a:pt x="3297" y="465"/>
                </a:lnTo>
                <a:lnTo>
                  <a:pt x="3291" y="465"/>
                </a:lnTo>
                <a:lnTo>
                  <a:pt x="3278" y="465"/>
                </a:lnTo>
                <a:lnTo>
                  <a:pt x="3266" y="465"/>
                </a:lnTo>
                <a:lnTo>
                  <a:pt x="3260" y="465"/>
                </a:lnTo>
                <a:lnTo>
                  <a:pt x="3248" y="465"/>
                </a:lnTo>
                <a:lnTo>
                  <a:pt x="3236" y="465"/>
                </a:lnTo>
                <a:lnTo>
                  <a:pt x="3230" y="459"/>
                </a:lnTo>
                <a:lnTo>
                  <a:pt x="3217" y="459"/>
                </a:lnTo>
                <a:lnTo>
                  <a:pt x="3205" y="459"/>
                </a:lnTo>
                <a:lnTo>
                  <a:pt x="3199" y="459"/>
                </a:lnTo>
                <a:lnTo>
                  <a:pt x="3187" y="459"/>
                </a:lnTo>
                <a:lnTo>
                  <a:pt x="3175" y="459"/>
                </a:lnTo>
                <a:lnTo>
                  <a:pt x="3168" y="459"/>
                </a:lnTo>
                <a:lnTo>
                  <a:pt x="3156" y="459"/>
                </a:lnTo>
                <a:lnTo>
                  <a:pt x="3144" y="459"/>
                </a:lnTo>
                <a:lnTo>
                  <a:pt x="3138" y="459"/>
                </a:lnTo>
                <a:lnTo>
                  <a:pt x="3126" y="459"/>
                </a:lnTo>
                <a:lnTo>
                  <a:pt x="3113" y="459"/>
                </a:lnTo>
                <a:lnTo>
                  <a:pt x="3107" y="452"/>
                </a:lnTo>
                <a:lnTo>
                  <a:pt x="3095" y="452"/>
                </a:lnTo>
                <a:lnTo>
                  <a:pt x="3083" y="452"/>
                </a:lnTo>
                <a:lnTo>
                  <a:pt x="3077" y="452"/>
                </a:lnTo>
                <a:lnTo>
                  <a:pt x="3064" y="452"/>
                </a:lnTo>
                <a:lnTo>
                  <a:pt x="3058" y="452"/>
                </a:lnTo>
                <a:lnTo>
                  <a:pt x="3046" y="452"/>
                </a:lnTo>
                <a:lnTo>
                  <a:pt x="3034" y="452"/>
                </a:lnTo>
                <a:lnTo>
                  <a:pt x="3028" y="446"/>
                </a:lnTo>
                <a:lnTo>
                  <a:pt x="3015" y="446"/>
                </a:lnTo>
                <a:lnTo>
                  <a:pt x="3003" y="446"/>
                </a:lnTo>
                <a:lnTo>
                  <a:pt x="2997" y="446"/>
                </a:lnTo>
                <a:lnTo>
                  <a:pt x="2985" y="446"/>
                </a:lnTo>
                <a:lnTo>
                  <a:pt x="2973" y="446"/>
                </a:lnTo>
                <a:lnTo>
                  <a:pt x="2967" y="440"/>
                </a:lnTo>
                <a:lnTo>
                  <a:pt x="2954" y="440"/>
                </a:lnTo>
                <a:lnTo>
                  <a:pt x="2942" y="440"/>
                </a:lnTo>
                <a:lnTo>
                  <a:pt x="2936" y="440"/>
                </a:lnTo>
                <a:lnTo>
                  <a:pt x="2924" y="440"/>
                </a:lnTo>
                <a:lnTo>
                  <a:pt x="2911" y="434"/>
                </a:lnTo>
                <a:lnTo>
                  <a:pt x="2905" y="434"/>
                </a:lnTo>
                <a:lnTo>
                  <a:pt x="2893" y="434"/>
                </a:lnTo>
                <a:lnTo>
                  <a:pt x="2881" y="434"/>
                </a:lnTo>
                <a:lnTo>
                  <a:pt x="2875" y="428"/>
                </a:lnTo>
                <a:lnTo>
                  <a:pt x="2863" y="428"/>
                </a:lnTo>
                <a:lnTo>
                  <a:pt x="2850" y="428"/>
                </a:lnTo>
                <a:lnTo>
                  <a:pt x="2844" y="422"/>
                </a:lnTo>
                <a:lnTo>
                  <a:pt x="2832" y="422"/>
                </a:lnTo>
                <a:lnTo>
                  <a:pt x="2820" y="422"/>
                </a:lnTo>
                <a:lnTo>
                  <a:pt x="2814" y="416"/>
                </a:lnTo>
                <a:lnTo>
                  <a:pt x="2801" y="416"/>
                </a:lnTo>
                <a:lnTo>
                  <a:pt x="2789" y="416"/>
                </a:lnTo>
                <a:lnTo>
                  <a:pt x="2783" y="410"/>
                </a:lnTo>
                <a:lnTo>
                  <a:pt x="2771" y="410"/>
                </a:lnTo>
                <a:lnTo>
                  <a:pt x="2759" y="404"/>
                </a:lnTo>
                <a:lnTo>
                  <a:pt x="2752" y="404"/>
                </a:lnTo>
                <a:lnTo>
                  <a:pt x="2740" y="404"/>
                </a:lnTo>
                <a:lnTo>
                  <a:pt x="2728" y="397"/>
                </a:lnTo>
                <a:lnTo>
                  <a:pt x="2722" y="397"/>
                </a:lnTo>
                <a:lnTo>
                  <a:pt x="2710" y="391"/>
                </a:lnTo>
                <a:lnTo>
                  <a:pt x="2697" y="391"/>
                </a:lnTo>
                <a:lnTo>
                  <a:pt x="2691" y="385"/>
                </a:lnTo>
                <a:lnTo>
                  <a:pt x="2679" y="385"/>
                </a:lnTo>
                <a:lnTo>
                  <a:pt x="2667" y="379"/>
                </a:lnTo>
                <a:lnTo>
                  <a:pt x="2661" y="379"/>
                </a:lnTo>
                <a:lnTo>
                  <a:pt x="2648" y="373"/>
                </a:lnTo>
                <a:lnTo>
                  <a:pt x="2636" y="373"/>
                </a:lnTo>
                <a:lnTo>
                  <a:pt x="2630" y="367"/>
                </a:lnTo>
                <a:lnTo>
                  <a:pt x="2618" y="367"/>
                </a:lnTo>
                <a:lnTo>
                  <a:pt x="2606" y="361"/>
                </a:lnTo>
                <a:lnTo>
                  <a:pt x="2600" y="361"/>
                </a:lnTo>
                <a:lnTo>
                  <a:pt x="2587" y="355"/>
                </a:lnTo>
                <a:lnTo>
                  <a:pt x="2575" y="355"/>
                </a:lnTo>
                <a:lnTo>
                  <a:pt x="2569" y="349"/>
                </a:lnTo>
                <a:lnTo>
                  <a:pt x="2557" y="349"/>
                </a:lnTo>
                <a:lnTo>
                  <a:pt x="2544" y="342"/>
                </a:lnTo>
                <a:lnTo>
                  <a:pt x="2538" y="336"/>
                </a:lnTo>
                <a:lnTo>
                  <a:pt x="2526" y="330"/>
                </a:lnTo>
                <a:lnTo>
                  <a:pt x="2514" y="330"/>
                </a:lnTo>
                <a:lnTo>
                  <a:pt x="2508" y="324"/>
                </a:lnTo>
                <a:lnTo>
                  <a:pt x="2496" y="318"/>
                </a:lnTo>
                <a:lnTo>
                  <a:pt x="2483" y="312"/>
                </a:lnTo>
                <a:lnTo>
                  <a:pt x="2477" y="306"/>
                </a:lnTo>
                <a:lnTo>
                  <a:pt x="2465" y="300"/>
                </a:lnTo>
                <a:lnTo>
                  <a:pt x="2453" y="294"/>
                </a:lnTo>
                <a:lnTo>
                  <a:pt x="2447" y="287"/>
                </a:lnTo>
                <a:lnTo>
                  <a:pt x="2434" y="281"/>
                </a:lnTo>
                <a:lnTo>
                  <a:pt x="2422" y="275"/>
                </a:lnTo>
                <a:lnTo>
                  <a:pt x="2416" y="269"/>
                </a:lnTo>
                <a:lnTo>
                  <a:pt x="2404" y="263"/>
                </a:lnTo>
                <a:lnTo>
                  <a:pt x="2392" y="257"/>
                </a:lnTo>
                <a:lnTo>
                  <a:pt x="2385" y="257"/>
                </a:lnTo>
                <a:lnTo>
                  <a:pt x="2373" y="251"/>
                </a:lnTo>
                <a:lnTo>
                  <a:pt x="2361" y="245"/>
                </a:lnTo>
                <a:lnTo>
                  <a:pt x="2355" y="239"/>
                </a:lnTo>
                <a:lnTo>
                  <a:pt x="2343" y="233"/>
                </a:lnTo>
                <a:lnTo>
                  <a:pt x="2330" y="226"/>
                </a:lnTo>
                <a:lnTo>
                  <a:pt x="2324" y="220"/>
                </a:lnTo>
                <a:lnTo>
                  <a:pt x="2312" y="214"/>
                </a:lnTo>
                <a:lnTo>
                  <a:pt x="2300" y="208"/>
                </a:lnTo>
                <a:lnTo>
                  <a:pt x="2294" y="208"/>
                </a:lnTo>
                <a:lnTo>
                  <a:pt x="2281" y="202"/>
                </a:lnTo>
                <a:lnTo>
                  <a:pt x="2269" y="196"/>
                </a:lnTo>
                <a:lnTo>
                  <a:pt x="2263" y="190"/>
                </a:lnTo>
                <a:lnTo>
                  <a:pt x="2251" y="190"/>
                </a:lnTo>
                <a:lnTo>
                  <a:pt x="2239" y="184"/>
                </a:lnTo>
                <a:lnTo>
                  <a:pt x="2233" y="178"/>
                </a:lnTo>
                <a:lnTo>
                  <a:pt x="2220" y="178"/>
                </a:lnTo>
                <a:lnTo>
                  <a:pt x="2208" y="171"/>
                </a:lnTo>
                <a:lnTo>
                  <a:pt x="2202" y="171"/>
                </a:lnTo>
                <a:lnTo>
                  <a:pt x="2190" y="165"/>
                </a:lnTo>
                <a:lnTo>
                  <a:pt x="2177" y="165"/>
                </a:lnTo>
                <a:lnTo>
                  <a:pt x="2171" y="165"/>
                </a:lnTo>
                <a:lnTo>
                  <a:pt x="2159" y="159"/>
                </a:lnTo>
                <a:lnTo>
                  <a:pt x="2147" y="159"/>
                </a:lnTo>
                <a:lnTo>
                  <a:pt x="2141" y="159"/>
                </a:lnTo>
                <a:lnTo>
                  <a:pt x="2129" y="159"/>
                </a:lnTo>
                <a:lnTo>
                  <a:pt x="2116" y="159"/>
                </a:lnTo>
                <a:lnTo>
                  <a:pt x="2110" y="159"/>
                </a:lnTo>
                <a:lnTo>
                  <a:pt x="2098" y="159"/>
                </a:lnTo>
                <a:lnTo>
                  <a:pt x="2086" y="159"/>
                </a:lnTo>
                <a:lnTo>
                  <a:pt x="2080" y="159"/>
                </a:lnTo>
                <a:lnTo>
                  <a:pt x="2067" y="165"/>
                </a:lnTo>
                <a:lnTo>
                  <a:pt x="2055" y="165"/>
                </a:lnTo>
                <a:lnTo>
                  <a:pt x="2049" y="171"/>
                </a:lnTo>
                <a:lnTo>
                  <a:pt x="2037" y="171"/>
                </a:lnTo>
                <a:lnTo>
                  <a:pt x="2025" y="178"/>
                </a:lnTo>
                <a:lnTo>
                  <a:pt x="2018" y="190"/>
                </a:lnTo>
                <a:lnTo>
                  <a:pt x="2006" y="196"/>
                </a:lnTo>
                <a:lnTo>
                  <a:pt x="1994" y="202"/>
                </a:lnTo>
                <a:lnTo>
                  <a:pt x="1988" y="208"/>
                </a:lnTo>
                <a:lnTo>
                  <a:pt x="1976" y="214"/>
                </a:lnTo>
                <a:lnTo>
                  <a:pt x="1963" y="214"/>
                </a:lnTo>
                <a:lnTo>
                  <a:pt x="1957" y="220"/>
                </a:lnTo>
                <a:lnTo>
                  <a:pt x="1945" y="220"/>
                </a:lnTo>
                <a:lnTo>
                  <a:pt x="1933" y="226"/>
                </a:lnTo>
                <a:lnTo>
                  <a:pt x="1927" y="233"/>
                </a:lnTo>
                <a:lnTo>
                  <a:pt x="1914" y="233"/>
                </a:lnTo>
                <a:lnTo>
                  <a:pt x="1902" y="245"/>
                </a:lnTo>
                <a:lnTo>
                  <a:pt x="1896" y="251"/>
                </a:lnTo>
                <a:lnTo>
                  <a:pt x="1884" y="257"/>
                </a:lnTo>
                <a:lnTo>
                  <a:pt x="1872" y="263"/>
                </a:lnTo>
                <a:lnTo>
                  <a:pt x="1866" y="275"/>
                </a:lnTo>
                <a:lnTo>
                  <a:pt x="1853" y="275"/>
                </a:lnTo>
                <a:lnTo>
                  <a:pt x="1841" y="275"/>
                </a:lnTo>
                <a:lnTo>
                  <a:pt x="1835" y="263"/>
                </a:lnTo>
                <a:lnTo>
                  <a:pt x="1823" y="263"/>
                </a:lnTo>
                <a:lnTo>
                  <a:pt x="1810" y="269"/>
                </a:lnTo>
                <a:lnTo>
                  <a:pt x="1804" y="275"/>
                </a:lnTo>
                <a:lnTo>
                  <a:pt x="1792" y="281"/>
                </a:lnTo>
                <a:lnTo>
                  <a:pt x="1780" y="294"/>
                </a:lnTo>
                <a:lnTo>
                  <a:pt x="1774" y="294"/>
                </a:lnTo>
                <a:lnTo>
                  <a:pt x="1762" y="294"/>
                </a:lnTo>
                <a:lnTo>
                  <a:pt x="1749" y="300"/>
                </a:lnTo>
                <a:lnTo>
                  <a:pt x="1743" y="312"/>
                </a:lnTo>
                <a:lnTo>
                  <a:pt x="1731" y="318"/>
                </a:lnTo>
                <a:lnTo>
                  <a:pt x="1719" y="324"/>
                </a:lnTo>
                <a:lnTo>
                  <a:pt x="1713" y="336"/>
                </a:lnTo>
                <a:lnTo>
                  <a:pt x="1700" y="349"/>
                </a:lnTo>
                <a:lnTo>
                  <a:pt x="1688" y="355"/>
                </a:lnTo>
                <a:lnTo>
                  <a:pt x="1682" y="361"/>
                </a:lnTo>
                <a:lnTo>
                  <a:pt x="1670" y="367"/>
                </a:lnTo>
                <a:lnTo>
                  <a:pt x="1658" y="373"/>
                </a:lnTo>
                <a:lnTo>
                  <a:pt x="1651" y="379"/>
                </a:lnTo>
                <a:lnTo>
                  <a:pt x="1639" y="385"/>
                </a:lnTo>
                <a:lnTo>
                  <a:pt x="1627" y="385"/>
                </a:lnTo>
                <a:lnTo>
                  <a:pt x="1621" y="391"/>
                </a:lnTo>
                <a:lnTo>
                  <a:pt x="1609" y="397"/>
                </a:lnTo>
                <a:lnTo>
                  <a:pt x="1596" y="404"/>
                </a:lnTo>
                <a:lnTo>
                  <a:pt x="1590" y="410"/>
                </a:lnTo>
                <a:lnTo>
                  <a:pt x="1578" y="416"/>
                </a:lnTo>
                <a:lnTo>
                  <a:pt x="1566" y="422"/>
                </a:lnTo>
                <a:lnTo>
                  <a:pt x="1560" y="422"/>
                </a:lnTo>
                <a:lnTo>
                  <a:pt x="1547" y="428"/>
                </a:lnTo>
                <a:lnTo>
                  <a:pt x="1535" y="428"/>
                </a:lnTo>
                <a:lnTo>
                  <a:pt x="1529" y="434"/>
                </a:lnTo>
                <a:lnTo>
                  <a:pt x="1517" y="434"/>
                </a:lnTo>
                <a:lnTo>
                  <a:pt x="1505" y="434"/>
                </a:lnTo>
                <a:lnTo>
                  <a:pt x="1499" y="440"/>
                </a:lnTo>
                <a:lnTo>
                  <a:pt x="1486" y="446"/>
                </a:lnTo>
                <a:lnTo>
                  <a:pt x="1474" y="452"/>
                </a:lnTo>
                <a:lnTo>
                  <a:pt x="1468" y="446"/>
                </a:lnTo>
                <a:lnTo>
                  <a:pt x="1456" y="446"/>
                </a:lnTo>
                <a:lnTo>
                  <a:pt x="1443" y="446"/>
                </a:lnTo>
                <a:lnTo>
                  <a:pt x="1437" y="446"/>
                </a:lnTo>
                <a:lnTo>
                  <a:pt x="1425" y="446"/>
                </a:lnTo>
                <a:lnTo>
                  <a:pt x="1413" y="452"/>
                </a:lnTo>
                <a:lnTo>
                  <a:pt x="1407" y="459"/>
                </a:lnTo>
                <a:lnTo>
                  <a:pt x="1395" y="452"/>
                </a:lnTo>
                <a:lnTo>
                  <a:pt x="1382" y="459"/>
                </a:lnTo>
                <a:lnTo>
                  <a:pt x="1376" y="465"/>
                </a:lnTo>
                <a:lnTo>
                  <a:pt x="1364" y="465"/>
                </a:lnTo>
                <a:lnTo>
                  <a:pt x="1352" y="471"/>
                </a:lnTo>
                <a:lnTo>
                  <a:pt x="1346" y="471"/>
                </a:lnTo>
                <a:lnTo>
                  <a:pt x="1333" y="471"/>
                </a:lnTo>
                <a:lnTo>
                  <a:pt x="1321" y="465"/>
                </a:lnTo>
                <a:lnTo>
                  <a:pt x="1315" y="459"/>
                </a:lnTo>
                <a:lnTo>
                  <a:pt x="1303" y="465"/>
                </a:lnTo>
                <a:lnTo>
                  <a:pt x="1291" y="465"/>
                </a:lnTo>
                <a:lnTo>
                  <a:pt x="1284" y="471"/>
                </a:lnTo>
                <a:lnTo>
                  <a:pt x="1272" y="471"/>
                </a:lnTo>
                <a:lnTo>
                  <a:pt x="1260" y="471"/>
                </a:lnTo>
                <a:lnTo>
                  <a:pt x="1254" y="471"/>
                </a:lnTo>
                <a:lnTo>
                  <a:pt x="1242" y="477"/>
                </a:lnTo>
                <a:lnTo>
                  <a:pt x="1229" y="477"/>
                </a:lnTo>
                <a:lnTo>
                  <a:pt x="1223" y="471"/>
                </a:lnTo>
                <a:lnTo>
                  <a:pt x="1211" y="477"/>
                </a:lnTo>
                <a:lnTo>
                  <a:pt x="1199" y="471"/>
                </a:lnTo>
                <a:lnTo>
                  <a:pt x="1193" y="471"/>
                </a:lnTo>
                <a:lnTo>
                  <a:pt x="1180" y="477"/>
                </a:lnTo>
                <a:lnTo>
                  <a:pt x="1168" y="477"/>
                </a:lnTo>
                <a:lnTo>
                  <a:pt x="1162" y="477"/>
                </a:lnTo>
                <a:lnTo>
                  <a:pt x="1150" y="477"/>
                </a:lnTo>
                <a:lnTo>
                  <a:pt x="1138" y="477"/>
                </a:lnTo>
                <a:lnTo>
                  <a:pt x="1131" y="477"/>
                </a:lnTo>
                <a:lnTo>
                  <a:pt x="1119" y="483"/>
                </a:lnTo>
                <a:lnTo>
                  <a:pt x="1107" y="483"/>
                </a:lnTo>
                <a:lnTo>
                  <a:pt x="1101" y="483"/>
                </a:lnTo>
                <a:lnTo>
                  <a:pt x="1089" y="483"/>
                </a:lnTo>
                <a:lnTo>
                  <a:pt x="1076" y="489"/>
                </a:lnTo>
                <a:lnTo>
                  <a:pt x="1070" y="489"/>
                </a:lnTo>
                <a:lnTo>
                  <a:pt x="1058" y="489"/>
                </a:lnTo>
                <a:lnTo>
                  <a:pt x="1046" y="489"/>
                </a:lnTo>
                <a:lnTo>
                  <a:pt x="1040" y="495"/>
                </a:lnTo>
                <a:lnTo>
                  <a:pt x="1028" y="495"/>
                </a:lnTo>
                <a:lnTo>
                  <a:pt x="1021" y="495"/>
                </a:lnTo>
                <a:lnTo>
                  <a:pt x="1009" y="495"/>
                </a:lnTo>
                <a:lnTo>
                  <a:pt x="997" y="501"/>
                </a:lnTo>
                <a:lnTo>
                  <a:pt x="991" y="501"/>
                </a:lnTo>
                <a:lnTo>
                  <a:pt x="979" y="501"/>
                </a:lnTo>
                <a:lnTo>
                  <a:pt x="966" y="501"/>
                </a:lnTo>
                <a:lnTo>
                  <a:pt x="960" y="507"/>
                </a:lnTo>
                <a:lnTo>
                  <a:pt x="948" y="507"/>
                </a:lnTo>
                <a:lnTo>
                  <a:pt x="936" y="507"/>
                </a:lnTo>
                <a:lnTo>
                  <a:pt x="930" y="507"/>
                </a:lnTo>
                <a:lnTo>
                  <a:pt x="917" y="507"/>
                </a:lnTo>
                <a:lnTo>
                  <a:pt x="905" y="507"/>
                </a:lnTo>
                <a:lnTo>
                  <a:pt x="899" y="507"/>
                </a:lnTo>
                <a:lnTo>
                  <a:pt x="887" y="507"/>
                </a:lnTo>
                <a:lnTo>
                  <a:pt x="875" y="507"/>
                </a:lnTo>
                <a:lnTo>
                  <a:pt x="868" y="507"/>
                </a:lnTo>
                <a:lnTo>
                  <a:pt x="856" y="507"/>
                </a:lnTo>
                <a:lnTo>
                  <a:pt x="844" y="507"/>
                </a:lnTo>
                <a:lnTo>
                  <a:pt x="838" y="513"/>
                </a:lnTo>
                <a:lnTo>
                  <a:pt x="826" y="513"/>
                </a:lnTo>
                <a:lnTo>
                  <a:pt x="813" y="513"/>
                </a:lnTo>
                <a:lnTo>
                  <a:pt x="807" y="513"/>
                </a:lnTo>
                <a:lnTo>
                  <a:pt x="795" y="513"/>
                </a:lnTo>
                <a:lnTo>
                  <a:pt x="783" y="513"/>
                </a:lnTo>
                <a:lnTo>
                  <a:pt x="777" y="513"/>
                </a:lnTo>
                <a:lnTo>
                  <a:pt x="764" y="513"/>
                </a:lnTo>
                <a:lnTo>
                  <a:pt x="752" y="513"/>
                </a:lnTo>
                <a:lnTo>
                  <a:pt x="746" y="513"/>
                </a:lnTo>
                <a:lnTo>
                  <a:pt x="734" y="513"/>
                </a:lnTo>
                <a:lnTo>
                  <a:pt x="722" y="520"/>
                </a:lnTo>
                <a:lnTo>
                  <a:pt x="716" y="520"/>
                </a:lnTo>
                <a:lnTo>
                  <a:pt x="703" y="520"/>
                </a:lnTo>
                <a:lnTo>
                  <a:pt x="691" y="520"/>
                </a:lnTo>
                <a:lnTo>
                  <a:pt x="685" y="520"/>
                </a:lnTo>
                <a:lnTo>
                  <a:pt x="673" y="520"/>
                </a:lnTo>
                <a:lnTo>
                  <a:pt x="661" y="520"/>
                </a:lnTo>
                <a:lnTo>
                  <a:pt x="654" y="520"/>
                </a:lnTo>
                <a:lnTo>
                  <a:pt x="642" y="520"/>
                </a:lnTo>
                <a:lnTo>
                  <a:pt x="630" y="520"/>
                </a:lnTo>
                <a:lnTo>
                  <a:pt x="624" y="520"/>
                </a:lnTo>
                <a:lnTo>
                  <a:pt x="612" y="520"/>
                </a:lnTo>
                <a:lnTo>
                  <a:pt x="599" y="520"/>
                </a:lnTo>
                <a:lnTo>
                  <a:pt x="593" y="520"/>
                </a:lnTo>
                <a:lnTo>
                  <a:pt x="581" y="520"/>
                </a:lnTo>
                <a:lnTo>
                  <a:pt x="569" y="520"/>
                </a:lnTo>
                <a:lnTo>
                  <a:pt x="563" y="520"/>
                </a:lnTo>
                <a:lnTo>
                  <a:pt x="550" y="520"/>
                </a:lnTo>
                <a:lnTo>
                  <a:pt x="538" y="520"/>
                </a:lnTo>
                <a:lnTo>
                  <a:pt x="532" y="526"/>
                </a:lnTo>
                <a:lnTo>
                  <a:pt x="520" y="526"/>
                </a:lnTo>
                <a:lnTo>
                  <a:pt x="508" y="526"/>
                </a:lnTo>
                <a:lnTo>
                  <a:pt x="501" y="526"/>
                </a:lnTo>
                <a:lnTo>
                  <a:pt x="489" y="526"/>
                </a:lnTo>
                <a:lnTo>
                  <a:pt x="477" y="526"/>
                </a:lnTo>
                <a:lnTo>
                  <a:pt x="471" y="526"/>
                </a:lnTo>
                <a:lnTo>
                  <a:pt x="459" y="526"/>
                </a:lnTo>
                <a:lnTo>
                  <a:pt x="446" y="526"/>
                </a:lnTo>
                <a:lnTo>
                  <a:pt x="440" y="526"/>
                </a:lnTo>
                <a:lnTo>
                  <a:pt x="428" y="526"/>
                </a:lnTo>
                <a:lnTo>
                  <a:pt x="416" y="526"/>
                </a:lnTo>
                <a:lnTo>
                  <a:pt x="410" y="526"/>
                </a:lnTo>
                <a:lnTo>
                  <a:pt x="397" y="526"/>
                </a:lnTo>
                <a:lnTo>
                  <a:pt x="385" y="526"/>
                </a:lnTo>
                <a:lnTo>
                  <a:pt x="379" y="526"/>
                </a:lnTo>
                <a:lnTo>
                  <a:pt x="367" y="526"/>
                </a:lnTo>
                <a:lnTo>
                  <a:pt x="355" y="526"/>
                </a:lnTo>
                <a:lnTo>
                  <a:pt x="349" y="526"/>
                </a:lnTo>
                <a:lnTo>
                  <a:pt x="336" y="526"/>
                </a:lnTo>
                <a:lnTo>
                  <a:pt x="324" y="526"/>
                </a:lnTo>
                <a:lnTo>
                  <a:pt x="318" y="526"/>
                </a:lnTo>
                <a:lnTo>
                  <a:pt x="306" y="526"/>
                </a:lnTo>
                <a:lnTo>
                  <a:pt x="293" y="526"/>
                </a:lnTo>
                <a:lnTo>
                  <a:pt x="287" y="526"/>
                </a:lnTo>
                <a:lnTo>
                  <a:pt x="275" y="526"/>
                </a:lnTo>
                <a:lnTo>
                  <a:pt x="263" y="526"/>
                </a:lnTo>
                <a:lnTo>
                  <a:pt x="257" y="526"/>
                </a:lnTo>
                <a:lnTo>
                  <a:pt x="245" y="526"/>
                </a:lnTo>
                <a:lnTo>
                  <a:pt x="232" y="526"/>
                </a:lnTo>
                <a:lnTo>
                  <a:pt x="226" y="526"/>
                </a:lnTo>
                <a:lnTo>
                  <a:pt x="214" y="526"/>
                </a:lnTo>
                <a:lnTo>
                  <a:pt x="202" y="526"/>
                </a:lnTo>
                <a:lnTo>
                  <a:pt x="196" y="526"/>
                </a:lnTo>
                <a:lnTo>
                  <a:pt x="183" y="526"/>
                </a:lnTo>
                <a:lnTo>
                  <a:pt x="171" y="526"/>
                </a:lnTo>
                <a:lnTo>
                  <a:pt x="165" y="526"/>
                </a:lnTo>
                <a:lnTo>
                  <a:pt x="153" y="526"/>
                </a:lnTo>
                <a:lnTo>
                  <a:pt x="141" y="526"/>
                </a:lnTo>
                <a:lnTo>
                  <a:pt x="134" y="526"/>
                </a:lnTo>
                <a:lnTo>
                  <a:pt x="122" y="526"/>
                </a:lnTo>
                <a:lnTo>
                  <a:pt x="110" y="526"/>
                </a:lnTo>
                <a:lnTo>
                  <a:pt x="104" y="526"/>
                </a:lnTo>
                <a:lnTo>
                  <a:pt x="92" y="526"/>
                </a:lnTo>
                <a:lnTo>
                  <a:pt x="79" y="526"/>
                </a:lnTo>
                <a:lnTo>
                  <a:pt x="73" y="526"/>
                </a:lnTo>
                <a:lnTo>
                  <a:pt x="61" y="526"/>
                </a:lnTo>
                <a:lnTo>
                  <a:pt x="49" y="526"/>
                </a:lnTo>
                <a:lnTo>
                  <a:pt x="43" y="526"/>
                </a:lnTo>
                <a:lnTo>
                  <a:pt x="30" y="526"/>
                </a:lnTo>
                <a:lnTo>
                  <a:pt x="18" y="526"/>
                </a:lnTo>
                <a:lnTo>
                  <a:pt x="12" y="526"/>
                </a:lnTo>
                <a:lnTo>
                  <a:pt x="0" y="526"/>
                </a:lnTo>
                <a:close/>
              </a:path>
            </a:pathLst>
          </a:custGeom>
          <a:solidFill>
            <a:srgbClr val="FF00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4" name="Line 1018"/>
          <p:cNvSpPr>
            <a:spLocks noChangeShapeType="1"/>
          </p:cNvSpPr>
          <p:nvPr/>
        </p:nvSpPr>
        <p:spPr bwMode="auto">
          <a:xfrm>
            <a:off x="7280275" y="3889375"/>
            <a:ext cx="1588" cy="1978025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5" name="Line 1019"/>
          <p:cNvSpPr>
            <a:spLocks noChangeShapeType="1"/>
          </p:cNvSpPr>
          <p:nvPr/>
        </p:nvSpPr>
        <p:spPr bwMode="auto">
          <a:xfrm>
            <a:off x="7280275" y="5867400"/>
            <a:ext cx="47625" cy="1588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6" name="Line 1020"/>
          <p:cNvSpPr>
            <a:spLocks noChangeShapeType="1"/>
          </p:cNvSpPr>
          <p:nvPr/>
        </p:nvSpPr>
        <p:spPr bwMode="auto">
          <a:xfrm>
            <a:off x="7280275" y="5372100"/>
            <a:ext cx="47625" cy="1588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7" name="Line 1021"/>
          <p:cNvSpPr>
            <a:spLocks noChangeShapeType="1"/>
          </p:cNvSpPr>
          <p:nvPr/>
        </p:nvSpPr>
        <p:spPr bwMode="auto">
          <a:xfrm>
            <a:off x="7280275" y="4878388"/>
            <a:ext cx="47625" cy="1587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8" name="Line 1022"/>
          <p:cNvSpPr>
            <a:spLocks noChangeShapeType="1"/>
          </p:cNvSpPr>
          <p:nvPr/>
        </p:nvSpPr>
        <p:spPr bwMode="auto">
          <a:xfrm>
            <a:off x="812800" y="5867400"/>
            <a:ext cx="6467475" cy="1588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59" name="Line 1023"/>
          <p:cNvSpPr>
            <a:spLocks noChangeShapeType="1"/>
          </p:cNvSpPr>
          <p:nvPr/>
        </p:nvSpPr>
        <p:spPr bwMode="auto">
          <a:xfrm flipV="1">
            <a:off x="812800" y="5867400"/>
            <a:ext cx="1588" cy="47625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60" name="Line 1024"/>
          <p:cNvSpPr>
            <a:spLocks noChangeShapeType="1"/>
          </p:cNvSpPr>
          <p:nvPr/>
        </p:nvSpPr>
        <p:spPr bwMode="auto">
          <a:xfrm flipV="1">
            <a:off x="2433638" y="5867400"/>
            <a:ext cx="1587" cy="47625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61" name="Line 1025"/>
          <p:cNvSpPr>
            <a:spLocks noChangeShapeType="1"/>
          </p:cNvSpPr>
          <p:nvPr/>
        </p:nvSpPr>
        <p:spPr bwMode="auto">
          <a:xfrm flipV="1">
            <a:off x="4046538" y="5867400"/>
            <a:ext cx="1587" cy="47625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62" name="Line 1026"/>
          <p:cNvSpPr>
            <a:spLocks noChangeShapeType="1"/>
          </p:cNvSpPr>
          <p:nvPr/>
        </p:nvSpPr>
        <p:spPr bwMode="auto">
          <a:xfrm flipV="1">
            <a:off x="5667375" y="5867400"/>
            <a:ext cx="1588" cy="47625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63" name="Line 1027"/>
          <p:cNvSpPr>
            <a:spLocks noChangeShapeType="1"/>
          </p:cNvSpPr>
          <p:nvPr/>
        </p:nvSpPr>
        <p:spPr bwMode="auto">
          <a:xfrm flipV="1">
            <a:off x="7280275" y="5872163"/>
            <a:ext cx="1588" cy="42862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6564" name="Rectangle 1028"/>
          <p:cNvSpPr>
            <a:spLocks noChangeArrowheads="1"/>
          </p:cNvSpPr>
          <p:nvPr/>
        </p:nvSpPr>
        <p:spPr bwMode="auto">
          <a:xfrm>
            <a:off x="7405688" y="5284788"/>
            <a:ext cx="3952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5Gtc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65" name="Rectangle 1029"/>
          <p:cNvSpPr>
            <a:spLocks noChangeArrowheads="1"/>
          </p:cNvSpPr>
          <p:nvPr/>
        </p:nvSpPr>
        <p:spPr bwMode="auto">
          <a:xfrm>
            <a:off x="7405688" y="4791075"/>
            <a:ext cx="49371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10Gtc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66" name="Rectangle 1030"/>
          <p:cNvSpPr>
            <a:spLocks noChangeArrowheads="1"/>
          </p:cNvSpPr>
          <p:nvPr/>
        </p:nvSpPr>
        <p:spPr bwMode="auto">
          <a:xfrm>
            <a:off x="2259013" y="6021388"/>
            <a:ext cx="3952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1900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67" name="Rectangle 1031"/>
          <p:cNvSpPr>
            <a:spLocks noChangeArrowheads="1"/>
          </p:cNvSpPr>
          <p:nvPr/>
        </p:nvSpPr>
        <p:spPr bwMode="auto">
          <a:xfrm>
            <a:off x="3871913" y="6021388"/>
            <a:ext cx="3952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2000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68" name="Rectangle 1032"/>
          <p:cNvSpPr>
            <a:spLocks noChangeArrowheads="1"/>
          </p:cNvSpPr>
          <p:nvPr/>
        </p:nvSpPr>
        <p:spPr bwMode="auto">
          <a:xfrm>
            <a:off x="5492750" y="6021388"/>
            <a:ext cx="39528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2100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69" name="Rectangle 1033"/>
          <p:cNvSpPr>
            <a:spLocks noChangeArrowheads="1"/>
          </p:cNvSpPr>
          <p:nvPr/>
        </p:nvSpPr>
        <p:spPr bwMode="auto">
          <a:xfrm>
            <a:off x="609600" y="6021388"/>
            <a:ext cx="39528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1800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70" name="Rectangle 1034"/>
          <p:cNvSpPr>
            <a:spLocks noChangeArrowheads="1"/>
          </p:cNvSpPr>
          <p:nvPr/>
        </p:nvSpPr>
        <p:spPr bwMode="auto">
          <a:xfrm>
            <a:off x="7077075" y="5999163"/>
            <a:ext cx="39528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2200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71" name="Rectangle 1035"/>
          <p:cNvSpPr>
            <a:spLocks noChangeArrowheads="1"/>
          </p:cNvSpPr>
          <p:nvPr/>
        </p:nvSpPr>
        <p:spPr bwMode="auto">
          <a:xfrm>
            <a:off x="7421563" y="3627438"/>
            <a:ext cx="984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0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72" name="Rectangle 1036"/>
          <p:cNvSpPr>
            <a:spLocks noChangeArrowheads="1"/>
          </p:cNvSpPr>
          <p:nvPr/>
        </p:nvSpPr>
        <p:spPr bwMode="auto">
          <a:xfrm>
            <a:off x="7421563" y="3124200"/>
            <a:ext cx="984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2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73" name="Rectangle 1037"/>
          <p:cNvSpPr>
            <a:spLocks noChangeArrowheads="1"/>
          </p:cNvSpPr>
          <p:nvPr/>
        </p:nvSpPr>
        <p:spPr bwMode="auto">
          <a:xfrm>
            <a:off x="7421563" y="2620963"/>
            <a:ext cx="984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4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74" name="Rectangle 1038"/>
          <p:cNvSpPr>
            <a:spLocks noChangeArrowheads="1"/>
          </p:cNvSpPr>
          <p:nvPr/>
        </p:nvSpPr>
        <p:spPr bwMode="auto">
          <a:xfrm>
            <a:off x="7421563" y="2117725"/>
            <a:ext cx="984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1400" b="1">
                <a:solidFill>
                  <a:srgbClr val="000080"/>
                </a:solidFill>
                <a:ea typeface="MS PGothic" pitchFamily="34" charset="-128"/>
              </a:rPr>
              <a:t>6</a:t>
            </a:r>
            <a:endParaRPr lang="en-GB" sz="1400">
              <a:ea typeface="MS PGothic" pitchFamily="34" charset="-128"/>
            </a:endParaRPr>
          </a:p>
        </p:txBody>
      </p:sp>
      <p:sp>
        <p:nvSpPr>
          <p:cNvPr id="66575" name="Rectangle 1039"/>
          <p:cNvSpPr>
            <a:spLocks noChangeArrowheads="1"/>
          </p:cNvSpPr>
          <p:nvPr/>
        </p:nvSpPr>
        <p:spPr bwMode="auto">
          <a:xfrm>
            <a:off x="1362075" y="5054600"/>
            <a:ext cx="18669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b="1">
                <a:solidFill>
                  <a:srgbClr val="000080"/>
                </a:solidFill>
                <a:ea typeface="MS PGothic" pitchFamily="34" charset="-128"/>
              </a:rPr>
              <a:t>Gross Emissions</a:t>
            </a:r>
            <a:endParaRPr lang="en-GB">
              <a:ea typeface="MS PGothic" pitchFamily="34" charset="-128"/>
            </a:endParaRPr>
          </a:p>
        </p:txBody>
      </p:sp>
      <p:sp>
        <p:nvSpPr>
          <p:cNvPr id="66576" name="Rectangle 1040"/>
          <p:cNvSpPr>
            <a:spLocks noChangeArrowheads="1"/>
          </p:cNvSpPr>
          <p:nvPr/>
        </p:nvSpPr>
        <p:spPr bwMode="auto">
          <a:xfrm>
            <a:off x="1362075" y="1987550"/>
            <a:ext cx="23383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b="1">
                <a:solidFill>
                  <a:srgbClr val="000080"/>
                </a:solidFill>
                <a:ea typeface="MS PGothic" pitchFamily="34" charset="-128"/>
              </a:rPr>
              <a:t>Per Capita Emissions</a:t>
            </a:r>
            <a:endParaRPr lang="en-GB">
              <a:ea typeface="MS PGothic" pitchFamily="34" charset="-128"/>
            </a:endParaRPr>
          </a:p>
        </p:txBody>
      </p:sp>
      <p:grpSp>
        <p:nvGrpSpPr>
          <p:cNvPr id="7" name="Group 1041"/>
          <p:cNvGrpSpPr>
            <a:grpSpLocks/>
          </p:cNvGrpSpPr>
          <p:nvPr/>
        </p:nvGrpSpPr>
        <p:grpSpPr bwMode="auto">
          <a:xfrm>
            <a:off x="4064000" y="1981200"/>
            <a:ext cx="3271838" cy="1739900"/>
            <a:chOff x="2880" y="976"/>
            <a:chExt cx="2061" cy="1096"/>
          </a:xfrm>
        </p:grpSpPr>
        <p:sp>
          <p:nvSpPr>
            <p:cNvPr id="66578" name="Line 1042"/>
            <p:cNvSpPr>
              <a:spLocks noChangeShapeType="1"/>
            </p:cNvSpPr>
            <p:nvPr/>
          </p:nvSpPr>
          <p:spPr bwMode="auto">
            <a:xfrm>
              <a:off x="4904" y="976"/>
              <a:ext cx="1" cy="1095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79" name="Line 1043"/>
            <p:cNvSpPr>
              <a:spLocks noChangeShapeType="1"/>
            </p:cNvSpPr>
            <p:nvPr/>
          </p:nvSpPr>
          <p:spPr bwMode="auto">
            <a:xfrm>
              <a:off x="4904" y="2071"/>
              <a:ext cx="37" cy="1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0" name="Line 1044"/>
            <p:cNvSpPr>
              <a:spLocks noChangeShapeType="1"/>
            </p:cNvSpPr>
            <p:nvPr/>
          </p:nvSpPr>
          <p:spPr bwMode="auto">
            <a:xfrm>
              <a:off x="4904" y="1759"/>
              <a:ext cx="37" cy="1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1" name="Line 1045"/>
            <p:cNvSpPr>
              <a:spLocks noChangeShapeType="1"/>
            </p:cNvSpPr>
            <p:nvPr/>
          </p:nvSpPr>
          <p:spPr bwMode="auto">
            <a:xfrm>
              <a:off x="4904" y="1447"/>
              <a:ext cx="37" cy="1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2" name="Line 1046"/>
            <p:cNvSpPr>
              <a:spLocks noChangeShapeType="1"/>
            </p:cNvSpPr>
            <p:nvPr/>
          </p:nvSpPr>
          <p:spPr bwMode="auto">
            <a:xfrm>
              <a:off x="4904" y="1135"/>
              <a:ext cx="37" cy="1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3" name="Line 1047"/>
            <p:cNvSpPr>
              <a:spLocks noChangeShapeType="1"/>
            </p:cNvSpPr>
            <p:nvPr/>
          </p:nvSpPr>
          <p:spPr bwMode="auto">
            <a:xfrm>
              <a:off x="2880" y="1123"/>
              <a:ext cx="6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4" name="Line 1048"/>
            <p:cNvSpPr>
              <a:spLocks noChangeShapeType="1"/>
            </p:cNvSpPr>
            <p:nvPr/>
          </p:nvSpPr>
          <p:spPr bwMode="auto">
            <a:xfrm>
              <a:off x="2886" y="1129"/>
              <a:ext cx="12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5" name="Line 1049"/>
            <p:cNvSpPr>
              <a:spLocks noChangeShapeType="1"/>
            </p:cNvSpPr>
            <p:nvPr/>
          </p:nvSpPr>
          <p:spPr bwMode="auto">
            <a:xfrm>
              <a:off x="2898" y="1135"/>
              <a:ext cx="6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6" name="Line 1050"/>
            <p:cNvSpPr>
              <a:spLocks noChangeShapeType="1"/>
            </p:cNvSpPr>
            <p:nvPr/>
          </p:nvSpPr>
          <p:spPr bwMode="auto">
            <a:xfrm>
              <a:off x="2904" y="1147"/>
              <a:ext cx="12" cy="1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7" name="Line 1051"/>
            <p:cNvSpPr>
              <a:spLocks noChangeShapeType="1"/>
            </p:cNvSpPr>
            <p:nvPr/>
          </p:nvSpPr>
          <p:spPr bwMode="auto">
            <a:xfrm>
              <a:off x="2916" y="1160"/>
              <a:ext cx="12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8" name="Line 1052"/>
            <p:cNvSpPr>
              <a:spLocks noChangeShapeType="1"/>
            </p:cNvSpPr>
            <p:nvPr/>
          </p:nvSpPr>
          <p:spPr bwMode="auto">
            <a:xfrm>
              <a:off x="2928" y="1172"/>
              <a:ext cx="7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89" name="Line 1053"/>
            <p:cNvSpPr>
              <a:spLocks noChangeShapeType="1"/>
            </p:cNvSpPr>
            <p:nvPr/>
          </p:nvSpPr>
          <p:spPr bwMode="auto">
            <a:xfrm>
              <a:off x="2935" y="1184"/>
              <a:ext cx="12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0" name="Line 1054"/>
            <p:cNvSpPr>
              <a:spLocks noChangeShapeType="1"/>
            </p:cNvSpPr>
            <p:nvPr/>
          </p:nvSpPr>
          <p:spPr bwMode="auto">
            <a:xfrm>
              <a:off x="2947" y="1196"/>
              <a:ext cx="12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1" name="Line 1055"/>
            <p:cNvSpPr>
              <a:spLocks noChangeShapeType="1"/>
            </p:cNvSpPr>
            <p:nvPr/>
          </p:nvSpPr>
          <p:spPr bwMode="auto">
            <a:xfrm>
              <a:off x="2959" y="1215"/>
              <a:ext cx="6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2" name="Line 1056"/>
            <p:cNvSpPr>
              <a:spLocks noChangeShapeType="1"/>
            </p:cNvSpPr>
            <p:nvPr/>
          </p:nvSpPr>
          <p:spPr bwMode="auto">
            <a:xfrm>
              <a:off x="2965" y="1233"/>
              <a:ext cx="12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3" name="Line 1057"/>
            <p:cNvSpPr>
              <a:spLocks noChangeShapeType="1"/>
            </p:cNvSpPr>
            <p:nvPr/>
          </p:nvSpPr>
          <p:spPr bwMode="auto">
            <a:xfrm>
              <a:off x="2977" y="1245"/>
              <a:ext cx="13" cy="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4" name="Line 1058"/>
            <p:cNvSpPr>
              <a:spLocks noChangeShapeType="1"/>
            </p:cNvSpPr>
            <p:nvPr/>
          </p:nvSpPr>
          <p:spPr bwMode="auto">
            <a:xfrm>
              <a:off x="2990" y="1270"/>
              <a:ext cx="6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5" name="Line 1059"/>
            <p:cNvSpPr>
              <a:spLocks noChangeShapeType="1"/>
            </p:cNvSpPr>
            <p:nvPr/>
          </p:nvSpPr>
          <p:spPr bwMode="auto">
            <a:xfrm>
              <a:off x="2996" y="1288"/>
              <a:ext cx="12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6" name="Line 1060"/>
            <p:cNvSpPr>
              <a:spLocks noChangeShapeType="1"/>
            </p:cNvSpPr>
            <p:nvPr/>
          </p:nvSpPr>
          <p:spPr bwMode="auto">
            <a:xfrm>
              <a:off x="3008" y="1306"/>
              <a:ext cx="12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7" name="Line 1061"/>
            <p:cNvSpPr>
              <a:spLocks noChangeShapeType="1"/>
            </p:cNvSpPr>
            <p:nvPr/>
          </p:nvSpPr>
          <p:spPr bwMode="auto">
            <a:xfrm>
              <a:off x="3020" y="1325"/>
              <a:ext cx="6" cy="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8" name="Line 1062"/>
            <p:cNvSpPr>
              <a:spLocks noChangeShapeType="1"/>
            </p:cNvSpPr>
            <p:nvPr/>
          </p:nvSpPr>
          <p:spPr bwMode="auto">
            <a:xfrm>
              <a:off x="3026" y="1349"/>
              <a:ext cx="13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599" name="Line 1063"/>
            <p:cNvSpPr>
              <a:spLocks noChangeShapeType="1"/>
            </p:cNvSpPr>
            <p:nvPr/>
          </p:nvSpPr>
          <p:spPr bwMode="auto">
            <a:xfrm>
              <a:off x="3039" y="1368"/>
              <a:ext cx="12" cy="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0" name="Line 1064"/>
            <p:cNvSpPr>
              <a:spLocks noChangeShapeType="1"/>
            </p:cNvSpPr>
            <p:nvPr/>
          </p:nvSpPr>
          <p:spPr bwMode="auto">
            <a:xfrm>
              <a:off x="3051" y="1392"/>
              <a:ext cx="6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1" name="Line 1065"/>
            <p:cNvSpPr>
              <a:spLocks noChangeShapeType="1"/>
            </p:cNvSpPr>
            <p:nvPr/>
          </p:nvSpPr>
          <p:spPr bwMode="auto">
            <a:xfrm>
              <a:off x="3057" y="1410"/>
              <a:ext cx="12" cy="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2" name="Line 1066"/>
            <p:cNvSpPr>
              <a:spLocks noChangeShapeType="1"/>
            </p:cNvSpPr>
            <p:nvPr/>
          </p:nvSpPr>
          <p:spPr bwMode="auto">
            <a:xfrm>
              <a:off x="3069" y="1435"/>
              <a:ext cx="12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3" name="Line 1067"/>
            <p:cNvSpPr>
              <a:spLocks noChangeShapeType="1"/>
            </p:cNvSpPr>
            <p:nvPr/>
          </p:nvSpPr>
          <p:spPr bwMode="auto">
            <a:xfrm>
              <a:off x="3081" y="1453"/>
              <a:ext cx="7" cy="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4" name="Line 1068"/>
            <p:cNvSpPr>
              <a:spLocks noChangeShapeType="1"/>
            </p:cNvSpPr>
            <p:nvPr/>
          </p:nvSpPr>
          <p:spPr bwMode="auto">
            <a:xfrm>
              <a:off x="3088" y="1478"/>
              <a:ext cx="12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5" name="Line 1069"/>
            <p:cNvSpPr>
              <a:spLocks noChangeShapeType="1"/>
            </p:cNvSpPr>
            <p:nvPr/>
          </p:nvSpPr>
          <p:spPr bwMode="auto">
            <a:xfrm>
              <a:off x="3100" y="1496"/>
              <a:ext cx="12" cy="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6" name="Line 1070"/>
            <p:cNvSpPr>
              <a:spLocks noChangeShapeType="1"/>
            </p:cNvSpPr>
            <p:nvPr/>
          </p:nvSpPr>
          <p:spPr bwMode="auto">
            <a:xfrm>
              <a:off x="3112" y="1520"/>
              <a:ext cx="6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7" name="Line 1071"/>
            <p:cNvSpPr>
              <a:spLocks noChangeShapeType="1"/>
            </p:cNvSpPr>
            <p:nvPr/>
          </p:nvSpPr>
          <p:spPr bwMode="auto">
            <a:xfrm>
              <a:off x="3118" y="1539"/>
              <a:ext cx="12" cy="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8" name="Line 1072"/>
            <p:cNvSpPr>
              <a:spLocks noChangeShapeType="1"/>
            </p:cNvSpPr>
            <p:nvPr/>
          </p:nvSpPr>
          <p:spPr bwMode="auto">
            <a:xfrm>
              <a:off x="3130" y="1563"/>
              <a:ext cx="13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09" name="Line 1073"/>
            <p:cNvSpPr>
              <a:spLocks noChangeShapeType="1"/>
            </p:cNvSpPr>
            <p:nvPr/>
          </p:nvSpPr>
          <p:spPr bwMode="auto">
            <a:xfrm>
              <a:off x="3143" y="1582"/>
              <a:ext cx="6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0" name="Line 1074"/>
            <p:cNvSpPr>
              <a:spLocks noChangeShapeType="1"/>
            </p:cNvSpPr>
            <p:nvPr/>
          </p:nvSpPr>
          <p:spPr bwMode="auto">
            <a:xfrm>
              <a:off x="3149" y="1600"/>
              <a:ext cx="12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1" name="Line 1075"/>
            <p:cNvSpPr>
              <a:spLocks noChangeShapeType="1"/>
            </p:cNvSpPr>
            <p:nvPr/>
          </p:nvSpPr>
          <p:spPr bwMode="auto">
            <a:xfrm>
              <a:off x="3161" y="1618"/>
              <a:ext cx="12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2" name="Line 1076"/>
            <p:cNvSpPr>
              <a:spLocks noChangeShapeType="1"/>
            </p:cNvSpPr>
            <p:nvPr/>
          </p:nvSpPr>
          <p:spPr bwMode="auto">
            <a:xfrm>
              <a:off x="3173" y="1637"/>
              <a:ext cx="6" cy="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3" name="Line 1077"/>
            <p:cNvSpPr>
              <a:spLocks noChangeShapeType="1"/>
            </p:cNvSpPr>
            <p:nvPr/>
          </p:nvSpPr>
          <p:spPr bwMode="auto">
            <a:xfrm>
              <a:off x="3179" y="1661"/>
              <a:ext cx="13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4" name="Line 1078"/>
            <p:cNvSpPr>
              <a:spLocks noChangeShapeType="1"/>
            </p:cNvSpPr>
            <p:nvPr/>
          </p:nvSpPr>
          <p:spPr bwMode="auto">
            <a:xfrm>
              <a:off x="3192" y="1673"/>
              <a:ext cx="12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5" name="Line 1079"/>
            <p:cNvSpPr>
              <a:spLocks noChangeShapeType="1"/>
            </p:cNvSpPr>
            <p:nvPr/>
          </p:nvSpPr>
          <p:spPr bwMode="auto">
            <a:xfrm>
              <a:off x="3204" y="1692"/>
              <a:ext cx="6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6" name="Line 1080"/>
            <p:cNvSpPr>
              <a:spLocks noChangeShapeType="1"/>
            </p:cNvSpPr>
            <p:nvPr/>
          </p:nvSpPr>
          <p:spPr bwMode="auto">
            <a:xfrm>
              <a:off x="3210" y="1710"/>
              <a:ext cx="12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7" name="Line 1081"/>
            <p:cNvSpPr>
              <a:spLocks noChangeShapeType="1"/>
            </p:cNvSpPr>
            <p:nvPr/>
          </p:nvSpPr>
          <p:spPr bwMode="auto">
            <a:xfrm>
              <a:off x="3222" y="1728"/>
              <a:ext cx="12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8" name="Line 1082"/>
            <p:cNvSpPr>
              <a:spLocks noChangeShapeType="1"/>
            </p:cNvSpPr>
            <p:nvPr/>
          </p:nvSpPr>
          <p:spPr bwMode="auto">
            <a:xfrm>
              <a:off x="3234" y="1747"/>
              <a:ext cx="6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19" name="Line 1083"/>
            <p:cNvSpPr>
              <a:spLocks noChangeShapeType="1"/>
            </p:cNvSpPr>
            <p:nvPr/>
          </p:nvSpPr>
          <p:spPr bwMode="auto">
            <a:xfrm>
              <a:off x="3240" y="1759"/>
              <a:ext cx="13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0" name="Line 1084"/>
            <p:cNvSpPr>
              <a:spLocks noChangeShapeType="1"/>
            </p:cNvSpPr>
            <p:nvPr/>
          </p:nvSpPr>
          <p:spPr bwMode="auto">
            <a:xfrm>
              <a:off x="3253" y="1777"/>
              <a:ext cx="6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1" name="Line 1085"/>
            <p:cNvSpPr>
              <a:spLocks noChangeShapeType="1"/>
            </p:cNvSpPr>
            <p:nvPr/>
          </p:nvSpPr>
          <p:spPr bwMode="auto">
            <a:xfrm>
              <a:off x="3259" y="1796"/>
              <a:ext cx="12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2" name="Line 1086"/>
            <p:cNvSpPr>
              <a:spLocks noChangeShapeType="1"/>
            </p:cNvSpPr>
            <p:nvPr/>
          </p:nvSpPr>
          <p:spPr bwMode="auto">
            <a:xfrm>
              <a:off x="3271" y="1808"/>
              <a:ext cx="12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3" name="Line 1087"/>
            <p:cNvSpPr>
              <a:spLocks noChangeShapeType="1"/>
            </p:cNvSpPr>
            <p:nvPr/>
          </p:nvSpPr>
          <p:spPr bwMode="auto">
            <a:xfrm>
              <a:off x="3283" y="1826"/>
              <a:ext cx="6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4" name="Line 1088"/>
            <p:cNvSpPr>
              <a:spLocks noChangeShapeType="1"/>
            </p:cNvSpPr>
            <p:nvPr/>
          </p:nvSpPr>
          <p:spPr bwMode="auto">
            <a:xfrm>
              <a:off x="3289" y="1838"/>
              <a:ext cx="13" cy="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5" name="Line 1089"/>
            <p:cNvSpPr>
              <a:spLocks noChangeShapeType="1"/>
            </p:cNvSpPr>
            <p:nvPr/>
          </p:nvSpPr>
          <p:spPr bwMode="auto">
            <a:xfrm>
              <a:off x="3302" y="1857"/>
              <a:ext cx="12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6" name="Line 1090"/>
            <p:cNvSpPr>
              <a:spLocks noChangeShapeType="1"/>
            </p:cNvSpPr>
            <p:nvPr/>
          </p:nvSpPr>
          <p:spPr bwMode="auto">
            <a:xfrm>
              <a:off x="3314" y="1869"/>
              <a:ext cx="6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7" name="Line 1091"/>
            <p:cNvSpPr>
              <a:spLocks noChangeShapeType="1"/>
            </p:cNvSpPr>
            <p:nvPr/>
          </p:nvSpPr>
          <p:spPr bwMode="auto">
            <a:xfrm>
              <a:off x="3320" y="1887"/>
              <a:ext cx="12" cy="1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8" name="Line 1092"/>
            <p:cNvSpPr>
              <a:spLocks noChangeShapeType="1"/>
            </p:cNvSpPr>
            <p:nvPr/>
          </p:nvSpPr>
          <p:spPr bwMode="auto">
            <a:xfrm>
              <a:off x="3332" y="1900"/>
              <a:ext cx="12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29" name="Line 1093"/>
            <p:cNvSpPr>
              <a:spLocks noChangeShapeType="1"/>
            </p:cNvSpPr>
            <p:nvPr/>
          </p:nvSpPr>
          <p:spPr bwMode="auto">
            <a:xfrm>
              <a:off x="3344" y="1912"/>
              <a:ext cx="7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0" name="Line 1094"/>
            <p:cNvSpPr>
              <a:spLocks noChangeShapeType="1"/>
            </p:cNvSpPr>
            <p:nvPr/>
          </p:nvSpPr>
          <p:spPr bwMode="auto">
            <a:xfrm>
              <a:off x="3351" y="1924"/>
              <a:ext cx="12" cy="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1" name="Line 1095"/>
            <p:cNvSpPr>
              <a:spLocks noChangeShapeType="1"/>
            </p:cNvSpPr>
            <p:nvPr/>
          </p:nvSpPr>
          <p:spPr bwMode="auto">
            <a:xfrm>
              <a:off x="3363" y="1942"/>
              <a:ext cx="12" cy="1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2" name="Line 1096"/>
            <p:cNvSpPr>
              <a:spLocks noChangeShapeType="1"/>
            </p:cNvSpPr>
            <p:nvPr/>
          </p:nvSpPr>
          <p:spPr bwMode="auto">
            <a:xfrm>
              <a:off x="3375" y="1955"/>
              <a:ext cx="6" cy="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3" name="Line 1097"/>
            <p:cNvSpPr>
              <a:spLocks noChangeShapeType="1"/>
            </p:cNvSpPr>
            <p:nvPr/>
          </p:nvSpPr>
          <p:spPr bwMode="auto">
            <a:xfrm>
              <a:off x="3381" y="1967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4" name="Line 1098"/>
            <p:cNvSpPr>
              <a:spLocks noChangeShapeType="1"/>
            </p:cNvSpPr>
            <p:nvPr/>
          </p:nvSpPr>
          <p:spPr bwMode="auto">
            <a:xfrm>
              <a:off x="3393" y="1967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5" name="Line 1099"/>
            <p:cNvSpPr>
              <a:spLocks noChangeShapeType="1"/>
            </p:cNvSpPr>
            <p:nvPr/>
          </p:nvSpPr>
          <p:spPr bwMode="auto">
            <a:xfrm>
              <a:off x="3406" y="1967"/>
              <a:ext cx="6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6" name="Line 1100"/>
            <p:cNvSpPr>
              <a:spLocks noChangeShapeType="1"/>
            </p:cNvSpPr>
            <p:nvPr/>
          </p:nvSpPr>
          <p:spPr bwMode="auto">
            <a:xfrm>
              <a:off x="3412" y="1973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7" name="Line 1101"/>
            <p:cNvSpPr>
              <a:spLocks noChangeShapeType="1"/>
            </p:cNvSpPr>
            <p:nvPr/>
          </p:nvSpPr>
          <p:spPr bwMode="auto">
            <a:xfrm>
              <a:off x="3424" y="1973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8" name="Line 1102"/>
            <p:cNvSpPr>
              <a:spLocks noChangeShapeType="1"/>
            </p:cNvSpPr>
            <p:nvPr/>
          </p:nvSpPr>
          <p:spPr bwMode="auto">
            <a:xfrm>
              <a:off x="3436" y="1973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39" name="Line 1103"/>
            <p:cNvSpPr>
              <a:spLocks noChangeShapeType="1"/>
            </p:cNvSpPr>
            <p:nvPr/>
          </p:nvSpPr>
          <p:spPr bwMode="auto">
            <a:xfrm>
              <a:off x="3442" y="1973"/>
              <a:ext cx="13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0" name="Line 1104"/>
            <p:cNvSpPr>
              <a:spLocks noChangeShapeType="1"/>
            </p:cNvSpPr>
            <p:nvPr/>
          </p:nvSpPr>
          <p:spPr bwMode="auto">
            <a:xfrm>
              <a:off x="3455" y="1979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1" name="Line 1105"/>
            <p:cNvSpPr>
              <a:spLocks noChangeShapeType="1"/>
            </p:cNvSpPr>
            <p:nvPr/>
          </p:nvSpPr>
          <p:spPr bwMode="auto">
            <a:xfrm>
              <a:off x="3467" y="1979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2" name="Line 1106"/>
            <p:cNvSpPr>
              <a:spLocks noChangeShapeType="1"/>
            </p:cNvSpPr>
            <p:nvPr/>
          </p:nvSpPr>
          <p:spPr bwMode="auto">
            <a:xfrm>
              <a:off x="3473" y="1979"/>
              <a:ext cx="12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3" name="Line 1107"/>
            <p:cNvSpPr>
              <a:spLocks noChangeShapeType="1"/>
            </p:cNvSpPr>
            <p:nvPr/>
          </p:nvSpPr>
          <p:spPr bwMode="auto">
            <a:xfrm>
              <a:off x="3485" y="1985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4" name="Line 1108"/>
            <p:cNvSpPr>
              <a:spLocks noChangeShapeType="1"/>
            </p:cNvSpPr>
            <p:nvPr/>
          </p:nvSpPr>
          <p:spPr bwMode="auto">
            <a:xfrm>
              <a:off x="3497" y="1985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5" name="Line 1109"/>
            <p:cNvSpPr>
              <a:spLocks noChangeShapeType="1"/>
            </p:cNvSpPr>
            <p:nvPr/>
          </p:nvSpPr>
          <p:spPr bwMode="auto">
            <a:xfrm>
              <a:off x="3503" y="1985"/>
              <a:ext cx="13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6" name="Line 1110"/>
            <p:cNvSpPr>
              <a:spLocks noChangeShapeType="1"/>
            </p:cNvSpPr>
            <p:nvPr/>
          </p:nvSpPr>
          <p:spPr bwMode="auto">
            <a:xfrm>
              <a:off x="3516" y="1991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7" name="Line 1111"/>
            <p:cNvSpPr>
              <a:spLocks noChangeShapeType="1"/>
            </p:cNvSpPr>
            <p:nvPr/>
          </p:nvSpPr>
          <p:spPr bwMode="auto">
            <a:xfrm>
              <a:off x="3528" y="1991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8" name="Line 1112"/>
            <p:cNvSpPr>
              <a:spLocks noChangeShapeType="1"/>
            </p:cNvSpPr>
            <p:nvPr/>
          </p:nvSpPr>
          <p:spPr bwMode="auto">
            <a:xfrm>
              <a:off x="3534" y="1991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49" name="Line 1113"/>
            <p:cNvSpPr>
              <a:spLocks noChangeShapeType="1"/>
            </p:cNvSpPr>
            <p:nvPr/>
          </p:nvSpPr>
          <p:spPr bwMode="auto">
            <a:xfrm>
              <a:off x="3546" y="1991"/>
              <a:ext cx="13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0" name="Line 1114"/>
            <p:cNvSpPr>
              <a:spLocks noChangeShapeType="1"/>
            </p:cNvSpPr>
            <p:nvPr/>
          </p:nvSpPr>
          <p:spPr bwMode="auto">
            <a:xfrm>
              <a:off x="3559" y="1997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1" name="Line 1115"/>
            <p:cNvSpPr>
              <a:spLocks noChangeShapeType="1"/>
            </p:cNvSpPr>
            <p:nvPr/>
          </p:nvSpPr>
          <p:spPr bwMode="auto">
            <a:xfrm>
              <a:off x="3565" y="1997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2" name="Line 1116"/>
            <p:cNvSpPr>
              <a:spLocks noChangeShapeType="1"/>
            </p:cNvSpPr>
            <p:nvPr/>
          </p:nvSpPr>
          <p:spPr bwMode="auto">
            <a:xfrm>
              <a:off x="3577" y="1997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3" name="Line 1117"/>
            <p:cNvSpPr>
              <a:spLocks noChangeShapeType="1"/>
            </p:cNvSpPr>
            <p:nvPr/>
          </p:nvSpPr>
          <p:spPr bwMode="auto">
            <a:xfrm>
              <a:off x="3589" y="1997"/>
              <a:ext cx="6" cy="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4" name="Line 1118"/>
            <p:cNvSpPr>
              <a:spLocks noChangeShapeType="1"/>
            </p:cNvSpPr>
            <p:nvPr/>
          </p:nvSpPr>
          <p:spPr bwMode="auto">
            <a:xfrm>
              <a:off x="3595" y="200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5" name="Line 1119"/>
            <p:cNvSpPr>
              <a:spLocks noChangeShapeType="1"/>
            </p:cNvSpPr>
            <p:nvPr/>
          </p:nvSpPr>
          <p:spPr bwMode="auto">
            <a:xfrm>
              <a:off x="3607" y="2004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6" name="Line 1120"/>
            <p:cNvSpPr>
              <a:spLocks noChangeShapeType="1"/>
            </p:cNvSpPr>
            <p:nvPr/>
          </p:nvSpPr>
          <p:spPr bwMode="auto">
            <a:xfrm>
              <a:off x="3614" y="200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7" name="Line 1121"/>
            <p:cNvSpPr>
              <a:spLocks noChangeShapeType="1"/>
            </p:cNvSpPr>
            <p:nvPr/>
          </p:nvSpPr>
          <p:spPr bwMode="auto">
            <a:xfrm>
              <a:off x="3626" y="200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8" name="Line 1122"/>
            <p:cNvSpPr>
              <a:spLocks noChangeShapeType="1"/>
            </p:cNvSpPr>
            <p:nvPr/>
          </p:nvSpPr>
          <p:spPr bwMode="auto">
            <a:xfrm>
              <a:off x="3638" y="2004"/>
              <a:ext cx="6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59" name="Line 1123"/>
            <p:cNvSpPr>
              <a:spLocks noChangeShapeType="1"/>
            </p:cNvSpPr>
            <p:nvPr/>
          </p:nvSpPr>
          <p:spPr bwMode="auto">
            <a:xfrm>
              <a:off x="3644" y="201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0" name="Line 1124"/>
            <p:cNvSpPr>
              <a:spLocks noChangeShapeType="1"/>
            </p:cNvSpPr>
            <p:nvPr/>
          </p:nvSpPr>
          <p:spPr bwMode="auto">
            <a:xfrm>
              <a:off x="3656" y="201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1" name="Line 1125"/>
            <p:cNvSpPr>
              <a:spLocks noChangeShapeType="1"/>
            </p:cNvSpPr>
            <p:nvPr/>
          </p:nvSpPr>
          <p:spPr bwMode="auto">
            <a:xfrm>
              <a:off x="3669" y="201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2" name="Line 1126"/>
            <p:cNvSpPr>
              <a:spLocks noChangeShapeType="1"/>
            </p:cNvSpPr>
            <p:nvPr/>
          </p:nvSpPr>
          <p:spPr bwMode="auto">
            <a:xfrm>
              <a:off x="3675" y="201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3" name="Line 1127"/>
            <p:cNvSpPr>
              <a:spLocks noChangeShapeType="1"/>
            </p:cNvSpPr>
            <p:nvPr/>
          </p:nvSpPr>
          <p:spPr bwMode="auto">
            <a:xfrm>
              <a:off x="3687" y="2010"/>
              <a:ext cx="12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4" name="Line 1128"/>
            <p:cNvSpPr>
              <a:spLocks noChangeShapeType="1"/>
            </p:cNvSpPr>
            <p:nvPr/>
          </p:nvSpPr>
          <p:spPr bwMode="auto">
            <a:xfrm>
              <a:off x="3699" y="2016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5" name="Line 1129"/>
            <p:cNvSpPr>
              <a:spLocks noChangeShapeType="1"/>
            </p:cNvSpPr>
            <p:nvPr/>
          </p:nvSpPr>
          <p:spPr bwMode="auto">
            <a:xfrm>
              <a:off x="3705" y="2016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6" name="Line 1130"/>
            <p:cNvSpPr>
              <a:spLocks noChangeShapeType="1"/>
            </p:cNvSpPr>
            <p:nvPr/>
          </p:nvSpPr>
          <p:spPr bwMode="auto">
            <a:xfrm>
              <a:off x="3718" y="2016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7" name="Line 1131"/>
            <p:cNvSpPr>
              <a:spLocks noChangeShapeType="1"/>
            </p:cNvSpPr>
            <p:nvPr/>
          </p:nvSpPr>
          <p:spPr bwMode="auto">
            <a:xfrm>
              <a:off x="3730" y="2016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8" name="Line 1132"/>
            <p:cNvSpPr>
              <a:spLocks noChangeShapeType="1"/>
            </p:cNvSpPr>
            <p:nvPr/>
          </p:nvSpPr>
          <p:spPr bwMode="auto">
            <a:xfrm>
              <a:off x="3736" y="2016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69" name="Line 1133"/>
            <p:cNvSpPr>
              <a:spLocks noChangeShapeType="1"/>
            </p:cNvSpPr>
            <p:nvPr/>
          </p:nvSpPr>
          <p:spPr bwMode="auto">
            <a:xfrm>
              <a:off x="3748" y="2016"/>
              <a:ext cx="12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0" name="Line 1134"/>
            <p:cNvSpPr>
              <a:spLocks noChangeShapeType="1"/>
            </p:cNvSpPr>
            <p:nvPr/>
          </p:nvSpPr>
          <p:spPr bwMode="auto">
            <a:xfrm>
              <a:off x="3760" y="2022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1" name="Line 1135"/>
            <p:cNvSpPr>
              <a:spLocks noChangeShapeType="1"/>
            </p:cNvSpPr>
            <p:nvPr/>
          </p:nvSpPr>
          <p:spPr bwMode="auto">
            <a:xfrm>
              <a:off x="3766" y="2022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2" name="Line 1136"/>
            <p:cNvSpPr>
              <a:spLocks noChangeShapeType="1"/>
            </p:cNvSpPr>
            <p:nvPr/>
          </p:nvSpPr>
          <p:spPr bwMode="auto">
            <a:xfrm>
              <a:off x="3779" y="2022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3" name="Line 1137"/>
            <p:cNvSpPr>
              <a:spLocks noChangeShapeType="1"/>
            </p:cNvSpPr>
            <p:nvPr/>
          </p:nvSpPr>
          <p:spPr bwMode="auto">
            <a:xfrm>
              <a:off x="3791" y="2022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4" name="Line 1138"/>
            <p:cNvSpPr>
              <a:spLocks noChangeShapeType="1"/>
            </p:cNvSpPr>
            <p:nvPr/>
          </p:nvSpPr>
          <p:spPr bwMode="auto">
            <a:xfrm>
              <a:off x="3797" y="2022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5" name="Line 1139"/>
            <p:cNvSpPr>
              <a:spLocks noChangeShapeType="1"/>
            </p:cNvSpPr>
            <p:nvPr/>
          </p:nvSpPr>
          <p:spPr bwMode="auto">
            <a:xfrm>
              <a:off x="3809" y="2022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6" name="Line 1140"/>
            <p:cNvSpPr>
              <a:spLocks noChangeShapeType="1"/>
            </p:cNvSpPr>
            <p:nvPr/>
          </p:nvSpPr>
          <p:spPr bwMode="auto">
            <a:xfrm>
              <a:off x="3822" y="2022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7" name="Line 1141"/>
            <p:cNvSpPr>
              <a:spLocks noChangeShapeType="1"/>
            </p:cNvSpPr>
            <p:nvPr/>
          </p:nvSpPr>
          <p:spPr bwMode="auto">
            <a:xfrm>
              <a:off x="3828" y="2022"/>
              <a:ext cx="12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8" name="Line 1142"/>
            <p:cNvSpPr>
              <a:spLocks noChangeShapeType="1"/>
            </p:cNvSpPr>
            <p:nvPr/>
          </p:nvSpPr>
          <p:spPr bwMode="auto">
            <a:xfrm>
              <a:off x="3840" y="2028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79" name="Line 1143"/>
            <p:cNvSpPr>
              <a:spLocks noChangeShapeType="1"/>
            </p:cNvSpPr>
            <p:nvPr/>
          </p:nvSpPr>
          <p:spPr bwMode="auto">
            <a:xfrm>
              <a:off x="3852" y="2028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0" name="Line 1144"/>
            <p:cNvSpPr>
              <a:spLocks noChangeShapeType="1"/>
            </p:cNvSpPr>
            <p:nvPr/>
          </p:nvSpPr>
          <p:spPr bwMode="auto">
            <a:xfrm>
              <a:off x="3858" y="2028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1" name="Line 1145"/>
            <p:cNvSpPr>
              <a:spLocks noChangeShapeType="1"/>
            </p:cNvSpPr>
            <p:nvPr/>
          </p:nvSpPr>
          <p:spPr bwMode="auto">
            <a:xfrm>
              <a:off x="3870" y="2028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2" name="Line 1146"/>
            <p:cNvSpPr>
              <a:spLocks noChangeShapeType="1"/>
            </p:cNvSpPr>
            <p:nvPr/>
          </p:nvSpPr>
          <p:spPr bwMode="auto">
            <a:xfrm>
              <a:off x="3883" y="2028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3" name="Line 1147"/>
            <p:cNvSpPr>
              <a:spLocks noChangeShapeType="1"/>
            </p:cNvSpPr>
            <p:nvPr/>
          </p:nvSpPr>
          <p:spPr bwMode="auto">
            <a:xfrm>
              <a:off x="3889" y="2028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4" name="Line 1148"/>
            <p:cNvSpPr>
              <a:spLocks noChangeShapeType="1"/>
            </p:cNvSpPr>
            <p:nvPr/>
          </p:nvSpPr>
          <p:spPr bwMode="auto">
            <a:xfrm>
              <a:off x="3901" y="2028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5" name="Line 1149"/>
            <p:cNvSpPr>
              <a:spLocks noChangeShapeType="1"/>
            </p:cNvSpPr>
            <p:nvPr/>
          </p:nvSpPr>
          <p:spPr bwMode="auto">
            <a:xfrm>
              <a:off x="3913" y="2028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6" name="Line 1150"/>
            <p:cNvSpPr>
              <a:spLocks noChangeShapeType="1"/>
            </p:cNvSpPr>
            <p:nvPr/>
          </p:nvSpPr>
          <p:spPr bwMode="auto">
            <a:xfrm>
              <a:off x="3919" y="2028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7" name="Line 1151"/>
            <p:cNvSpPr>
              <a:spLocks noChangeShapeType="1"/>
            </p:cNvSpPr>
            <p:nvPr/>
          </p:nvSpPr>
          <p:spPr bwMode="auto">
            <a:xfrm>
              <a:off x="3932" y="2028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8" name="Line 1152"/>
            <p:cNvSpPr>
              <a:spLocks noChangeShapeType="1"/>
            </p:cNvSpPr>
            <p:nvPr/>
          </p:nvSpPr>
          <p:spPr bwMode="auto">
            <a:xfrm>
              <a:off x="3944" y="2028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89" name="Line 1153"/>
            <p:cNvSpPr>
              <a:spLocks noChangeShapeType="1"/>
            </p:cNvSpPr>
            <p:nvPr/>
          </p:nvSpPr>
          <p:spPr bwMode="auto">
            <a:xfrm>
              <a:off x="3950" y="2028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0" name="Line 1154"/>
            <p:cNvSpPr>
              <a:spLocks noChangeShapeType="1"/>
            </p:cNvSpPr>
            <p:nvPr/>
          </p:nvSpPr>
          <p:spPr bwMode="auto">
            <a:xfrm>
              <a:off x="3962" y="2028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1" name="Line 1155"/>
            <p:cNvSpPr>
              <a:spLocks noChangeShapeType="1"/>
            </p:cNvSpPr>
            <p:nvPr/>
          </p:nvSpPr>
          <p:spPr bwMode="auto">
            <a:xfrm>
              <a:off x="3974" y="2028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2" name="Line 1156"/>
            <p:cNvSpPr>
              <a:spLocks noChangeShapeType="1"/>
            </p:cNvSpPr>
            <p:nvPr/>
          </p:nvSpPr>
          <p:spPr bwMode="auto">
            <a:xfrm>
              <a:off x="3981" y="2028"/>
              <a:ext cx="12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3" name="Line 1157"/>
            <p:cNvSpPr>
              <a:spLocks noChangeShapeType="1"/>
            </p:cNvSpPr>
            <p:nvPr/>
          </p:nvSpPr>
          <p:spPr bwMode="auto">
            <a:xfrm>
              <a:off x="3993" y="2034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4" name="Line 1158"/>
            <p:cNvSpPr>
              <a:spLocks noChangeShapeType="1"/>
            </p:cNvSpPr>
            <p:nvPr/>
          </p:nvSpPr>
          <p:spPr bwMode="auto">
            <a:xfrm>
              <a:off x="3999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5" name="Line 1159"/>
            <p:cNvSpPr>
              <a:spLocks noChangeShapeType="1"/>
            </p:cNvSpPr>
            <p:nvPr/>
          </p:nvSpPr>
          <p:spPr bwMode="auto">
            <a:xfrm>
              <a:off x="4011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6" name="Line 1160"/>
            <p:cNvSpPr>
              <a:spLocks noChangeShapeType="1"/>
            </p:cNvSpPr>
            <p:nvPr/>
          </p:nvSpPr>
          <p:spPr bwMode="auto">
            <a:xfrm>
              <a:off x="4023" y="2034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7" name="Line 1161"/>
            <p:cNvSpPr>
              <a:spLocks noChangeShapeType="1"/>
            </p:cNvSpPr>
            <p:nvPr/>
          </p:nvSpPr>
          <p:spPr bwMode="auto">
            <a:xfrm>
              <a:off x="4030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8" name="Line 1162"/>
            <p:cNvSpPr>
              <a:spLocks noChangeShapeType="1"/>
            </p:cNvSpPr>
            <p:nvPr/>
          </p:nvSpPr>
          <p:spPr bwMode="auto">
            <a:xfrm>
              <a:off x="4042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699" name="Line 1163"/>
            <p:cNvSpPr>
              <a:spLocks noChangeShapeType="1"/>
            </p:cNvSpPr>
            <p:nvPr/>
          </p:nvSpPr>
          <p:spPr bwMode="auto">
            <a:xfrm>
              <a:off x="4054" y="2034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0" name="Line 1164"/>
            <p:cNvSpPr>
              <a:spLocks noChangeShapeType="1"/>
            </p:cNvSpPr>
            <p:nvPr/>
          </p:nvSpPr>
          <p:spPr bwMode="auto">
            <a:xfrm>
              <a:off x="4060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1" name="Line 1165"/>
            <p:cNvSpPr>
              <a:spLocks noChangeShapeType="1"/>
            </p:cNvSpPr>
            <p:nvPr/>
          </p:nvSpPr>
          <p:spPr bwMode="auto">
            <a:xfrm>
              <a:off x="4072" y="2034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2" name="Line 1166"/>
            <p:cNvSpPr>
              <a:spLocks noChangeShapeType="1"/>
            </p:cNvSpPr>
            <p:nvPr/>
          </p:nvSpPr>
          <p:spPr bwMode="auto">
            <a:xfrm>
              <a:off x="4085" y="2034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3" name="Line 1167"/>
            <p:cNvSpPr>
              <a:spLocks noChangeShapeType="1"/>
            </p:cNvSpPr>
            <p:nvPr/>
          </p:nvSpPr>
          <p:spPr bwMode="auto">
            <a:xfrm>
              <a:off x="4091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4" name="Line 1168"/>
            <p:cNvSpPr>
              <a:spLocks noChangeShapeType="1"/>
            </p:cNvSpPr>
            <p:nvPr/>
          </p:nvSpPr>
          <p:spPr bwMode="auto">
            <a:xfrm>
              <a:off x="4103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5" name="Line 1169"/>
            <p:cNvSpPr>
              <a:spLocks noChangeShapeType="1"/>
            </p:cNvSpPr>
            <p:nvPr/>
          </p:nvSpPr>
          <p:spPr bwMode="auto">
            <a:xfrm>
              <a:off x="4115" y="2034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6" name="Line 1170"/>
            <p:cNvSpPr>
              <a:spLocks noChangeShapeType="1"/>
            </p:cNvSpPr>
            <p:nvPr/>
          </p:nvSpPr>
          <p:spPr bwMode="auto">
            <a:xfrm>
              <a:off x="4121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7" name="Line 1171"/>
            <p:cNvSpPr>
              <a:spLocks noChangeShapeType="1"/>
            </p:cNvSpPr>
            <p:nvPr/>
          </p:nvSpPr>
          <p:spPr bwMode="auto">
            <a:xfrm>
              <a:off x="4133" y="2034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8" name="Line 1172"/>
            <p:cNvSpPr>
              <a:spLocks noChangeShapeType="1"/>
            </p:cNvSpPr>
            <p:nvPr/>
          </p:nvSpPr>
          <p:spPr bwMode="auto">
            <a:xfrm>
              <a:off x="4146" y="2034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09" name="Line 1173"/>
            <p:cNvSpPr>
              <a:spLocks noChangeShapeType="1"/>
            </p:cNvSpPr>
            <p:nvPr/>
          </p:nvSpPr>
          <p:spPr bwMode="auto">
            <a:xfrm>
              <a:off x="4152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0" name="Line 1174"/>
            <p:cNvSpPr>
              <a:spLocks noChangeShapeType="1"/>
            </p:cNvSpPr>
            <p:nvPr/>
          </p:nvSpPr>
          <p:spPr bwMode="auto">
            <a:xfrm>
              <a:off x="4164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1" name="Line 1175"/>
            <p:cNvSpPr>
              <a:spLocks noChangeShapeType="1"/>
            </p:cNvSpPr>
            <p:nvPr/>
          </p:nvSpPr>
          <p:spPr bwMode="auto">
            <a:xfrm>
              <a:off x="4176" y="2034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2" name="Line 1176"/>
            <p:cNvSpPr>
              <a:spLocks noChangeShapeType="1"/>
            </p:cNvSpPr>
            <p:nvPr/>
          </p:nvSpPr>
          <p:spPr bwMode="auto">
            <a:xfrm>
              <a:off x="4182" y="2034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3" name="Line 1177"/>
            <p:cNvSpPr>
              <a:spLocks noChangeShapeType="1"/>
            </p:cNvSpPr>
            <p:nvPr/>
          </p:nvSpPr>
          <p:spPr bwMode="auto">
            <a:xfrm>
              <a:off x="4195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4" name="Line 1178"/>
            <p:cNvSpPr>
              <a:spLocks noChangeShapeType="1"/>
            </p:cNvSpPr>
            <p:nvPr/>
          </p:nvSpPr>
          <p:spPr bwMode="auto">
            <a:xfrm>
              <a:off x="4207" y="2034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5" name="Line 1179"/>
            <p:cNvSpPr>
              <a:spLocks noChangeShapeType="1"/>
            </p:cNvSpPr>
            <p:nvPr/>
          </p:nvSpPr>
          <p:spPr bwMode="auto">
            <a:xfrm>
              <a:off x="4213" y="2034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6" name="Line 1180"/>
            <p:cNvSpPr>
              <a:spLocks noChangeShapeType="1"/>
            </p:cNvSpPr>
            <p:nvPr/>
          </p:nvSpPr>
          <p:spPr bwMode="auto">
            <a:xfrm>
              <a:off x="4225" y="2034"/>
              <a:ext cx="12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7" name="Line 1181"/>
            <p:cNvSpPr>
              <a:spLocks noChangeShapeType="1"/>
            </p:cNvSpPr>
            <p:nvPr/>
          </p:nvSpPr>
          <p:spPr bwMode="auto">
            <a:xfrm>
              <a:off x="4237" y="2040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8" name="Line 1182"/>
            <p:cNvSpPr>
              <a:spLocks noChangeShapeType="1"/>
            </p:cNvSpPr>
            <p:nvPr/>
          </p:nvSpPr>
          <p:spPr bwMode="auto">
            <a:xfrm>
              <a:off x="4244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19" name="Line 1183"/>
            <p:cNvSpPr>
              <a:spLocks noChangeShapeType="1"/>
            </p:cNvSpPr>
            <p:nvPr/>
          </p:nvSpPr>
          <p:spPr bwMode="auto">
            <a:xfrm>
              <a:off x="4256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0" name="Line 1184"/>
            <p:cNvSpPr>
              <a:spLocks noChangeShapeType="1"/>
            </p:cNvSpPr>
            <p:nvPr/>
          </p:nvSpPr>
          <p:spPr bwMode="auto">
            <a:xfrm>
              <a:off x="4268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1" name="Line 1185"/>
            <p:cNvSpPr>
              <a:spLocks noChangeShapeType="1"/>
            </p:cNvSpPr>
            <p:nvPr/>
          </p:nvSpPr>
          <p:spPr bwMode="auto">
            <a:xfrm>
              <a:off x="4274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2" name="Line 1186"/>
            <p:cNvSpPr>
              <a:spLocks noChangeShapeType="1"/>
            </p:cNvSpPr>
            <p:nvPr/>
          </p:nvSpPr>
          <p:spPr bwMode="auto">
            <a:xfrm>
              <a:off x="4286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3" name="Line 1187"/>
            <p:cNvSpPr>
              <a:spLocks noChangeShapeType="1"/>
            </p:cNvSpPr>
            <p:nvPr/>
          </p:nvSpPr>
          <p:spPr bwMode="auto">
            <a:xfrm>
              <a:off x="4299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4" name="Line 1188"/>
            <p:cNvSpPr>
              <a:spLocks noChangeShapeType="1"/>
            </p:cNvSpPr>
            <p:nvPr/>
          </p:nvSpPr>
          <p:spPr bwMode="auto">
            <a:xfrm>
              <a:off x="4305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5" name="Line 1189"/>
            <p:cNvSpPr>
              <a:spLocks noChangeShapeType="1"/>
            </p:cNvSpPr>
            <p:nvPr/>
          </p:nvSpPr>
          <p:spPr bwMode="auto">
            <a:xfrm>
              <a:off x="4317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6" name="Line 1190"/>
            <p:cNvSpPr>
              <a:spLocks noChangeShapeType="1"/>
            </p:cNvSpPr>
            <p:nvPr/>
          </p:nvSpPr>
          <p:spPr bwMode="auto">
            <a:xfrm>
              <a:off x="4329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7" name="Line 1191"/>
            <p:cNvSpPr>
              <a:spLocks noChangeShapeType="1"/>
            </p:cNvSpPr>
            <p:nvPr/>
          </p:nvSpPr>
          <p:spPr bwMode="auto">
            <a:xfrm>
              <a:off x="4335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8" name="Line 1192"/>
            <p:cNvSpPr>
              <a:spLocks noChangeShapeType="1"/>
            </p:cNvSpPr>
            <p:nvPr/>
          </p:nvSpPr>
          <p:spPr bwMode="auto">
            <a:xfrm>
              <a:off x="4348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29" name="Line 1193"/>
            <p:cNvSpPr>
              <a:spLocks noChangeShapeType="1"/>
            </p:cNvSpPr>
            <p:nvPr/>
          </p:nvSpPr>
          <p:spPr bwMode="auto">
            <a:xfrm>
              <a:off x="4354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0" name="Line 1194"/>
            <p:cNvSpPr>
              <a:spLocks noChangeShapeType="1"/>
            </p:cNvSpPr>
            <p:nvPr/>
          </p:nvSpPr>
          <p:spPr bwMode="auto">
            <a:xfrm>
              <a:off x="4366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1" name="Line 1195"/>
            <p:cNvSpPr>
              <a:spLocks noChangeShapeType="1"/>
            </p:cNvSpPr>
            <p:nvPr/>
          </p:nvSpPr>
          <p:spPr bwMode="auto">
            <a:xfrm>
              <a:off x="4378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2" name="Line 1196"/>
            <p:cNvSpPr>
              <a:spLocks noChangeShapeType="1"/>
            </p:cNvSpPr>
            <p:nvPr/>
          </p:nvSpPr>
          <p:spPr bwMode="auto">
            <a:xfrm>
              <a:off x="4384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3" name="Line 1197"/>
            <p:cNvSpPr>
              <a:spLocks noChangeShapeType="1"/>
            </p:cNvSpPr>
            <p:nvPr/>
          </p:nvSpPr>
          <p:spPr bwMode="auto">
            <a:xfrm>
              <a:off x="4397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4" name="Line 1198"/>
            <p:cNvSpPr>
              <a:spLocks noChangeShapeType="1"/>
            </p:cNvSpPr>
            <p:nvPr/>
          </p:nvSpPr>
          <p:spPr bwMode="auto">
            <a:xfrm>
              <a:off x="4409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5" name="Line 1199"/>
            <p:cNvSpPr>
              <a:spLocks noChangeShapeType="1"/>
            </p:cNvSpPr>
            <p:nvPr/>
          </p:nvSpPr>
          <p:spPr bwMode="auto">
            <a:xfrm>
              <a:off x="4415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6" name="Line 1200"/>
            <p:cNvSpPr>
              <a:spLocks noChangeShapeType="1"/>
            </p:cNvSpPr>
            <p:nvPr/>
          </p:nvSpPr>
          <p:spPr bwMode="auto">
            <a:xfrm>
              <a:off x="4427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7" name="Line 1201"/>
            <p:cNvSpPr>
              <a:spLocks noChangeShapeType="1"/>
            </p:cNvSpPr>
            <p:nvPr/>
          </p:nvSpPr>
          <p:spPr bwMode="auto">
            <a:xfrm>
              <a:off x="4439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8" name="Line 1202"/>
            <p:cNvSpPr>
              <a:spLocks noChangeShapeType="1"/>
            </p:cNvSpPr>
            <p:nvPr/>
          </p:nvSpPr>
          <p:spPr bwMode="auto">
            <a:xfrm>
              <a:off x="4445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39" name="Line 1203"/>
            <p:cNvSpPr>
              <a:spLocks noChangeShapeType="1"/>
            </p:cNvSpPr>
            <p:nvPr/>
          </p:nvSpPr>
          <p:spPr bwMode="auto">
            <a:xfrm>
              <a:off x="4458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0" name="Line 1204"/>
            <p:cNvSpPr>
              <a:spLocks noChangeShapeType="1"/>
            </p:cNvSpPr>
            <p:nvPr/>
          </p:nvSpPr>
          <p:spPr bwMode="auto">
            <a:xfrm>
              <a:off x="4470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1" name="Line 1205"/>
            <p:cNvSpPr>
              <a:spLocks noChangeShapeType="1"/>
            </p:cNvSpPr>
            <p:nvPr/>
          </p:nvSpPr>
          <p:spPr bwMode="auto">
            <a:xfrm>
              <a:off x="4476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2" name="Line 1206"/>
            <p:cNvSpPr>
              <a:spLocks noChangeShapeType="1"/>
            </p:cNvSpPr>
            <p:nvPr/>
          </p:nvSpPr>
          <p:spPr bwMode="auto">
            <a:xfrm>
              <a:off x="4488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3" name="Line 1207"/>
            <p:cNvSpPr>
              <a:spLocks noChangeShapeType="1"/>
            </p:cNvSpPr>
            <p:nvPr/>
          </p:nvSpPr>
          <p:spPr bwMode="auto">
            <a:xfrm>
              <a:off x="4500" y="2040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4" name="Line 1208"/>
            <p:cNvSpPr>
              <a:spLocks noChangeShapeType="1"/>
            </p:cNvSpPr>
            <p:nvPr/>
          </p:nvSpPr>
          <p:spPr bwMode="auto">
            <a:xfrm>
              <a:off x="4507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5" name="Line 1209"/>
            <p:cNvSpPr>
              <a:spLocks noChangeShapeType="1"/>
            </p:cNvSpPr>
            <p:nvPr/>
          </p:nvSpPr>
          <p:spPr bwMode="auto">
            <a:xfrm>
              <a:off x="4519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6" name="Line 1210"/>
            <p:cNvSpPr>
              <a:spLocks noChangeShapeType="1"/>
            </p:cNvSpPr>
            <p:nvPr/>
          </p:nvSpPr>
          <p:spPr bwMode="auto">
            <a:xfrm>
              <a:off x="4531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7" name="Line 1211"/>
            <p:cNvSpPr>
              <a:spLocks noChangeShapeType="1"/>
            </p:cNvSpPr>
            <p:nvPr/>
          </p:nvSpPr>
          <p:spPr bwMode="auto">
            <a:xfrm>
              <a:off x="4537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8" name="Line 1212"/>
            <p:cNvSpPr>
              <a:spLocks noChangeShapeType="1"/>
            </p:cNvSpPr>
            <p:nvPr/>
          </p:nvSpPr>
          <p:spPr bwMode="auto">
            <a:xfrm>
              <a:off x="4549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49" name="Line 1213"/>
            <p:cNvSpPr>
              <a:spLocks noChangeShapeType="1"/>
            </p:cNvSpPr>
            <p:nvPr/>
          </p:nvSpPr>
          <p:spPr bwMode="auto">
            <a:xfrm>
              <a:off x="4562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0" name="Line 1214"/>
            <p:cNvSpPr>
              <a:spLocks noChangeShapeType="1"/>
            </p:cNvSpPr>
            <p:nvPr/>
          </p:nvSpPr>
          <p:spPr bwMode="auto">
            <a:xfrm>
              <a:off x="4568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1" name="Line 1215"/>
            <p:cNvSpPr>
              <a:spLocks noChangeShapeType="1"/>
            </p:cNvSpPr>
            <p:nvPr/>
          </p:nvSpPr>
          <p:spPr bwMode="auto">
            <a:xfrm>
              <a:off x="4580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2" name="Line 1216"/>
            <p:cNvSpPr>
              <a:spLocks noChangeShapeType="1"/>
            </p:cNvSpPr>
            <p:nvPr/>
          </p:nvSpPr>
          <p:spPr bwMode="auto">
            <a:xfrm>
              <a:off x="4592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3" name="Line 1217"/>
            <p:cNvSpPr>
              <a:spLocks noChangeShapeType="1"/>
            </p:cNvSpPr>
            <p:nvPr/>
          </p:nvSpPr>
          <p:spPr bwMode="auto">
            <a:xfrm>
              <a:off x="4598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4" name="Line 1218"/>
            <p:cNvSpPr>
              <a:spLocks noChangeShapeType="1"/>
            </p:cNvSpPr>
            <p:nvPr/>
          </p:nvSpPr>
          <p:spPr bwMode="auto">
            <a:xfrm>
              <a:off x="4611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5" name="Line 1219"/>
            <p:cNvSpPr>
              <a:spLocks noChangeShapeType="1"/>
            </p:cNvSpPr>
            <p:nvPr/>
          </p:nvSpPr>
          <p:spPr bwMode="auto">
            <a:xfrm>
              <a:off x="4623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6" name="Line 1220"/>
            <p:cNvSpPr>
              <a:spLocks noChangeShapeType="1"/>
            </p:cNvSpPr>
            <p:nvPr/>
          </p:nvSpPr>
          <p:spPr bwMode="auto">
            <a:xfrm>
              <a:off x="4629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7" name="Line 1221"/>
            <p:cNvSpPr>
              <a:spLocks noChangeShapeType="1"/>
            </p:cNvSpPr>
            <p:nvPr/>
          </p:nvSpPr>
          <p:spPr bwMode="auto">
            <a:xfrm>
              <a:off x="4641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8" name="Line 1222"/>
            <p:cNvSpPr>
              <a:spLocks noChangeShapeType="1"/>
            </p:cNvSpPr>
            <p:nvPr/>
          </p:nvSpPr>
          <p:spPr bwMode="auto">
            <a:xfrm>
              <a:off x="4653" y="2040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59" name="Line 1223"/>
            <p:cNvSpPr>
              <a:spLocks noChangeShapeType="1"/>
            </p:cNvSpPr>
            <p:nvPr/>
          </p:nvSpPr>
          <p:spPr bwMode="auto">
            <a:xfrm>
              <a:off x="4660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0" name="Line 1224"/>
            <p:cNvSpPr>
              <a:spLocks noChangeShapeType="1"/>
            </p:cNvSpPr>
            <p:nvPr/>
          </p:nvSpPr>
          <p:spPr bwMode="auto">
            <a:xfrm>
              <a:off x="4672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1" name="Line 1225"/>
            <p:cNvSpPr>
              <a:spLocks noChangeShapeType="1"/>
            </p:cNvSpPr>
            <p:nvPr/>
          </p:nvSpPr>
          <p:spPr bwMode="auto">
            <a:xfrm>
              <a:off x="4684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2" name="Line 1226"/>
            <p:cNvSpPr>
              <a:spLocks noChangeShapeType="1"/>
            </p:cNvSpPr>
            <p:nvPr/>
          </p:nvSpPr>
          <p:spPr bwMode="auto">
            <a:xfrm>
              <a:off x="4690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3" name="Line 1227"/>
            <p:cNvSpPr>
              <a:spLocks noChangeShapeType="1"/>
            </p:cNvSpPr>
            <p:nvPr/>
          </p:nvSpPr>
          <p:spPr bwMode="auto">
            <a:xfrm>
              <a:off x="4702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4" name="Line 1228"/>
            <p:cNvSpPr>
              <a:spLocks noChangeShapeType="1"/>
            </p:cNvSpPr>
            <p:nvPr/>
          </p:nvSpPr>
          <p:spPr bwMode="auto">
            <a:xfrm>
              <a:off x="4715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5" name="Line 1229"/>
            <p:cNvSpPr>
              <a:spLocks noChangeShapeType="1"/>
            </p:cNvSpPr>
            <p:nvPr/>
          </p:nvSpPr>
          <p:spPr bwMode="auto">
            <a:xfrm>
              <a:off x="4721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6" name="Line 1230"/>
            <p:cNvSpPr>
              <a:spLocks noChangeShapeType="1"/>
            </p:cNvSpPr>
            <p:nvPr/>
          </p:nvSpPr>
          <p:spPr bwMode="auto">
            <a:xfrm>
              <a:off x="4733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7" name="Line 1231"/>
            <p:cNvSpPr>
              <a:spLocks noChangeShapeType="1"/>
            </p:cNvSpPr>
            <p:nvPr/>
          </p:nvSpPr>
          <p:spPr bwMode="auto">
            <a:xfrm>
              <a:off x="4739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8" name="Line 1232"/>
            <p:cNvSpPr>
              <a:spLocks noChangeShapeType="1"/>
            </p:cNvSpPr>
            <p:nvPr/>
          </p:nvSpPr>
          <p:spPr bwMode="auto">
            <a:xfrm>
              <a:off x="4751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69" name="Line 1233"/>
            <p:cNvSpPr>
              <a:spLocks noChangeShapeType="1"/>
            </p:cNvSpPr>
            <p:nvPr/>
          </p:nvSpPr>
          <p:spPr bwMode="auto">
            <a:xfrm>
              <a:off x="4764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70" name="Line 1234"/>
            <p:cNvSpPr>
              <a:spLocks noChangeShapeType="1"/>
            </p:cNvSpPr>
            <p:nvPr/>
          </p:nvSpPr>
          <p:spPr bwMode="auto">
            <a:xfrm>
              <a:off x="4770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71" name="Line 1235"/>
            <p:cNvSpPr>
              <a:spLocks noChangeShapeType="1"/>
            </p:cNvSpPr>
            <p:nvPr/>
          </p:nvSpPr>
          <p:spPr bwMode="auto">
            <a:xfrm>
              <a:off x="4782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72" name="Line 1236"/>
            <p:cNvSpPr>
              <a:spLocks noChangeShapeType="1"/>
            </p:cNvSpPr>
            <p:nvPr/>
          </p:nvSpPr>
          <p:spPr bwMode="auto">
            <a:xfrm>
              <a:off x="4794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73" name="Line 1237"/>
            <p:cNvSpPr>
              <a:spLocks noChangeShapeType="1"/>
            </p:cNvSpPr>
            <p:nvPr/>
          </p:nvSpPr>
          <p:spPr bwMode="auto">
            <a:xfrm>
              <a:off x="4800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74" name="Line 1238"/>
            <p:cNvSpPr>
              <a:spLocks noChangeShapeType="1"/>
            </p:cNvSpPr>
            <p:nvPr/>
          </p:nvSpPr>
          <p:spPr bwMode="auto">
            <a:xfrm>
              <a:off x="4812" y="2040"/>
              <a:ext cx="13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75" name="Line 1239"/>
            <p:cNvSpPr>
              <a:spLocks noChangeShapeType="1"/>
            </p:cNvSpPr>
            <p:nvPr/>
          </p:nvSpPr>
          <p:spPr bwMode="auto">
            <a:xfrm>
              <a:off x="4825" y="2040"/>
              <a:ext cx="6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76" name="Line 1240"/>
            <p:cNvSpPr>
              <a:spLocks noChangeShapeType="1"/>
            </p:cNvSpPr>
            <p:nvPr/>
          </p:nvSpPr>
          <p:spPr bwMode="auto">
            <a:xfrm>
              <a:off x="4831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77" name="Line 1241"/>
            <p:cNvSpPr>
              <a:spLocks noChangeShapeType="1"/>
            </p:cNvSpPr>
            <p:nvPr/>
          </p:nvSpPr>
          <p:spPr bwMode="auto">
            <a:xfrm>
              <a:off x="4843" y="2040"/>
              <a:ext cx="1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6778" name="Line 1242"/>
          <p:cNvSpPr>
            <a:spLocks noChangeShapeType="1"/>
          </p:cNvSpPr>
          <p:nvPr/>
        </p:nvSpPr>
        <p:spPr bwMode="auto">
          <a:xfrm>
            <a:off x="7281863" y="1987550"/>
            <a:ext cx="0" cy="1730375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grpSp>
        <p:nvGrpSpPr>
          <p:cNvPr id="8" name="Group 1243"/>
          <p:cNvGrpSpPr>
            <a:grpSpLocks/>
          </p:cNvGrpSpPr>
          <p:nvPr/>
        </p:nvGrpSpPr>
        <p:grpSpPr bwMode="auto">
          <a:xfrm>
            <a:off x="838200" y="2219325"/>
            <a:ext cx="3225800" cy="2271713"/>
            <a:chOff x="528" y="1398"/>
            <a:chExt cx="2032" cy="1431"/>
          </a:xfrm>
        </p:grpSpPr>
        <p:sp>
          <p:nvSpPr>
            <p:cNvPr id="66780" name="Rectangle 1244"/>
            <p:cNvSpPr>
              <a:spLocks noChangeArrowheads="1"/>
            </p:cNvSpPr>
            <p:nvPr/>
          </p:nvSpPr>
          <p:spPr bwMode="auto">
            <a:xfrm>
              <a:off x="528" y="2682"/>
              <a:ext cx="272" cy="103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81" name="Rectangle 1245"/>
            <p:cNvSpPr>
              <a:spLocks noChangeArrowheads="1"/>
            </p:cNvSpPr>
            <p:nvPr/>
          </p:nvSpPr>
          <p:spPr bwMode="auto">
            <a:xfrm>
              <a:off x="843" y="2675"/>
              <a:ext cx="27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GB" sz="1600" b="1">
                  <a:solidFill>
                    <a:srgbClr val="000080"/>
                  </a:solidFill>
                  <a:latin typeface="Futura Lt BT" pitchFamily="34" charset="0"/>
                  <a:ea typeface="MS PGothic" pitchFamily="34" charset="-128"/>
                </a:rPr>
                <a:t>USA</a:t>
              </a:r>
              <a:endParaRPr lang="en-GB" sz="1600">
                <a:latin typeface="Futura Lt BT" pitchFamily="34" charset="0"/>
                <a:ea typeface="MS PGothic" pitchFamily="34" charset="-128"/>
              </a:endParaRPr>
            </a:p>
          </p:txBody>
        </p:sp>
        <p:sp>
          <p:nvSpPr>
            <p:cNvPr id="66782" name="Line 1246"/>
            <p:cNvSpPr>
              <a:spLocks noChangeShapeType="1"/>
            </p:cNvSpPr>
            <p:nvPr/>
          </p:nvSpPr>
          <p:spPr bwMode="auto">
            <a:xfrm flipH="1">
              <a:off x="2496" y="1398"/>
              <a:ext cx="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oval" w="sm" len="sm"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9" name="Group 1247"/>
          <p:cNvGrpSpPr>
            <a:grpSpLocks/>
          </p:cNvGrpSpPr>
          <p:nvPr/>
        </p:nvGrpSpPr>
        <p:grpSpPr bwMode="auto">
          <a:xfrm>
            <a:off x="838200" y="2895600"/>
            <a:ext cx="3225800" cy="1274763"/>
            <a:chOff x="528" y="1824"/>
            <a:chExt cx="2032" cy="803"/>
          </a:xfrm>
        </p:grpSpPr>
        <p:sp>
          <p:nvSpPr>
            <p:cNvPr id="66784" name="Rectangle 1248"/>
            <p:cNvSpPr>
              <a:spLocks noChangeArrowheads="1"/>
            </p:cNvSpPr>
            <p:nvPr/>
          </p:nvSpPr>
          <p:spPr bwMode="auto">
            <a:xfrm>
              <a:off x="528" y="2475"/>
              <a:ext cx="272" cy="109"/>
            </a:xfrm>
            <a:prstGeom prst="rect">
              <a:avLst/>
            </a:prstGeom>
            <a:solidFill>
              <a:srgbClr val="99993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85" name="Rectangle 1249"/>
            <p:cNvSpPr>
              <a:spLocks noChangeArrowheads="1"/>
            </p:cNvSpPr>
            <p:nvPr/>
          </p:nvSpPr>
          <p:spPr bwMode="auto">
            <a:xfrm>
              <a:off x="844" y="2473"/>
              <a:ext cx="108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GB" sz="1600" b="1">
                  <a:solidFill>
                    <a:srgbClr val="000080"/>
                  </a:solidFill>
                  <a:latin typeface="Futura Lt BT" pitchFamily="34" charset="0"/>
                  <a:ea typeface="MS PGothic" pitchFamily="34" charset="-128"/>
                </a:rPr>
                <a:t>OECD minus USA</a:t>
              </a:r>
              <a:endParaRPr lang="en-GB" sz="1600">
                <a:latin typeface="Futura Lt BT" pitchFamily="34" charset="0"/>
                <a:ea typeface="MS PGothic" pitchFamily="34" charset="-128"/>
              </a:endParaRPr>
            </a:p>
          </p:txBody>
        </p:sp>
        <p:sp>
          <p:nvSpPr>
            <p:cNvPr id="66786" name="Line 1250"/>
            <p:cNvSpPr>
              <a:spLocks noChangeShapeType="1"/>
            </p:cNvSpPr>
            <p:nvPr/>
          </p:nvSpPr>
          <p:spPr bwMode="auto">
            <a:xfrm flipH="1">
              <a:off x="2496" y="1824"/>
              <a:ext cx="64" cy="0"/>
            </a:xfrm>
            <a:prstGeom prst="line">
              <a:avLst/>
            </a:prstGeom>
            <a:noFill/>
            <a:ln w="28575">
              <a:solidFill>
                <a:srgbClr val="999933"/>
              </a:solidFill>
              <a:round/>
              <a:headEnd type="oval" w="sm" len="sm"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0" name="Group 1251"/>
          <p:cNvGrpSpPr>
            <a:grpSpLocks/>
          </p:cNvGrpSpPr>
          <p:nvPr/>
        </p:nvGrpSpPr>
        <p:grpSpPr bwMode="auto">
          <a:xfrm>
            <a:off x="838200" y="3108325"/>
            <a:ext cx="3225800" cy="762000"/>
            <a:chOff x="528" y="1958"/>
            <a:chExt cx="2032" cy="480"/>
          </a:xfrm>
        </p:grpSpPr>
        <p:sp>
          <p:nvSpPr>
            <p:cNvPr id="66788" name="Rectangle 1252"/>
            <p:cNvSpPr>
              <a:spLocks noChangeArrowheads="1"/>
            </p:cNvSpPr>
            <p:nvPr/>
          </p:nvSpPr>
          <p:spPr bwMode="auto">
            <a:xfrm>
              <a:off x="528" y="2293"/>
              <a:ext cx="272" cy="10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89" name="Rectangle 1253"/>
            <p:cNvSpPr>
              <a:spLocks noChangeArrowheads="1"/>
            </p:cNvSpPr>
            <p:nvPr/>
          </p:nvSpPr>
          <p:spPr bwMode="auto">
            <a:xfrm>
              <a:off x="841" y="2284"/>
              <a:ext cx="1266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GB" sz="1600" b="1">
                  <a:solidFill>
                    <a:srgbClr val="000080"/>
                  </a:solidFill>
                  <a:latin typeface="Futura Lt BT" pitchFamily="34" charset="0"/>
                  <a:ea typeface="MS PGothic" pitchFamily="34" charset="-128"/>
                </a:rPr>
                <a:t>Annex 1 (non-OECD)</a:t>
              </a:r>
              <a:endParaRPr lang="en-GB" sz="1600">
                <a:latin typeface="Futura Lt BT" pitchFamily="34" charset="0"/>
                <a:ea typeface="MS PGothic" pitchFamily="34" charset="-128"/>
              </a:endParaRPr>
            </a:p>
          </p:txBody>
        </p:sp>
        <p:sp>
          <p:nvSpPr>
            <p:cNvPr id="66790" name="Line 1254"/>
            <p:cNvSpPr>
              <a:spLocks noChangeShapeType="1"/>
            </p:cNvSpPr>
            <p:nvPr/>
          </p:nvSpPr>
          <p:spPr bwMode="auto">
            <a:xfrm flipH="1">
              <a:off x="2496" y="1958"/>
              <a:ext cx="64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oval" w="sm" len="sm"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1" name="Group 1255"/>
          <p:cNvGrpSpPr>
            <a:grpSpLocks/>
          </p:cNvGrpSpPr>
          <p:nvPr/>
        </p:nvGrpSpPr>
        <p:grpSpPr bwMode="auto">
          <a:xfrm>
            <a:off x="838200" y="3336925"/>
            <a:ext cx="3225800" cy="244475"/>
            <a:chOff x="528" y="2102"/>
            <a:chExt cx="2032" cy="154"/>
          </a:xfrm>
        </p:grpSpPr>
        <p:sp>
          <p:nvSpPr>
            <p:cNvPr id="66792" name="Rectangle 1256"/>
            <p:cNvSpPr>
              <a:spLocks noChangeArrowheads="1"/>
            </p:cNvSpPr>
            <p:nvPr/>
          </p:nvSpPr>
          <p:spPr bwMode="auto">
            <a:xfrm>
              <a:off x="528" y="2105"/>
              <a:ext cx="272" cy="10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93" name="Rectangle 1257"/>
            <p:cNvSpPr>
              <a:spLocks noChangeArrowheads="1"/>
            </p:cNvSpPr>
            <p:nvPr/>
          </p:nvSpPr>
          <p:spPr bwMode="auto">
            <a:xfrm>
              <a:off x="842" y="2102"/>
              <a:ext cx="356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GB" sz="1600" b="1">
                  <a:solidFill>
                    <a:srgbClr val="000080"/>
                  </a:solidFill>
                  <a:latin typeface="Futura Lt BT" pitchFamily="34" charset="0"/>
                  <a:ea typeface="MS PGothic" pitchFamily="34" charset="-128"/>
                </a:rPr>
                <a:t>China</a:t>
              </a:r>
              <a:endParaRPr lang="en-GB" sz="1600">
                <a:latin typeface="Futura Lt BT" pitchFamily="34" charset="0"/>
                <a:ea typeface="MS PGothic" pitchFamily="34" charset="-128"/>
              </a:endParaRPr>
            </a:p>
          </p:txBody>
        </p:sp>
        <p:sp>
          <p:nvSpPr>
            <p:cNvPr id="66794" name="Line 1258"/>
            <p:cNvSpPr>
              <a:spLocks noChangeShapeType="1"/>
            </p:cNvSpPr>
            <p:nvPr/>
          </p:nvSpPr>
          <p:spPr bwMode="auto">
            <a:xfrm flipH="1">
              <a:off x="2496" y="2210"/>
              <a:ext cx="6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 type="oval" w="sm" len="sm"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2" name="Group 1259"/>
          <p:cNvGrpSpPr>
            <a:grpSpLocks/>
          </p:cNvGrpSpPr>
          <p:nvPr/>
        </p:nvGrpSpPr>
        <p:grpSpPr bwMode="auto">
          <a:xfrm>
            <a:off x="838200" y="2717800"/>
            <a:ext cx="3225800" cy="838200"/>
            <a:chOff x="528" y="1712"/>
            <a:chExt cx="2032" cy="528"/>
          </a:xfrm>
        </p:grpSpPr>
        <p:sp>
          <p:nvSpPr>
            <p:cNvPr id="66796" name="Rectangle 1260"/>
            <p:cNvSpPr>
              <a:spLocks noChangeArrowheads="1"/>
            </p:cNvSpPr>
            <p:nvPr/>
          </p:nvSpPr>
          <p:spPr bwMode="auto">
            <a:xfrm>
              <a:off x="528" y="1721"/>
              <a:ext cx="272" cy="113"/>
            </a:xfrm>
            <a:prstGeom prst="rect">
              <a:avLst/>
            </a:prstGeom>
            <a:solidFill>
              <a:srgbClr val="FF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797" name="Rectangle 1261"/>
            <p:cNvSpPr>
              <a:spLocks noChangeArrowheads="1"/>
            </p:cNvSpPr>
            <p:nvPr/>
          </p:nvSpPr>
          <p:spPr bwMode="auto">
            <a:xfrm>
              <a:off x="841" y="1712"/>
              <a:ext cx="83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GB" sz="1600" b="1">
                  <a:solidFill>
                    <a:srgbClr val="000080"/>
                  </a:solidFill>
                  <a:latin typeface="Futura Lt BT" pitchFamily="34" charset="0"/>
                  <a:ea typeface="MS PGothic" pitchFamily="34" charset="-128"/>
                </a:rPr>
                <a:t>Rest of World</a:t>
              </a:r>
              <a:endParaRPr lang="en-GB" sz="1600">
                <a:latin typeface="Futura Lt BT" pitchFamily="34" charset="0"/>
                <a:ea typeface="MS PGothic" pitchFamily="34" charset="-128"/>
              </a:endParaRPr>
            </a:p>
          </p:txBody>
        </p:sp>
        <p:sp>
          <p:nvSpPr>
            <p:cNvPr id="66798" name="Line 1262"/>
            <p:cNvSpPr>
              <a:spLocks noChangeShapeType="1"/>
            </p:cNvSpPr>
            <p:nvPr/>
          </p:nvSpPr>
          <p:spPr bwMode="auto">
            <a:xfrm flipH="1">
              <a:off x="2496" y="2240"/>
              <a:ext cx="64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 type="oval" w="sm" len="sm"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3" name="Group 1263"/>
          <p:cNvGrpSpPr>
            <a:grpSpLocks/>
          </p:cNvGrpSpPr>
          <p:nvPr/>
        </p:nvGrpSpPr>
        <p:grpSpPr bwMode="auto">
          <a:xfrm>
            <a:off x="838200" y="3022600"/>
            <a:ext cx="3225800" cy="622300"/>
            <a:chOff x="528" y="1904"/>
            <a:chExt cx="2032" cy="392"/>
          </a:xfrm>
        </p:grpSpPr>
        <p:sp>
          <p:nvSpPr>
            <p:cNvPr id="66800" name="Rectangle 1264"/>
            <p:cNvSpPr>
              <a:spLocks noChangeArrowheads="1"/>
            </p:cNvSpPr>
            <p:nvPr/>
          </p:nvSpPr>
          <p:spPr bwMode="auto">
            <a:xfrm>
              <a:off x="528" y="1913"/>
              <a:ext cx="272" cy="97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801" name="Rectangle 1265"/>
            <p:cNvSpPr>
              <a:spLocks noChangeArrowheads="1"/>
            </p:cNvSpPr>
            <p:nvPr/>
          </p:nvSpPr>
          <p:spPr bwMode="auto">
            <a:xfrm>
              <a:off x="843" y="1904"/>
              <a:ext cx="29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GB" sz="1600" b="1">
                  <a:solidFill>
                    <a:srgbClr val="000080"/>
                  </a:solidFill>
                  <a:latin typeface="Futura Lt BT" pitchFamily="34" charset="0"/>
                  <a:ea typeface="MS PGothic" pitchFamily="34" charset="-128"/>
                </a:rPr>
                <a:t>India</a:t>
              </a:r>
              <a:endParaRPr lang="en-GB" sz="1600">
                <a:latin typeface="Futura Lt BT" pitchFamily="34" charset="0"/>
                <a:ea typeface="MS PGothic" pitchFamily="34" charset="-128"/>
              </a:endParaRPr>
            </a:p>
          </p:txBody>
        </p:sp>
        <p:sp>
          <p:nvSpPr>
            <p:cNvPr id="66802" name="Line 1266"/>
            <p:cNvSpPr>
              <a:spLocks noChangeShapeType="1"/>
            </p:cNvSpPr>
            <p:nvPr/>
          </p:nvSpPr>
          <p:spPr bwMode="auto">
            <a:xfrm flipH="1">
              <a:off x="2496" y="2296"/>
              <a:ext cx="64" cy="0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 type="oval" w="sm" len="sm"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66803" name="Rectangle 1267"/>
          <p:cNvSpPr>
            <a:spLocks noChangeArrowheads="1"/>
          </p:cNvSpPr>
          <p:nvPr/>
        </p:nvSpPr>
        <p:spPr bwMode="auto">
          <a:xfrm>
            <a:off x="7608888" y="2209800"/>
            <a:ext cx="1455737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1" hangingPunct="1"/>
            <a:r>
              <a:rPr lang="en-GB" sz="1600" b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Annual</a:t>
            </a:r>
          </a:p>
          <a:p>
            <a:pPr algn="ctr" eaLnBrk="1" hangingPunct="1"/>
            <a:r>
              <a:rPr lang="en-GB" sz="1600" b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Per Capita</a:t>
            </a:r>
          </a:p>
          <a:p>
            <a:pPr algn="ctr" eaLnBrk="1" hangingPunct="1"/>
            <a:r>
              <a:rPr lang="en-GB" sz="1600" b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CO</a:t>
            </a:r>
            <a:r>
              <a:rPr lang="en-GB" sz="1600" b="1" baseline="-25000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2</a:t>
            </a:r>
            <a:r>
              <a:rPr lang="en-GB" sz="1600" b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 Emissions</a:t>
            </a:r>
            <a:br>
              <a:rPr lang="en-GB" sz="1600" b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</a:br>
            <a:r>
              <a:rPr lang="en-GB" sz="1600" b="1" i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[tonnes</a:t>
            </a:r>
          </a:p>
          <a:p>
            <a:pPr algn="ctr" eaLnBrk="1" hangingPunct="1"/>
            <a:r>
              <a:rPr lang="en-GB" sz="1600" b="1" i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per capita</a:t>
            </a:r>
          </a:p>
          <a:p>
            <a:pPr algn="ctr" eaLnBrk="1" hangingPunct="1"/>
            <a:r>
              <a:rPr lang="en-GB" sz="1600" b="1" i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per annum]</a:t>
            </a:r>
            <a:endParaRPr lang="en-GB" sz="1600">
              <a:latin typeface="Futura Lt BT" pitchFamily="34" charset="0"/>
              <a:ea typeface="MS PGothic" pitchFamily="34" charset="-128"/>
            </a:endParaRPr>
          </a:p>
        </p:txBody>
      </p:sp>
      <p:sp>
        <p:nvSpPr>
          <p:cNvPr id="66804" name="Rectangle 1268"/>
          <p:cNvSpPr>
            <a:spLocks noChangeArrowheads="1"/>
          </p:cNvSpPr>
          <p:nvPr/>
        </p:nvSpPr>
        <p:spPr bwMode="auto">
          <a:xfrm>
            <a:off x="7924800" y="4038600"/>
            <a:ext cx="12319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/>
            <a:r>
              <a:rPr lang="en-GB" sz="1600" b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Annual Gross</a:t>
            </a:r>
          </a:p>
          <a:p>
            <a:pPr algn="ctr" eaLnBrk="1" hangingPunct="1"/>
            <a:r>
              <a:rPr lang="en-GB" sz="1600" b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CO</a:t>
            </a:r>
            <a:r>
              <a:rPr lang="en-GB" sz="1600" b="1" baseline="-25000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2</a:t>
            </a:r>
            <a:r>
              <a:rPr lang="en-GB" sz="1600" b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 Emissions</a:t>
            </a:r>
          </a:p>
          <a:p>
            <a:pPr algn="ctr" eaLnBrk="1" hangingPunct="1"/>
            <a:r>
              <a:rPr lang="en-GB" sz="1600" b="1" i="1" u="sng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[</a:t>
            </a:r>
            <a:r>
              <a:rPr lang="en-GB" sz="1600" b="1" i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Gigatonnes</a:t>
            </a:r>
          </a:p>
          <a:p>
            <a:pPr algn="ctr" eaLnBrk="1" hangingPunct="1"/>
            <a:r>
              <a:rPr lang="en-GB" sz="1600" b="1" i="1">
                <a:solidFill>
                  <a:srgbClr val="000080"/>
                </a:solidFill>
                <a:latin typeface="Futura Lt BT" pitchFamily="34" charset="0"/>
                <a:ea typeface="MS PGothic" pitchFamily="34" charset="-128"/>
              </a:rPr>
              <a:t>per annum]</a:t>
            </a:r>
            <a:endParaRPr lang="en-GB" sz="1600">
              <a:latin typeface="Futura Lt BT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6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6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6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6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48" grpId="0" animBg="1"/>
      <p:bldP spid="66549" grpId="0" animBg="1"/>
      <p:bldP spid="66550" grpId="0" animBg="1"/>
      <p:bldP spid="66551" grpId="0" animBg="1"/>
      <p:bldP spid="66552" grpId="0" animBg="1"/>
      <p:bldP spid="665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Three pillars of climate change policy</a:t>
            </a:r>
            <a:endParaRPr lang="en-GB" dirty="0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928802"/>
            <a:ext cx="4038600" cy="4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 &amp; Share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Issues entitlements for all the emissions allowed in a year under the EU</a:t>
            </a:r>
            <a:r>
              <a:rPr lang="en-US" sz="2400">
                <a:latin typeface="Verdana"/>
              </a:rPr>
              <a:t>’</a:t>
            </a:r>
            <a:r>
              <a:rPr lang="en-US" sz="2400"/>
              <a:t>s Kyoto target or that set by its successor.</a:t>
            </a:r>
          </a:p>
          <a:p>
            <a:pPr>
              <a:lnSpc>
                <a:spcPct val="90000"/>
              </a:lnSpc>
            </a:pPr>
            <a:r>
              <a:rPr lang="en-US" sz="2400"/>
              <a:t>Gives equal entitlements to each EU resident </a:t>
            </a:r>
          </a:p>
          <a:p>
            <a:pPr>
              <a:lnSpc>
                <a:spcPct val="90000"/>
              </a:lnSpc>
            </a:pPr>
            <a:r>
              <a:rPr lang="en-US" sz="2400"/>
              <a:t>Recipients then sell their entitlements at the current market rate, via banks or post-offices</a:t>
            </a:r>
          </a:p>
          <a:p>
            <a:pPr>
              <a:lnSpc>
                <a:spcPct val="90000"/>
              </a:lnSpc>
            </a:pPr>
            <a:r>
              <a:rPr lang="en-US" sz="2400"/>
              <a:t>The entitlements are sold by the banks to companies producing or importing fossil fuels in  the EU </a:t>
            </a:r>
          </a:p>
          <a:p>
            <a:pPr>
              <a:lnSpc>
                <a:spcPct val="90000"/>
              </a:lnSpc>
            </a:pPr>
            <a:r>
              <a:rPr lang="en-US" sz="2400"/>
              <a:t>Each importer or producer needs to buy enough permits to cover the eventual emissions from the fuels they sell. </a:t>
            </a:r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</p:txBody>
      </p:sp>
      <p:pic>
        <p:nvPicPr>
          <p:cNvPr id="68612" name="Picture 4" descr="cas_2hands_90x1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5791200"/>
            <a:ext cx="1257300" cy="857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 descr="cas_2hands_90x132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/>
          <a:stretch>
            <a:fillRect/>
          </a:stretch>
        </p:blipFill>
        <p:spPr>
          <a:xfrm>
            <a:off x="7072330" y="5786454"/>
            <a:ext cx="1257300" cy="857250"/>
          </a:xfrm>
          <a:noFill/>
          <a:ln/>
        </p:spPr>
      </p:pic>
      <p:sp>
        <p:nvSpPr>
          <p:cNvPr id="7065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0659" name="Picture 3" descr="ShowLetter?box=Inbox&amp;MsgId=2040_5548887_10170_3058_27995_0_12437_39111_3829326129&amp;bodyPart=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143000"/>
            <a:ext cx="82296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Personal carbon trading</a:t>
            </a: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Total emissions in the US: 20 t CO2 per capita</a:t>
            </a:r>
          </a:p>
          <a:p>
            <a:pPr>
              <a:lnSpc>
                <a:spcPct val="90000"/>
              </a:lnSpc>
            </a:pPr>
            <a:r>
              <a:rPr lang="en-US"/>
              <a:t>Non-personal: services, goods and infrastructure--11 t CO2 per capita</a:t>
            </a:r>
          </a:p>
          <a:p>
            <a:pPr>
              <a:lnSpc>
                <a:spcPct val="90000"/>
              </a:lnSpc>
            </a:pPr>
            <a:r>
              <a:rPr lang="en-US"/>
              <a:t>Personal: home energy and transport-- 9 t CO2 per capita</a:t>
            </a:r>
          </a:p>
          <a:p>
            <a:pPr>
              <a:lnSpc>
                <a:spcPct val="90000"/>
              </a:lnSpc>
            </a:pPr>
            <a:r>
              <a:rPr lang="en-US"/>
              <a:t>An equitable share to stabilize at 450 ppm – Mayer Hillman ~1 t CO2 per capita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Three key elements of personal carbon trading</a:t>
            </a:r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600200"/>
            <a:ext cx="3143272" cy="41862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1- </a:t>
            </a:r>
            <a:r>
              <a:rPr lang="en-US" dirty="0"/>
              <a:t>Setting the carbon budget</a:t>
            </a:r>
          </a:p>
          <a:p>
            <a:pPr>
              <a:buNone/>
            </a:pPr>
            <a:r>
              <a:rPr lang="en-US" dirty="0" smtClean="0"/>
              <a:t>2- Surrendering </a:t>
            </a:r>
            <a:r>
              <a:rPr lang="en-US" dirty="0"/>
              <a:t>carbon units</a:t>
            </a:r>
          </a:p>
          <a:p>
            <a:pPr>
              <a:buNone/>
            </a:pPr>
            <a:r>
              <a:rPr lang="en-US" dirty="0" smtClean="0"/>
              <a:t>3- Allocating carbon </a:t>
            </a:r>
            <a:r>
              <a:rPr lang="en-US" dirty="0"/>
              <a:t>units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643306" y="2285992"/>
            <a:ext cx="5156216" cy="3262362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Setting a carbon budget</a:t>
            </a:r>
            <a:endParaRPr lang="en-US"/>
          </a:p>
        </p:txBody>
      </p:sp>
      <p:pic>
        <p:nvPicPr>
          <p:cNvPr id="38916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966913"/>
            <a:ext cx="6902450" cy="4367212"/>
          </a:xfrm>
          <a:noFill/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Allocating or acquiring carbon units</a:t>
            </a: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Individuals receive a free and equal per capita carbon allowance</a:t>
            </a:r>
          </a:p>
          <a:p>
            <a:r>
              <a:rPr lang="en-US"/>
              <a:t>Individuals exceeding their free allowance will have to buy additional carbon units from the market</a:t>
            </a:r>
          </a:p>
          <a:p>
            <a:r>
              <a:rPr lang="en-US"/>
              <a:t>Individuals having surplus carbon units will be able sell or save them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Surrendering carbon units</a:t>
            </a:r>
            <a:endParaRPr lang="en-US"/>
          </a:p>
        </p:txBody>
      </p:sp>
      <p:pic>
        <p:nvPicPr>
          <p:cNvPr id="747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45246" y="2570709"/>
            <a:ext cx="5253508" cy="2767507"/>
          </a:xfrm>
          <a:noFill/>
          <a:ln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Making carbon a part of everyday life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Smart </a:t>
            </a:r>
            <a:r>
              <a:rPr lang="en-US" sz="2800" dirty="0"/>
              <a:t>bills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Smart </a:t>
            </a:r>
            <a:r>
              <a:rPr lang="en-US" sz="2800" dirty="0"/>
              <a:t>meters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Smart </a:t>
            </a:r>
            <a:r>
              <a:rPr lang="en-US" sz="2800" dirty="0"/>
              <a:t>receipts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Enhanced </a:t>
            </a:r>
            <a:r>
              <a:rPr lang="en-US" sz="2800" dirty="0"/>
              <a:t>petrol pumps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Carbon-</a:t>
            </a:r>
            <a:r>
              <a:rPr lang="en-US" sz="2800" dirty="0" err="1" smtClean="0"/>
              <a:t>ometers</a:t>
            </a: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 smtClean="0"/>
              <a:t>Carbon </a:t>
            </a:r>
            <a:r>
              <a:rPr lang="en-US" sz="2800" dirty="0"/>
              <a:t>responsibility in advertising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Carbon </a:t>
            </a:r>
            <a:r>
              <a:rPr lang="en-US" sz="2800" dirty="0"/>
              <a:t>labels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Carbon </a:t>
            </a:r>
            <a:r>
              <a:rPr lang="en-US" sz="2800" dirty="0"/>
              <a:t>promises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Carbon-rated </a:t>
            </a:r>
            <a:r>
              <a:rPr lang="en-US" sz="2800" dirty="0"/>
              <a:t>homes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Carbon </a:t>
            </a:r>
            <a:r>
              <a:rPr lang="en-US" sz="2800" dirty="0"/>
              <a:t>watchers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06488"/>
          </a:xfrm>
        </p:spPr>
        <p:txBody>
          <a:bodyPr/>
          <a:lstStyle/>
          <a:p>
            <a:r>
              <a:rPr lang="en-GB" dirty="0"/>
              <a:t>Internalising the externality</a:t>
            </a: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857620" y="1600200"/>
            <a:ext cx="4829180" cy="4924425"/>
          </a:xfrm>
        </p:spPr>
        <p:txBody>
          <a:bodyPr/>
          <a:lstStyle/>
          <a:p>
            <a:r>
              <a:rPr lang="en-GB" dirty="0" smtClean="0"/>
              <a:t>An externality is a cost that occurs </a:t>
            </a:r>
            <a:r>
              <a:rPr lang="en-GB" i="1" dirty="0" smtClean="0"/>
              <a:t>outside the firm</a:t>
            </a:r>
            <a:r>
              <a:rPr lang="en-GB" dirty="0" smtClean="0"/>
              <a:t>—it falls on neither the producer nor the consumer but a third party, usually the citizen</a:t>
            </a:r>
            <a:endParaRPr lang="en-GB" dirty="0" smtClean="0"/>
          </a:p>
          <a:p>
            <a:r>
              <a:rPr lang="en-GB" dirty="0" smtClean="0"/>
              <a:t>Emissions </a:t>
            </a:r>
            <a:r>
              <a:rPr lang="en-GB" dirty="0"/>
              <a:t>of carbon dioxide in production and transport are not </a:t>
            </a:r>
            <a:r>
              <a:rPr lang="en-GB" dirty="0" err="1"/>
              <a:t>costed</a:t>
            </a:r>
            <a:r>
              <a:rPr lang="en-GB" dirty="0"/>
              <a:t>—the ‘free good’ is </a:t>
            </a:r>
            <a:r>
              <a:rPr lang="en-GB" dirty="0" smtClean="0"/>
              <a:t>overused</a:t>
            </a:r>
            <a:endParaRPr lang="en-GB" dirty="0"/>
          </a:p>
        </p:txBody>
      </p:sp>
      <p:pic>
        <p:nvPicPr>
          <p:cNvPr id="20482" name="Picture 2" descr="http://filipspagnoli.files.wordpress.com/2009/06/polyp_cartoon_corporate_social_responsibil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2357430"/>
            <a:ext cx="4016647" cy="357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Problems facing policy-makers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285992"/>
            <a:ext cx="3857652" cy="4023368"/>
          </a:xfrm>
        </p:spPr>
        <p:txBody>
          <a:bodyPr/>
          <a:lstStyle/>
          <a:p>
            <a:r>
              <a:rPr lang="en-GB" dirty="0" smtClean="0"/>
              <a:t>Potentially large costs</a:t>
            </a:r>
          </a:p>
          <a:p>
            <a:r>
              <a:rPr lang="en-GB" dirty="0" smtClean="0"/>
              <a:t>Uncertainty</a:t>
            </a:r>
          </a:p>
          <a:p>
            <a:r>
              <a:rPr lang="en-GB" dirty="0" smtClean="0"/>
              <a:t>Lack of credibility</a:t>
            </a:r>
            <a:endParaRPr lang="en-GB" dirty="0"/>
          </a:p>
        </p:txBody>
      </p:sp>
      <p:pic>
        <p:nvPicPr>
          <p:cNvPr id="36870" name="Picture 6" descr="http://thefilter.blogs.com/photos/uncategorized/petrol_tax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14488"/>
            <a:ext cx="3333750" cy="3914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Upstream or Downstream?</a:t>
            </a: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Upstream – with producers – is simpler, e.g. when the fossil fuel comes out of the ground</a:t>
            </a:r>
          </a:p>
          <a:p>
            <a:r>
              <a:rPr lang="en-GB" dirty="0"/>
              <a:t>How can we be sure this will be passed on to consumers?</a:t>
            </a:r>
          </a:p>
          <a:p>
            <a:r>
              <a:rPr lang="en-GB" dirty="0"/>
              <a:t>Downstream is complex and costly</a:t>
            </a:r>
          </a:p>
          <a:p>
            <a:r>
              <a:rPr lang="en-GB" dirty="0"/>
              <a:t>But downstream – i.e. with consumers – does impose </a:t>
            </a:r>
            <a:r>
              <a:rPr lang="en-GB" dirty="0" smtClean="0"/>
              <a:t>individual </a:t>
            </a:r>
            <a:r>
              <a:rPr lang="en-GB" dirty="0"/>
              <a:t>responsibility</a:t>
            </a:r>
          </a:p>
          <a:p>
            <a:r>
              <a:rPr lang="en-GB" dirty="0"/>
              <a:t>Downstream is also educational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Putting a price on carbon</a:t>
            </a: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4383087"/>
          </a:xfrm>
        </p:spPr>
        <p:txBody>
          <a:bodyPr>
            <a:normAutofit fontScale="92500" lnSpcReduction="10000"/>
          </a:bodyPr>
          <a:lstStyle/>
          <a:p>
            <a:r>
              <a:rPr lang="en-US" sz="2800"/>
              <a:t>Applying a price to emissions of greenhouse gases (GHGs), not just carbon dioxide (CO2 does make up 80% of GHGs)</a:t>
            </a:r>
          </a:p>
          <a:p>
            <a:r>
              <a:rPr lang="en-US" sz="2800"/>
              <a:t>Both carbon tax and cap-and-trade system are examples of carbon pricing</a:t>
            </a:r>
          </a:p>
          <a:p>
            <a:r>
              <a:rPr lang="en-US" sz="2800"/>
              <a:t>Polluter pays principle: stop treating the atmosphere as a free dumping ground</a:t>
            </a:r>
          </a:p>
          <a:p>
            <a:r>
              <a:rPr lang="en-US" sz="2800"/>
              <a:t>Including this cost gives an incentive for polluters to invest in using less energy and using cleaner energy (EE and RE): especially strong for heavy industry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on business?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Substitute lower-energy production systems?</a:t>
            </a:r>
          </a:p>
          <a:p>
            <a:r>
              <a:rPr lang="en-GB" dirty="0" smtClean="0"/>
              <a:t>Cost of fuel may increase three of five times—what about those long supply chains?</a:t>
            </a:r>
          </a:p>
          <a:p>
            <a:r>
              <a:rPr lang="en-GB" dirty="0" smtClean="0"/>
              <a:t>Increased cost of commuting and long-distance travel</a:t>
            </a:r>
            <a:endParaRPr lang="en-GB" dirty="0"/>
          </a:p>
        </p:txBody>
      </p:sp>
      <p:pic>
        <p:nvPicPr>
          <p:cNvPr id="5" name="Content Placeholder 4" descr="F2_2_CO2_GW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571744"/>
            <a:ext cx="3907593" cy="2263694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Market solution: Carbon Trading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Allocate permits to companies based on their existing emissions</a:t>
            </a:r>
          </a:p>
          <a:p>
            <a:r>
              <a:rPr lang="en-GB" dirty="0" smtClean="0"/>
              <a:t>Those who can control these most efficiently will sell surplus to others</a:t>
            </a:r>
          </a:p>
          <a:p>
            <a:r>
              <a:rPr lang="en-GB" dirty="0" smtClean="0"/>
              <a:t>Market efficiency</a:t>
            </a:r>
            <a:endParaRPr lang="en-GB" dirty="0"/>
          </a:p>
        </p:txBody>
      </p:sp>
      <p:pic>
        <p:nvPicPr>
          <p:cNvPr id="17410" name="Picture 2" descr="http://climateandcapitalism.com/wp-content/uploads/2008/03/cartoon-carbon-gas-elevator-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71744"/>
            <a:ext cx="4037114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EU Emissions Trading Scheme</a:t>
            </a:r>
            <a:endParaRPr lang="en-GB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714876" y="1643050"/>
            <a:ext cx="4038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The EU-ETS was set up to: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-reduce greenhouse gas emissions emitted in the EU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-do so at least cost by allowing trading in the right to emit carbon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-keep under a cap set by the Kyoto treaty</a:t>
            </a:r>
          </a:p>
          <a:p>
            <a:endParaRPr lang="en-US" sz="2800" dirty="0"/>
          </a:p>
        </p:txBody>
      </p:sp>
      <p:pic>
        <p:nvPicPr>
          <p:cNvPr id="49154" name="Picture 2" descr="http://i160.photobucket.com/albums/t175/jcwinni/0429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43050"/>
            <a:ext cx="31623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</TotalTime>
  <Words>1095</Words>
  <Application>Microsoft Office PowerPoint</Application>
  <PresentationFormat>On-screen Show (4:3)</PresentationFormat>
  <Paragraphs>206</Paragraphs>
  <Slides>27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Apex</vt:lpstr>
      <vt:lpstr>CorelDRAW</vt:lpstr>
      <vt:lpstr>How Climate Change Will Affect Business for the Rest of this Century</vt:lpstr>
      <vt:lpstr>Three pillars of climate change policy</vt:lpstr>
      <vt:lpstr>Internalising the externality</vt:lpstr>
      <vt:lpstr>Problems facing policy-makers</vt:lpstr>
      <vt:lpstr>Upstream or Downstream?</vt:lpstr>
      <vt:lpstr>Putting a price on carbon</vt:lpstr>
      <vt:lpstr>Impact on business?</vt:lpstr>
      <vt:lpstr>Market solution: Carbon Trading</vt:lpstr>
      <vt:lpstr>The EU Emissions Trading Scheme</vt:lpstr>
      <vt:lpstr>  The European Emission Trading Scheme</vt:lpstr>
      <vt:lpstr>EU-ETS: A Corporate Bonanza</vt:lpstr>
      <vt:lpstr>EU-ETS: An Invitation to Corruption</vt:lpstr>
      <vt:lpstr>  EU-ETS: The big questions</vt:lpstr>
      <vt:lpstr>Political solution: carbon tax</vt:lpstr>
      <vt:lpstr>Advantages and disadvantages</vt:lpstr>
      <vt:lpstr>Communitarian solution: Contraction and Convergence</vt:lpstr>
      <vt:lpstr>Contraction and stabilisation at 450 ppmv</vt:lpstr>
      <vt:lpstr>CO2 Emissions Per Capita</vt:lpstr>
      <vt:lpstr>Convergence by 2050</vt:lpstr>
      <vt:lpstr>Cap &amp; Share</vt:lpstr>
      <vt:lpstr>Slide 21</vt:lpstr>
      <vt:lpstr>Personal carbon trading</vt:lpstr>
      <vt:lpstr>Three key elements of personal carbon trading</vt:lpstr>
      <vt:lpstr>Setting a carbon budget</vt:lpstr>
      <vt:lpstr>Allocating or acquiring carbon units</vt:lpstr>
      <vt:lpstr>Surrendering carbon units</vt:lpstr>
      <vt:lpstr>Making carbon a part of everyday life</vt:lpstr>
    </vt:vector>
  </TitlesOfParts>
  <Company>UWIC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Climate Change Will Affect Business for the Rest of this Century</dc:title>
  <dc:creator>sm18865</dc:creator>
  <cp:lastModifiedBy>sm18865</cp:lastModifiedBy>
  <cp:revision>5</cp:revision>
  <dcterms:created xsi:type="dcterms:W3CDTF">2010-01-18T14:02:07Z</dcterms:created>
  <dcterms:modified xsi:type="dcterms:W3CDTF">2010-01-18T14:54:31Z</dcterms:modified>
</cp:coreProperties>
</file>