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9" r:id="rId3"/>
    <p:sldId id="258" r:id="rId4"/>
    <p:sldId id="260" r:id="rId5"/>
    <p:sldId id="261" r:id="rId6"/>
    <p:sldId id="262" r:id="rId7"/>
    <p:sldId id="263" r:id="rId8"/>
    <p:sldId id="264" r:id="rId9"/>
    <p:sldId id="272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8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61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1622C2-E7E2-470E-A34B-2503265035C0}" type="datetimeFigureOut">
              <a:rPr lang="en-US" smtClean="0"/>
              <a:pPr/>
              <a:t>3/31/2010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675FAC-B30D-456E-8BCC-1CEC1C3E8610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EE67BA4-9785-40C5-9DEC-36C292AFFE30}" type="slidenum">
              <a:rPr lang="en-US"/>
              <a:pPr/>
              <a:t>18</a:t>
            </a:fld>
            <a:endParaRPr lang="en-US"/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DAD13AA-4EF8-485C-95EA-80AF77D875B4}" type="slidenum">
              <a:rPr lang="en-US"/>
              <a:pPr/>
              <a:t>20</a:t>
            </a:fld>
            <a:endParaRPr lang="en-US"/>
          </a:p>
        </p:txBody>
      </p:sp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6BC967E-28B6-47C1-9814-1DE5619BBAD3}" type="slidenum">
              <a:rPr lang="en-US"/>
              <a:pPr/>
              <a:t>21</a:t>
            </a:fld>
            <a:endParaRPr lang="en-US"/>
          </a:p>
        </p:txBody>
      </p:sp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F62448D-A6F7-421B-A1F6-C4C7EB32AEA1}" type="slidenum">
              <a:rPr lang="en-US"/>
              <a:pPr/>
              <a:t>22</a:t>
            </a:fld>
            <a:endParaRPr lang="en-US"/>
          </a:p>
        </p:txBody>
      </p:sp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0574C-18C2-43BB-988D-DD1A6E7038F3}" type="datetimeFigureOut">
              <a:rPr lang="en-US" smtClean="0"/>
              <a:pPr/>
              <a:t>3/31/2010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91B5B-221C-48A2-8CE6-6B9167DFBED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0574C-18C2-43BB-988D-DD1A6E7038F3}" type="datetimeFigureOut">
              <a:rPr lang="en-US" smtClean="0"/>
              <a:pPr/>
              <a:t>3/31/2010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91B5B-221C-48A2-8CE6-6B9167DFBED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0574C-18C2-43BB-988D-DD1A6E7038F3}" type="datetimeFigureOut">
              <a:rPr lang="en-US" smtClean="0"/>
              <a:pPr/>
              <a:t>3/31/2010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91B5B-221C-48A2-8CE6-6B9167DFBED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8666A5E1-2F6C-4235-85A6-43B0DD914313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0574C-18C2-43BB-988D-DD1A6E7038F3}" type="datetimeFigureOut">
              <a:rPr lang="en-US" smtClean="0"/>
              <a:pPr/>
              <a:t>3/31/2010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91B5B-221C-48A2-8CE6-6B9167DFBED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0574C-18C2-43BB-988D-DD1A6E7038F3}" type="datetimeFigureOut">
              <a:rPr lang="en-US" smtClean="0"/>
              <a:pPr/>
              <a:t>3/31/2010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91B5B-221C-48A2-8CE6-6B9167DFBED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0574C-18C2-43BB-988D-DD1A6E7038F3}" type="datetimeFigureOut">
              <a:rPr lang="en-US" smtClean="0"/>
              <a:pPr/>
              <a:t>3/31/2010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91B5B-221C-48A2-8CE6-6B9167DFBED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0574C-18C2-43BB-988D-DD1A6E7038F3}" type="datetimeFigureOut">
              <a:rPr lang="en-US" smtClean="0"/>
              <a:pPr/>
              <a:t>3/31/2010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91B5B-221C-48A2-8CE6-6B9167DFBED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0574C-18C2-43BB-988D-DD1A6E7038F3}" type="datetimeFigureOut">
              <a:rPr lang="en-US" smtClean="0"/>
              <a:pPr/>
              <a:t>3/31/2010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91B5B-221C-48A2-8CE6-6B9167DFBED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0574C-18C2-43BB-988D-DD1A6E7038F3}" type="datetimeFigureOut">
              <a:rPr lang="en-US" smtClean="0"/>
              <a:pPr/>
              <a:t>3/31/2010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91B5B-221C-48A2-8CE6-6B9167DFBED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0574C-18C2-43BB-988D-DD1A6E7038F3}" type="datetimeFigureOut">
              <a:rPr lang="en-US" smtClean="0"/>
              <a:pPr/>
              <a:t>3/31/2010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91B5B-221C-48A2-8CE6-6B9167DFBED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0574C-18C2-43BB-988D-DD1A6E7038F3}" type="datetimeFigureOut">
              <a:rPr lang="en-US" smtClean="0"/>
              <a:pPr/>
              <a:t>3/31/2010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91B5B-221C-48A2-8CE6-6B9167DFBED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0574C-18C2-43BB-988D-DD1A6E7038F3}" type="datetimeFigureOut">
              <a:rPr lang="en-US" smtClean="0"/>
              <a:pPr/>
              <a:t>3/31/2010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D91B5B-221C-48A2-8CE6-6B9167DFBED0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Creating new markets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Can property rights save the planet?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86766" cy="1143000"/>
          </a:xfrm>
        </p:spPr>
        <p:txBody>
          <a:bodyPr>
            <a:normAutofit/>
          </a:bodyPr>
          <a:lstStyle/>
          <a:p>
            <a:r>
              <a:rPr lang="en-GB" dirty="0" smtClean="0"/>
              <a:t>Recipe to create </a:t>
            </a:r>
            <a:r>
              <a:rPr lang="en-GB" dirty="0" smtClean="0"/>
              <a:t>a ‘</a:t>
            </a:r>
            <a:r>
              <a:rPr lang="en-GB" dirty="0" smtClean="0"/>
              <a:t>missing’ market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3571876"/>
            <a:ext cx="8472518" cy="3000396"/>
          </a:xfrm>
        </p:spPr>
        <p:txBody>
          <a:bodyPr>
            <a:normAutofit/>
          </a:bodyPr>
          <a:lstStyle/>
          <a:p>
            <a:r>
              <a:rPr lang="en-US" dirty="0" smtClean="0"/>
              <a:t>Creating </a:t>
            </a:r>
            <a:r>
              <a:rPr lang="en-US" dirty="0" smtClean="0"/>
              <a:t>a product:</a:t>
            </a:r>
          </a:p>
          <a:p>
            <a:pPr lvl="1"/>
            <a:r>
              <a:rPr lang="en-US" dirty="0" smtClean="0"/>
              <a:t>supply </a:t>
            </a:r>
            <a:r>
              <a:rPr lang="en-US" dirty="0"/>
              <a:t>of </a:t>
            </a:r>
            <a:r>
              <a:rPr lang="en-US" dirty="0" smtClean="0"/>
              <a:t>resources, e.g. drugs from the Amazon</a:t>
            </a:r>
          </a:p>
          <a:p>
            <a:pPr lvl="1"/>
            <a:r>
              <a:rPr lang="en-US" dirty="0" smtClean="0"/>
              <a:t>assimilation </a:t>
            </a:r>
            <a:r>
              <a:rPr lang="en-US" dirty="0"/>
              <a:t>of wastes, </a:t>
            </a:r>
            <a:r>
              <a:rPr lang="en-US" dirty="0" smtClean="0"/>
              <a:t>e.g. forests</a:t>
            </a:r>
          </a:p>
          <a:p>
            <a:pPr lvl="1"/>
            <a:r>
              <a:rPr lang="en-US" dirty="0" smtClean="0"/>
              <a:t>direct </a:t>
            </a:r>
            <a:r>
              <a:rPr lang="en-US" dirty="0"/>
              <a:t>source of </a:t>
            </a:r>
            <a:r>
              <a:rPr lang="en-US" dirty="0" smtClean="0"/>
              <a:t>‘utility’ </a:t>
            </a:r>
            <a:r>
              <a:rPr lang="en-US" dirty="0"/>
              <a:t>in terms of enjoying the view or feeling spiritually </a:t>
            </a:r>
            <a:r>
              <a:rPr lang="en-US" dirty="0" smtClean="0"/>
              <a:t>uplifted, e.g. an </a:t>
            </a:r>
            <a:r>
              <a:rPr lang="en-US" dirty="0" err="1" smtClean="0"/>
              <a:t>unspoilt</a:t>
            </a:r>
            <a:r>
              <a:rPr lang="en-US" dirty="0" smtClean="0"/>
              <a:t> view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1357298"/>
            <a:ext cx="3982514" cy="2709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357158" y="1643050"/>
            <a:ext cx="4429156" cy="174783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 preference for something and a willingness to pay to secure it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‘Values’ created by the environment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i="1" dirty="0"/>
              <a:t>Direct</a:t>
            </a:r>
            <a:r>
              <a:rPr lang="en-US" dirty="0"/>
              <a:t> values relate to resources that can be physically extracted from the ecosystem and then sold or made into </a:t>
            </a:r>
            <a:r>
              <a:rPr lang="en-US" dirty="0" smtClean="0"/>
              <a:t>wood </a:t>
            </a:r>
            <a:r>
              <a:rPr lang="en-US" dirty="0"/>
              <a:t>from rainforests, </a:t>
            </a:r>
            <a:r>
              <a:rPr lang="en-US" dirty="0" smtClean="0"/>
              <a:t>medicinal plants</a:t>
            </a:r>
            <a:endParaRPr lang="en-GB" dirty="0"/>
          </a:p>
          <a:p>
            <a:r>
              <a:rPr lang="en-US" i="1" dirty="0"/>
              <a:t>Indirect</a:t>
            </a:r>
            <a:r>
              <a:rPr lang="en-US" dirty="0"/>
              <a:t> values relate to other ‘services that the ecosystem provides but do not have a solid physical existence’: </a:t>
            </a:r>
            <a:r>
              <a:rPr lang="en-US" dirty="0" smtClean="0"/>
              <a:t>trees that can absorb CO2</a:t>
            </a:r>
            <a:endParaRPr lang="en-GB" dirty="0"/>
          </a:p>
          <a:p>
            <a:r>
              <a:rPr lang="en-US" i="1" dirty="0"/>
              <a:t>Option</a:t>
            </a:r>
            <a:r>
              <a:rPr lang="en-US" dirty="0"/>
              <a:t> values </a:t>
            </a:r>
            <a:r>
              <a:rPr lang="en-US" dirty="0" smtClean="0"/>
              <a:t>money people will pay </a:t>
            </a:r>
            <a:r>
              <a:rPr lang="en-US" dirty="0"/>
              <a:t>to protect the environment so that they can </a:t>
            </a:r>
            <a:r>
              <a:rPr lang="en-US" dirty="0" smtClean="0"/>
              <a:t>have future direct </a:t>
            </a:r>
            <a:r>
              <a:rPr lang="en-US" dirty="0"/>
              <a:t>or indirect value </a:t>
            </a:r>
            <a:r>
              <a:rPr lang="en-US" dirty="0" smtClean="0"/>
              <a:t>in future</a:t>
            </a:r>
            <a:endParaRPr lang="en-GB" dirty="0"/>
          </a:p>
          <a:p>
            <a:r>
              <a:rPr lang="en-US" i="1" dirty="0"/>
              <a:t>Existence</a:t>
            </a:r>
            <a:r>
              <a:rPr lang="en-US" dirty="0"/>
              <a:t> values are an attempt to put into monetary terms the intrinsic value </a:t>
            </a:r>
            <a:r>
              <a:rPr lang="en-US" dirty="0" smtClean="0"/>
              <a:t>of a species or environment</a:t>
            </a:r>
            <a:endParaRPr lang="en-GB" dirty="0"/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Whose life is worth more?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971924" cy="4525963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Land </a:t>
            </a:r>
            <a:r>
              <a:rPr lang="en-US" dirty="0"/>
              <a:t>in the countries of the South was valued at one tenth of the rate of the land in rich Western </a:t>
            </a:r>
            <a:r>
              <a:rPr lang="en-US" dirty="0" smtClean="0"/>
              <a:t>countries by IPCC economists</a:t>
            </a:r>
          </a:p>
          <a:p>
            <a:r>
              <a:rPr lang="en-US" dirty="0" smtClean="0"/>
              <a:t>The </a:t>
            </a:r>
            <a:r>
              <a:rPr lang="en-US" dirty="0"/>
              <a:t>cost of a lost life in Western countries </a:t>
            </a:r>
            <a:r>
              <a:rPr lang="en-US" dirty="0" smtClean="0"/>
              <a:t>was US$1.5mfor the rest of the world it was US$100,000</a:t>
            </a:r>
            <a:endParaRPr lang="en-GB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9190" y="4214818"/>
            <a:ext cx="2957510" cy="2217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43570" y="1785926"/>
            <a:ext cx="2819400" cy="276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Conventional market approach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71546"/>
            <a:ext cx="4471990" cy="5500726"/>
          </a:xfrm>
        </p:spPr>
        <p:txBody>
          <a:bodyPr>
            <a:normAutofit fontScale="85000" lnSpcReduction="10000"/>
          </a:bodyPr>
          <a:lstStyle/>
          <a:p>
            <a:r>
              <a:rPr lang="en-GB" dirty="0" smtClean="0"/>
              <a:t>Pay the actual cost of restoring the environment, e.g. to clean up pollution from a factory</a:t>
            </a:r>
          </a:p>
          <a:p>
            <a:r>
              <a:rPr lang="en-US" dirty="0" smtClean="0"/>
              <a:t>Could add more for the intrinsic </a:t>
            </a:r>
            <a:r>
              <a:rPr lang="en-US" dirty="0"/>
              <a:t>value of the watershed which absorbs the pollution, </a:t>
            </a:r>
            <a:r>
              <a:rPr lang="en-US" dirty="0" smtClean="0"/>
              <a:t>using a ‘shadow </a:t>
            </a:r>
            <a:r>
              <a:rPr lang="en-US" dirty="0"/>
              <a:t>pricing’ </a:t>
            </a:r>
            <a:r>
              <a:rPr lang="en-US" dirty="0" smtClean="0"/>
              <a:t>technique</a:t>
            </a:r>
          </a:p>
          <a:p>
            <a:r>
              <a:rPr lang="en-US" dirty="0" smtClean="0"/>
              <a:t>If a crop destroyed by pollution, pay the farmer the value he would have received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2066" y="1214422"/>
            <a:ext cx="3810000" cy="513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en-GB" dirty="0" smtClean="0"/>
              <a:t>Household production function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48" y="3071810"/>
            <a:ext cx="4572032" cy="3500462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Examples might be the cost of installing insulation to prevent noise from aircraft destroying the peaceful enjoyment of the home or the cost of travelling to a park that is far from a person’s home because the nearby park has been used as development land by a supermarket.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85720" y="1214422"/>
            <a:ext cx="8229600" cy="185738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Cost the substitute that can be offered to the consumer who has lost out because something they value in the environment has been destroyed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3429000"/>
            <a:ext cx="3543300" cy="265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Hedonic pricing methods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Hedonic pricing involves using markets that do exist that approximate to the goods or services that are destroyed and using the prices that are paid in that market to impute a price to the non-tradable commodity. The price that exists in the real market is considered as an implicit price for the missing </a:t>
            </a:r>
            <a:r>
              <a:rPr lang="en-US" dirty="0" smtClean="0"/>
              <a:t>market</a:t>
            </a:r>
          </a:p>
          <a:p>
            <a:r>
              <a:rPr lang="en-US" dirty="0" smtClean="0"/>
              <a:t>A </a:t>
            </a:r>
            <a:r>
              <a:rPr lang="en-US" dirty="0"/>
              <a:t>popular example is the ‘hedonic housing market’, which relates the price premium for homes in a certain area to the value people place on the peace, proximity of green space for leisure, low levels of noise pollution and so on in the local environment</a:t>
            </a:r>
            <a:r>
              <a:rPr lang="en-US" dirty="0" smtClean="0"/>
              <a:t>.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Experimental methods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1071546"/>
            <a:ext cx="5715040" cy="392909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Go out and ask people directly </a:t>
            </a:r>
            <a:r>
              <a:rPr lang="en-US" dirty="0"/>
              <a:t>what they would be prepared to protect </a:t>
            </a:r>
            <a:r>
              <a:rPr lang="en-US" dirty="0" smtClean="0"/>
              <a:t>it</a:t>
            </a:r>
          </a:p>
          <a:p>
            <a:r>
              <a:rPr lang="en-US" dirty="0" smtClean="0"/>
              <a:t>In </a:t>
            </a:r>
            <a:r>
              <a:rPr lang="en-US" dirty="0"/>
              <a:t>a method known as ‘contingent valuation’ people are asked what they would be willing to pay to protect their local park or to avoid having a nuclear power-station built in their community, for </a:t>
            </a:r>
            <a:r>
              <a:rPr lang="en-US" dirty="0" smtClean="0"/>
              <a:t>example</a:t>
            </a:r>
            <a:endParaRPr lang="en-US" dirty="0" smtClean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29322" y="1643050"/>
            <a:ext cx="3048000" cy="303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642910" y="4929198"/>
            <a:ext cx="8229600" cy="159702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The method known as ‘contingent ranking’ or ‘stated preference’ involves how much they value an environmental good relative to other goods which are actually bought and sold in a market</a:t>
            </a: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Preparation for fieldwork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What do you make of </a:t>
            </a:r>
            <a:r>
              <a:rPr lang="en-GB" smtClean="0"/>
              <a:t>these techniques?</a:t>
            </a:r>
          </a:p>
          <a:p>
            <a:r>
              <a:rPr lang="en-GB" dirty="0" smtClean="0"/>
              <a:t>What </a:t>
            </a:r>
            <a:r>
              <a:rPr lang="en-GB" dirty="0" smtClean="0"/>
              <a:t>are the pressing local environmental issues?</a:t>
            </a:r>
          </a:p>
          <a:p>
            <a:r>
              <a:rPr lang="en-GB" dirty="0" smtClean="0"/>
              <a:t>How would you phrase questions to assess people’s willingness to pay to protect them?</a:t>
            </a:r>
          </a:p>
          <a:p>
            <a:r>
              <a:rPr lang="en-GB" dirty="0" smtClean="0"/>
              <a:t>How will you choose people to ask?</a:t>
            </a:r>
          </a:p>
          <a:p>
            <a:r>
              <a:rPr lang="en-GB" dirty="0" smtClean="0"/>
              <a:t>How will you report your results?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Market solution: Carbon Trading</a:t>
            </a:r>
            <a:endParaRPr lang="en-US" sz="32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 smtClean="0"/>
              <a:t>Allocate permits to companies based on their existing emissions</a:t>
            </a:r>
          </a:p>
          <a:p>
            <a:r>
              <a:rPr lang="en-GB" dirty="0" smtClean="0"/>
              <a:t>Those who can control these most efficiently will sell surplus to others</a:t>
            </a:r>
          </a:p>
          <a:p>
            <a:r>
              <a:rPr lang="en-GB" dirty="0" smtClean="0"/>
              <a:t>Market efficiency</a:t>
            </a:r>
            <a:endParaRPr lang="en-GB" dirty="0"/>
          </a:p>
        </p:txBody>
      </p:sp>
      <p:pic>
        <p:nvPicPr>
          <p:cNvPr id="17410" name="Picture 2" descr="http://climateandcapitalism.com/wp-content/uploads/2008/03/cartoon-carbon-gas-elevator-thum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571744"/>
            <a:ext cx="4037114" cy="2857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The EU Emissions Trading Scheme</a:t>
            </a:r>
            <a:endParaRPr lang="en-GB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714876" y="1643050"/>
            <a:ext cx="4038600" cy="4525963"/>
          </a:xfrm>
        </p:spPr>
        <p:txBody>
          <a:bodyPr>
            <a:normAutofit lnSpcReduction="10000"/>
          </a:bodyPr>
          <a:lstStyle/>
          <a:p>
            <a:r>
              <a:rPr lang="en-US" sz="2800" dirty="0"/>
              <a:t>The EU-ETS was set up to:</a:t>
            </a:r>
          </a:p>
          <a:p>
            <a:pPr>
              <a:buFont typeface="Wingdings" pitchFamily="2" charset="2"/>
              <a:buNone/>
            </a:pPr>
            <a:r>
              <a:rPr lang="en-US" sz="2800" dirty="0"/>
              <a:t>-reduce greenhouse gas emissions emitted in the EU</a:t>
            </a:r>
          </a:p>
          <a:p>
            <a:pPr>
              <a:buFont typeface="Wingdings" pitchFamily="2" charset="2"/>
              <a:buNone/>
            </a:pPr>
            <a:r>
              <a:rPr lang="en-US" sz="2800" dirty="0"/>
              <a:t>-do so at least cost by allowing trading in the right to emit carbon</a:t>
            </a:r>
          </a:p>
          <a:p>
            <a:pPr>
              <a:buFont typeface="Wingdings" pitchFamily="2" charset="2"/>
              <a:buNone/>
            </a:pPr>
            <a:r>
              <a:rPr lang="en-US" sz="2800" dirty="0"/>
              <a:t>-keep under a cap set by the Kyoto treaty</a:t>
            </a:r>
          </a:p>
          <a:p>
            <a:endParaRPr lang="en-US" sz="2800" dirty="0"/>
          </a:p>
        </p:txBody>
      </p:sp>
      <p:pic>
        <p:nvPicPr>
          <p:cNvPr id="49154" name="Picture 2" descr="http://i160.photobucket.com/albums/t175/jcwinni/0429_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1643050"/>
            <a:ext cx="3162300" cy="4286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Why are some habitats still unspoiled?</a:t>
            </a:r>
            <a:endParaRPr lang="en-GB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0028" y="1600200"/>
            <a:ext cx="6043944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/>
              <a:t>  The European Emission Trading Scheme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981200"/>
            <a:ext cx="7848600" cy="3886200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en-GB" sz="2800" dirty="0"/>
              <a:t>Aimed to: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 dirty="0"/>
              <a:t>	reduce greenhouse gas emissions emitted in the EU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 dirty="0"/>
              <a:t>	do so at least cost by allowing trading in the right to emit carbon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 dirty="0"/>
              <a:t>	keep under a cap set by the Kyoto treaty</a:t>
            </a:r>
          </a:p>
          <a:p>
            <a:pPr>
              <a:lnSpc>
                <a:spcPct val="80000"/>
              </a:lnSpc>
            </a:pPr>
            <a:r>
              <a:rPr lang="en-US" sz="2800" dirty="0"/>
              <a:t>It did this by: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 dirty="0"/>
              <a:t>   - Issuing a limited number of permits to emit carbon dioxide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 dirty="0"/>
              <a:t>   - giving them to 5,000 of the EU’s biggest emitters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 dirty="0"/>
              <a:t>   - </a:t>
            </a:r>
            <a:r>
              <a:rPr lang="en-US" sz="2800" dirty="0" smtClean="0"/>
              <a:t>allowing </a:t>
            </a:r>
            <a:r>
              <a:rPr lang="en-US" sz="2800" dirty="0"/>
              <a:t>trading between the recipients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1139825"/>
          </a:xfrm>
        </p:spPr>
        <p:txBody>
          <a:bodyPr/>
          <a:lstStyle/>
          <a:p>
            <a:r>
              <a:rPr lang="en-US"/>
              <a:t>EU-ETS: A Corporate Bonanza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981200"/>
            <a:ext cx="8153400" cy="3886200"/>
          </a:xfrm>
        </p:spPr>
        <p:txBody>
          <a:bodyPr>
            <a:normAutofit fontScale="92500" lnSpcReduction="20000"/>
          </a:bodyPr>
          <a:lstStyle/>
          <a:p>
            <a:r>
              <a:rPr lang="en-US" sz="2800" dirty="0"/>
              <a:t>Firms have charged consumers for emission rights they received for free</a:t>
            </a:r>
          </a:p>
          <a:p>
            <a:r>
              <a:rPr lang="en-US" sz="2800" dirty="0"/>
              <a:t>This has increased their profits. The WWF estimates that German utilities will make windfall profits of between €31-€64 billion to 2012 because of allowances.</a:t>
            </a:r>
          </a:p>
          <a:p>
            <a:r>
              <a:rPr lang="en-US" sz="2800" dirty="0"/>
              <a:t>It has also increased the cost of electricity to consumers and businesses</a:t>
            </a:r>
          </a:p>
          <a:p>
            <a:r>
              <a:rPr lang="en-US" sz="2800" dirty="0"/>
              <a:t>Bureaucratic  expenses associated with National Allocation Plans, verification and compliance are being paid for by the public</a:t>
            </a:r>
          </a:p>
          <a:p>
            <a:endParaRPr lang="en-US" sz="2400" dirty="0"/>
          </a:p>
          <a:p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EU-ETS: An Invitation to Corruption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981200"/>
            <a:ext cx="7467600" cy="4305320"/>
          </a:xfrm>
        </p:spPr>
        <p:txBody>
          <a:bodyPr>
            <a:normAutofit fontScale="92500"/>
          </a:bodyPr>
          <a:lstStyle/>
          <a:p>
            <a:pPr>
              <a:lnSpc>
                <a:spcPct val="90000"/>
              </a:lnSpc>
            </a:pPr>
            <a:r>
              <a:rPr lang="en-US" sz="2800" dirty="0"/>
              <a:t>Meeting the demands of powerful utility companies and acting in the perceived national interest creates a high moral hazard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The system is open to corruption at a national level. Finland, Lithuania, Luxembourg, Slovakia allocated 25% more than their recent emissions.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The system is open to corruption at the firm level since company allocations are set by governments.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A per capita sharing of permits would be much more transparent, and much fairer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For an environmental economist. . .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 reason the planet is being destroyed is that it does not belong to anybody</a:t>
            </a:r>
          </a:p>
          <a:p>
            <a:r>
              <a:rPr lang="en-GB" dirty="0" smtClean="0"/>
              <a:t>If property rights could be clearly established then ecosystems could be protected</a:t>
            </a:r>
          </a:p>
          <a:p>
            <a:r>
              <a:rPr lang="en-GB" dirty="0" smtClean="0"/>
              <a:t>But where are the unspoiled habitats?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Coase</a:t>
            </a:r>
            <a:r>
              <a:rPr lang="en-GB" dirty="0" smtClean="0"/>
              <a:t> Theorem</a:t>
            </a:r>
            <a:endParaRPr lang="en-GB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1610932"/>
            <a:ext cx="5500726" cy="4687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929354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The </a:t>
            </a:r>
            <a:r>
              <a:rPr lang="en-US" dirty="0"/>
              <a:t>MCC curve is the cost the paper mill will face in using other means of cleaning rather than the river; the MDC curve is the marginal cost of damage caused to the fish farm by discharges from the paper-mill. </a:t>
            </a:r>
            <a:endParaRPr lang="en-US" dirty="0" smtClean="0"/>
          </a:p>
          <a:p>
            <a:r>
              <a:rPr lang="en-US" dirty="0"/>
              <a:t>T</a:t>
            </a:r>
            <a:r>
              <a:rPr lang="en-US" dirty="0" smtClean="0"/>
              <a:t>he </a:t>
            </a:r>
            <a:r>
              <a:rPr lang="en-US" dirty="0"/>
              <a:t>natural equilibrium is at point S, where pollution is at level W</a:t>
            </a:r>
            <a:r>
              <a:rPr lang="en-US" baseline="-25000" dirty="0"/>
              <a:t>e</a:t>
            </a:r>
            <a:r>
              <a:rPr lang="en-US" dirty="0" smtClean="0"/>
              <a:t>.</a:t>
            </a:r>
            <a:endParaRPr lang="en-GB" dirty="0"/>
          </a:p>
          <a:p>
            <a:r>
              <a:rPr lang="en-US" dirty="0"/>
              <a:t>If we first try </a:t>
            </a:r>
            <a:r>
              <a:rPr lang="en-US" dirty="0" smtClean="0"/>
              <a:t>assign </a:t>
            </a:r>
            <a:r>
              <a:rPr lang="en-US" dirty="0"/>
              <a:t>the ownership of the river to the fish-farm it would prevent all emissions from the paper-mill (position 0 in the graph). But if the mill were to discharge less than W</a:t>
            </a:r>
            <a:r>
              <a:rPr lang="en-US" baseline="-25000" dirty="0"/>
              <a:t>e</a:t>
            </a:r>
            <a:r>
              <a:rPr lang="en-US" dirty="0"/>
              <a:t> of waste, the cost of alternative means of cleaning would be greater than the damage to the fish-farm (MCC &gt; MDC), giving the mill an incentive to pay the farm for the damage resulting from some level of pollution. There is a range of costs for this compensation (in the range from 0 to C</a:t>
            </a:r>
            <a:r>
              <a:rPr lang="en-US" baseline="-25000" dirty="0"/>
              <a:t>1</a:t>
            </a:r>
            <a:r>
              <a:rPr lang="en-US" dirty="0"/>
              <a:t> on the diagram) representing the range of options where the marginal cost of alternative clean-up is greater than the damage to the fish-farm.</a:t>
            </a:r>
            <a:endParaRPr lang="en-GB" dirty="0"/>
          </a:p>
          <a:p>
            <a:r>
              <a:rPr lang="en-US" dirty="0" smtClean="0"/>
              <a:t>If we assign the property right to the paper-mill, it </a:t>
            </a:r>
            <a:r>
              <a:rPr lang="en-US" dirty="0"/>
              <a:t>could discharge all its waste into the river, polluting the river to a level represented by the point X on the axis. But for all levels of waste between W</a:t>
            </a:r>
            <a:r>
              <a:rPr lang="en-US" baseline="-25000" dirty="0"/>
              <a:t>e</a:t>
            </a:r>
            <a:r>
              <a:rPr lang="en-US" dirty="0"/>
              <a:t> and X (MDC &gt; MCC) the paper-mill would gain more financially by engaging in a negotiation to reduce its level of its emissions and take a fee from the fish-farm in return. So from this perspective also the optimum level of pollution is W</a:t>
            </a:r>
            <a:r>
              <a:rPr lang="en-US" baseline="-25000" dirty="0"/>
              <a:t>e</a:t>
            </a:r>
            <a:r>
              <a:rPr lang="en-US" dirty="0"/>
              <a:t>, where MDC = MCC</a:t>
            </a:r>
            <a:r>
              <a:rPr lang="en-US" dirty="0" smtClean="0"/>
              <a:t>.</a:t>
            </a:r>
          </a:p>
          <a:p>
            <a:pPr algn="r"/>
            <a:r>
              <a:rPr lang="en-US" dirty="0" err="1" smtClean="0"/>
              <a:t>Hussen</a:t>
            </a:r>
            <a:r>
              <a:rPr lang="en-US" dirty="0" smtClean="0"/>
              <a:t>, Principles of Environmental Economics, 2000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Problems?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Do the two businesses have equal power?</a:t>
            </a:r>
          </a:p>
          <a:p>
            <a:r>
              <a:rPr lang="en-GB" dirty="0" smtClean="0"/>
              <a:t>Do they have equal access to the law?</a:t>
            </a:r>
          </a:p>
          <a:p>
            <a:r>
              <a:rPr lang="en-GB" dirty="0" smtClean="0"/>
              <a:t>Can we always measure the pollution accurately?</a:t>
            </a:r>
          </a:p>
          <a:p>
            <a:r>
              <a:rPr lang="en-GB" dirty="0" smtClean="0"/>
              <a:t>What about those without property rights who are affected by pollution?</a:t>
            </a:r>
          </a:p>
          <a:p>
            <a:r>
              <a:rPr lang="en-GB" dirty="0" smtClean="0"/>
              <a:t>Is any level of pollution necessary?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Eco-system services: UNEP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 smtClean="0"/>
              <a:t>How to establish their value?</a:t>
            </a:r>
          </a:p>
          <a:p>
            <a:r>
              <a:rPr lang="en-GB" dirty="0"/>
              <a:t>Millennium Ecosystem Assessment (</a:t>
            </a:r>
            <a:r>
              <a:rPr lang="en-GB" dirty="0" smtClean="0"/>
              <a:t>MA) reported </a:t>
            </a:r>
            <a:r>
              <a:rPr lang="en-GB" dirty="0"/>
              <a:t>that ‘60 to 70% of our world’s ecosystem services are deteriorating, with dramatic consequences for those who are most dependent on their steady provision, such as subsistence farmers</a:t>
            </a:r>
            <a:r>
              <a:rPr lang="en-GB" dirty="0" smtClean="0"/>
              <a:t>.’</a:t>
            </a:r>
          </a:p>
          <a:p>
            <a:r>
              <a:rPr lang="en-GB" dirty="0" smtClean="0"/>
              <a:t>‘</a:t>
            </a:r>
            <a:r>
              <a:rPr lang="en-GB" dirty="0"/>
              <a:t>The attractiveness of the “ecosystem services” concept is also largely due to its capacity to provide a unifying language between the economic, business and environmental communities; as beneficiaries of valuable services are identified, previously uninvolved actors are recognizing that they have a stake in conserving the environment’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428604"/>
          <a:ext cx="8229600" cy="62151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11892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Palatino Linotype"/>
                          <a:ea typeface="SimSun"/>
                          <a:cs typeface="Times New Roman"/>
                        </a:rPr>
                        <a:t>Type of mechanism</a:t>
                      </a:r>
                      <a:endParaRPr lang="en-GB" sz="2000" dirty="0">
                        <a:latin typeface="Garamond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Palatino Linotype"/>
                          <a:ea typeface="SimSun"/>
                          <a:cs typeface="Times New Roman"/>
                        </a:rPr>
                        <a:t>Compensating benefit to host country</a:t>
                      </a:r>
                      <a:endParaRPr lang="en-GB" sz="2000" dirty="0">
                        <a:latin typeface="Garamond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>
                          <a:latin typeface="Palatino Linotype"/>
                          <a:ea typeface="SimSun"/>
                          <a:cs typeface="Times New Roman"/>
                        </a:rPr>
                        <a:t>Global environmental benefits</a:t>
                      </a:r>
                      <a:endParaRPr lang="en-GB" sz="2000">
                        <a:latin typeface="Garamond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4580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>
                          <a:latin typeface="Palatino Linotype"/>
                          <a:ea typeface="SimSun"/>
                          <a:cs typeface="Times New Roman"/>
                        </a:rPr>
                        <a:t>Bio-prospecting</a:t>
                      </a:r>
                      <a:endParaRPr lang="en-GB" sz="2000">
                        <a:latin typeface="Garamond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>
                          <a:latin typeface="Palatino Linotype"/>
                          <a:ea typeface="SimSun"/>
                          <a:cs typeface="Times New Roman"/>
                        </a:rPr>
                        <a:t>Share of commercial returns from pharmaceutical and other products</a:t>
                      </a:r>
                      <a:endParaRPr lang="en-GB" sz="2000">
                        <a:latin typeface="Garamond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>
                          <a:latin typeface="Palatino Linotype"/>
                          <a:ea typeface="SimSun"/>
                          <a:cs typeface="Times New Roman"/>
                        </a:rPr>
                        <a:t>Biodiversity, protected areas</a:t>
                      </a:r>
                      <a:endParaRPr lang="en-GB" sz="2000">
                        <a:latin typeface="Garamond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1892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>
                          <a:latin typeface="Palatino Linotype"/>
                          <a:ea typeface="SimSun"/>
                          <a:cs typeface="Times New Roman"/>
                        </a:rPr>
                        <a:t>Carbon offsets</a:t>
                      </a:r>
                      <a:endParaRPr lang="en-GB" sz="2000">
                        <a:latin typeface="Garamond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>
                          <a:latin typeface="Palatino Linotype"/>
                          <a:ea typeface="SimSun"/>
                          <a:cs typeface="Times New Roman"/>
                        </a:rPr>
                        <a:t>Foreign capital investment</a:t>
                      </a:r>
                      <a:endParaRPr lang="en-GB" sz="2000">
                        <a:latin typeface="Garamond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>
                          <a:latin typeface="Palatino Linotype"/>
                          <a:ea typeface="SimSun"/>
                          <a:cs typeface="Times New Roman"/>
                        </a:rPr>
                        <a:t>Reducing CO2 pollution</a:t>
                      </a:r>
                      <a:endParaRPr lang="en-GB" sz="2000">
                        <a:latin typeface="Garamond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1892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>
                          <a:latin typeface="Palatino Linotype"/>
                          <a:ea typeface="SimSun"/>
                          <a:cs typeface="Times New Roman"/>
                        </a:rPr>
                        <a:t>Debt-for-nature swaps</a:t>
                      </a:r>
                      <a:endParaRPr lang="en-GB" sz="2000">
                        <a:latin typeface="Garamond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>
                          <a:latin typeface="Palatino Linotype"/>
                          <a:ea typeface="SimSun"/>
                          <a:cs typeface="Times New Roman"/>
                        </a:rPr>
                        <a:t>Purchase of secondary debt in exchange for protected areas</a:t>
                      </a:r>
                      <a:endParaRPr lang="en-GB" sz="2000">
                        <a:latin typeface="Garamond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>
                          <a:latin typeface="Palatino Linotype"/>
                          <a:ea typeface="SimSun"/>
                          <a:cs typeface="Times New Roman"/>
                        </a:rPr>
                        <a:t>Biodiversity, carbon store</a:t>
                      </a:r>
                      <a:endParaRPr lang="en-GB" sz="2000">
                        <a:latin typeface="Garamond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1892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>
                          <a:latin typeface="Palatino Linotype"/>
                          <a:ea typeface="SimSun"/>
                          <a:cs typeface="Times New Roman"/>
                        </a:rPr>
                        <a:t>Transferable development rights</a:t>
                      </a:r>
                      <a:endParaRPr lang="en-GB" sz="2000">
                        <a:latin typeface="Garamond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>
                          <a:latin typeface="Palatino Linotype"/>
                          <a:ea typeface="SimSun"/>
                          <a:cs typeface="Times New Roman"/>
                        </a:rPr>
                        <a:t>Alternative rights to areas with less environmental value</a:t>
                      </a:r>
                      <a:endParaRPr lang="en-GB" sz="2000">
                        <a:latin typeface="Garamond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Palatino Linotype"/>
                          <a:ea typeface="SimSun"/>
                          <a:cs typeface="Times New Roman"/>
                        </a:rPr>
                        <a:t>Protected areas</a:t>
                      </a:r>
                      <a:endParaRPr lang="en-GB" sz="2000" dirty="0">
                        <a:latin typeface="Garamond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Discussion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Which aspects of your local environment are under threat?</a:t>
            </a:r>
          </a:p>
          <a:p>
            <a:r>
              <a:rPr lang="en-GB" dirty="0" smtClean="0"/>
              <a:t>Could you create a market that would save them</a:t>
            </a:r>
          </a:p>
          <a:p>
            <a:r>
              <a:rPr lang="en-GB" dirty="0" smtClean="0"/>
              <a:t>What would the product be?</a:t>
            </a:r>
          </a:p>
          <a:p>
            <a:r>
              <a:rPr lang="en-GB" dirty="0" smtClean="0"/>
              <a:t>Who would trade it?</a:t>
            </a:r>
          </a:p>
          <a:p>
            <a:r>
              <a:rPr lang="en-GB" dirty="0" smtClean="0"/>
              <a:t>Where would the trade take place, and what money would be used?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1437</Words>
  <Application>Microsoft Office PowerPoint</Application>
  <PresentationFormat>On-screen Show (4:3)</PresentationFormat>
  <Paragraphs>110</Paragraphs>
  <Slides>22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Creating new markets</vt:lpstr>
      <vt:lpstr>Why are some habitats still unspoiled?</vt:lpstr>
      <vt:lpstr>For an environmental economist. . .</vt:lpstr>
      <vt:lpstr>Coase Theorem</vt:lpstr>
      <vt:lpstr>Slide 5</vt:lpstr>
      <vt:lpstr>Problems?</vt:lpstr>
      <vt:lpstr>Eco-system services: UNEP</vt:lpstr>
      <vt:lpstr>Slide 8</vt:lpstr>
      <vt:lpstr>Discussion</vt:lpstr>
      <vt:lpstr>Recipe to create a ‘missing’ market</vt:lpstr>
      <vt:lpstr>‘Values’ created by the environment</vt:lpstr>
      <vt:lpstr>Whose life is worth more?</vt:lpstr>
      <vt:lpstr>Conventional market approach</vt:lpstr>
      <vt:lpstr>Household production function</vt:lpstr>
      <vt:lpstr>Hedonic pricing methods</vt:lpstr>
      <vt:lpstr>Experimental methods</vt:lpstr>
      <vt:lpstr>Preparation for fieldwork</vt:lpstr>
      <vt:lpstr>Market solution: Carbon Trading</vt:lpstr>
      <vt:lpstr>The EU Emissions Trading Scheme</vt:lpstr>
      <vt:lpstr>  The European Emission Trading Scheme</vt:lpstr>
      <vt:lpstr>EU-ETS: A Corporate Bonanza</vt:lpstr>
      <vt:lpstr>EU-ETS: An Invitation to Corruption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Creating new markets</dc:title>
  <dc:creator>Molly Scott Cato</dc:creator>
  <cp:lastModifiedBy>Molly Scott Cato</cp:lastModifiedBy>
  <cp:revision>15</cp:revision>
  <dcterms:created xsi:type="dcterms:W3CDTF">2010-03-22T14:56:39Z</dcterms:created>
  <dcterms:modified xsi:type="dcterms:W3CDTF">2010-03-31T15:46:22Z</dcterms:modified>
</cp:coreProperties>
</file>