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0" r:id="rId3"/>
    <p:sldId id="257" r:id="rId4"/>
    <p:sldId id="258" r:id="rId5"/>
    <p:sldId id="259" r:id="rId6"/>
    <p:sldId id="261" r:id="rId7"/>
    <p:sldId id="262" r:id="rId8"/>
    <p:sldId id="264" r:id="rId9"/>
    <p:sldId id="263" r:id="rId10"/>
    <p:sldId id="265" r:id="rId11"/>
    <p:sldId id="266" r:id="rId12"/>
    <p:sldId id="267" r:id="rId13"/>
    <p:sldId id="268" r:id="rId14"/>
    <p:sldId id="269" r:id="rId15"/>
    <p:sldId id="270" r:id="rId16"/>
    <p:sldId id="293" r:id="rId17"/>
    <p:sldId id="271" r:id="rId18"/>
    <p:sldId id="278" r:id="rId19"/>
    <p:sldId id="275" r:id="rId20"/>
    <p:sldId id="285" r:id="rId21"/>
    <p:sldId id="276" r:id="rId22"/>
    <p:sldId id="277" r:id="rId23"/>
    <p:sldId id="272" r:id="rId24"/>
    <p:sldId id="279" r:id="rId25"/>
    <p:sldId id="280" r:id="rId26"/>
    <p:sldId id="281" r:id="rId27"/>
    <p:sldId id="273" r:id="rId28"/>
    <p:sldId id="283" r:id="rId29"/>
    <p:sldId id="286" r:id="rId30"/>
    <p:sldId id="290" r:id="rId31"/>
    <p:sldId id="292" r:id="rId32"/>
    <p:sldId id="291" r:id="rId33"/>
    <p:sldId id="282" r:id="rId34"/>
    <p:sldId id="284" r:id="rId35"/>
    <p:sldId id="294" r:id="rId36"/>
    <p:sldId id="274" r:id="rId37"/>
    <p:sldId id="288" r:id="rId38"/>
    <p:sldId id="287" r:id="rId39"/>
    <p:sldId id="289" r:id="rId40"/>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7" d="100"/>
          <a:sy n="67" d="100"/>
        </p:scale>
        <p:origin x="-612"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pPr>
              <a:defRPr/>
            </a:pPr>
            <a:fld id="{430373A2-D6E7-45CA-8D42-76A673F939BE}" type="datetimeFigureOut">
              <a:rPr lang="en-US" smtClean="0"/>
              <a:pPr>
                <a:defRPr/>
              </a:pPr>
              <a:t>11/6/2009</a:t>
            </a:fld>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EF4FD72E-3F68-4A09-8D6A-E0429E1286D1}" type="slidenum">
              <a:rPr lang="en-GB" smtClean="0"/>
              <a:pPr>
                <a:defRPr/>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pPr>
              <a:defRPr/>
            </a:pPr>
            <a:fld id="{CD8DB9DB-FF87-46ED-8DE2-B0036E1F1556}" type="datetimeFigureOut">
              <a:rPr lang="en-US" smtClean="0"/>
              <a:pPr>
                <a:defRPr/>
              </a:pPr>
              <a:t>11/6/2009</a:t>
            </a:fld>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AC56DE8A-9592-426D-8BF2-8207AA255680}" type="slidenum">
              <a:rPr lang="en-GB" smtClean="0"/>
              <a:pPr>
                <a:defRPr/>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pPr>
              <a:defRPr/>
            </a:pPr>
            <a:fld id="{9DC42493-457B-44EF-9025-63BAA659F7B2}" type="datetimeFigureOut">
              <a:rPr lang="en-US" smtClean="0"/>
              <a:pPr>
                <a:defRPr/>
              </a:pPr>
              <a:t>11/6/2009</a:t>
            </a:fld>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645CDEDD-D31A-404A-9E72-2AE814AE08A8}" type="slidenum">
              <a:rPr lang="en-GB" smtClean="0"/>
              <a:pPr>
                <a:defRPr/>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pPr>
              <a:defRPr/>
            </a:pPr>
            <a:fld id="{07C22E68-3A5A-49C2-9578-5A816E5CBB92}" type="datetimeFigureOut">
              <a:rPr lang="en-US" smtClean="0"/>
              <a:pPr>
                <a:defRPr/>
              </a:pPr>
              <a:t>11/6/2009</a:t>
            </a:fld>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36D5A0A8-2144-4C68-A4CE-7834946CBBEC}" type="slidenum">
              <a:rPr lang="en-GB" smtClean="0"/>
              <a:pPr>
                <a:defRPr/>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fld id="{4053ACDF-FBD9-4FB6-816C-8151ACEC9A3B}" type="datetimeFigureOut">
              <a:rPr lang="en-US" smtClean="0"/>
              <a:pPr>
                <a:defRPr/>
              </a:pPr>
              <a:t>11/6/2009</a:t>
            </a:fld>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1C260B7F-BB3D-44A6-9427-FF0E0B0028FA}" type="slidenum">
              <a:rPr lang="en-GB" smtClean="0"/>
              <a:pPr>
                <a:defRPr/>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pPr>
              <a:defRPr/>
            </a:pPr>
            <a:fld id="{9E71EC2A-31B9-4DD1-97D5-7E3665FEC5E3}" type="datetimeFigureOut">
              <a:rPr lang="en-US" smtClean="0"/>
              <a:pPr>
                <a:defRPr/>
              </a:pPr>
              <a:t>11/6/2009</a:t>
            </a:fld>
            <a:endParaRPr lang="en-GB"/>
          </a:p>
        </p:txBody>
      </p:sp>
      <p:sp>
        <p:nvSpPr>
          <p:cNvPr id="6" name="Footer Placeholder 5"/>
          <p:cNvSpPr>
            <a:spLocks noGrp="1"/>
          </p:cNvSpPr>
          <p:nvPr>
            <p:ph type="ftr" sz="quarter" idx="11"/>
          </p:nvPr>
        </p:nvSpPr>
        <p:spPr/>
        <p:txBody>
          <a:bodyPr/>
          <a:lstStyle/>
          <a:p>
            <a:pPr>
              <a:defRPr/>
            </a:pPr>
            <a:endParaRPr lang="en-GB"/>
          </a:p>
        </p:txBody>
      </p:sp>
      <p:sp>
        <p:nvSpPr>
          <p:cNvPr id="7" name="Slide Number Placeholder 6"/>
          <p:cNvSpPr>
            <a:spLocks noGrp="1"/>
          </p:cNvSpPr>
          <p:nvPr>
            <p:ph type="sldNum" sz="quarter" idx="12"/>
          </p:nvPr>
        </p:nvSpPr>
        <p:spPr/>
        <p:txBody>
          <a:bodyPr/>
          <a:lstStyle/>
          <a:p>
            <a:pPr>
              <a:defRPr/>
            </a:pPr>
            <a:fld id="{D977861F-EA19-461F-A1A1-F10E92DBC021}" type="slidenum">
              <a:rPr lang="en-GB" smtClean="0"/>
              <a:pPr>
                <a:defRPr/>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pPr>
              <a:defRPr/>
            </a:pPr>
            <a:fld id="{F874AA1B-0400-46F3-A04E-2CD4A7F8067C}" type="datetimeFigureOut">
              <a:rPr lang="en-US" smtClean="0"/>
              <a:pPr>
                <a:defRPr/>
              </a:pPr>
              <a:t>11/6/2009</a:t>
            </a:fld>
            <a:endParaRPr lang="en-GB"/>
          </a:p>
        </p:txBody>
      </p:sp>
      <p:sp>
        <p:nvSpPr>
          <p:cNvPr id="8" name="Footer Placeholder 7"/>
          <p:cNvSpPr>
            <a:spLocks noGrp="1"/>
          </p:cNvSpPr>
          <p:nvPr>
            <p:ph type="ftr" sz="quarter" idx="11"/>
          </p:nvPr>
        </p:nvSpPr>
        <p:spPr/>
        <p:txBody>
          <a:bodyPr/>
          <a:lstStyle/>
          <a:p>
            <a:pPr>
              <a:defRPr/>
            </a:pPr>
            <a:endParaRPr lang="en-GB"/>
          </a:p>
        </p:txBody>
      </p:sp>
      <p:sp>
        <p:nvSpPr>
          <p:cNvPr id="9" name="Slide Number Placeholder 8"/>
          <p:cNvSpPr>
            <a:spLocks noGrp="1"/>
          </p:cNvSpPr>
          <p:nvPr>
            <p:ph type="sldNum" sz="quarter" idx="12"/>
          </p:nvPr>
        </p:nvSpPr>
        <p:spPr/>
        <p:txBody>
          <a:bodyPr/>
          <a:lstStyle/>
          <a:p>
            <a:pPr>
              <a:defRPr/>
            </a:pPr>
            <a:fld id="{A063CEE6-462C-4D99-8CDC-7F0C149ADFD6}" type="slidenum">
              <a:rPr lang="en-GB" smtClean="0"/>
              <a:pPr>
                <a:defRPr/>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pPr>
              <a:defRPr/>
            </a:pPr>
            <a:fld id="{755D814B-45BF-49E3-8FB2-AA238A69EAFD}" type="datetimeFigureOut">
              <a:rPr lang="en-US" smtClean="0"/>
              <a:pPr>
                <a:defRPr/>
              </a:pPr>
              <a:t>11/6/2009</a:t>
            </a:fld>
            <a:endParaRPr lang="en-GB"/>
          </a:p>
        </p:txBody>
      </p:sp>
      <p:sp>
        <p:nvSpPr>
          <p:cNvPr id="4" name="Footer Placeholder 3"/>
          <p:cNvSpPr>
            <a:spLocks noGrp="1"/>
          </p:cNvSpPr>
          <p:nvPr>
            <p:ph type="ftr" sz="quarter" idx="11"/>
          </p:nvPr>
        </p:nvSpPr>
        <p:spPr/>
        <p:txBody>
          <a:bodyPr/>
          <a:lstStyle/>
          <a:p>
            <a:pPr>
              <a:defRPr/>
            </a:pPr>
            <a:endParaRPr lang="en-GB"/>
          </a:p>
        </p:txBody>
      </p:sp>
      <p:sp>
        <p:nvSpPr>
          <p:cNvPr id="5" name="Slide Number Placeholder 4"/>
          <p:cNvSpPr>
            <a:spLocks noGrp="1"/>
          </p:cNvSpPr>
          <p:nvPr>
            <p:ph type="sldNum" sz="quarter" idx="12"/>
          </p:nvPr>
        </p:nvSpPr>
        <p:spPr/>
        <p:txBody>
          <a:bodyPr/>
          <a:lstStyle/>
          <a:p>
            <a:pPr>
              <a:defRPr/>
            </a:pPr>
            <a:fld id="{1F3F1A59-2F43-4086-8663-15CB9F921365}" type="slidenum">
              <a:rPr lang="en-GB" smtClean="0"/>
              <a:pPr>
                <a:defRPr/>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BE9B26FD-C010-42A0-993E-2F18505D008B}" type="datetimeFigureOut">
              <a:rPr lang="en-US" smtClean="0"/>
              <a:pPr>
                <a:defRPr/>
              </a:pPr>
              <a:t>11/6/2009</a:t>
            </a:fld>
            <a:endParaRPr lang="en-GB"/>
          </a:p>
        </p:txBody>
      </p:sp>
      <p:sp>
        <p:nvSpPr>
          <p:cNvPr id="3" name="Footer Placeholder 2"/>
          <p:cNvSpPr>
            <a:spLocks noGrp="1"/>
          </p:cNvSpPr>
          <p:nvPr>
            <p:ph type="ftr" sz="quarter" idx="11"/>
          </p:nvPr>
        </p:nvSpPr>
        <p:spPr/>
        <p:txBody>
          <a:bodyPr/>
          <a:lstStyle/>
          <a:p>
            <a:pPr>
              <a:defRPr/>
            </a:pPr>
            <a:endParaRPr lang="en-GB"/>
          </a:p>
        </p:txBody>
      </p:sp>
      <p:sp>
        <p:nvSpPr>
          <p:cNvPr id="4" name="Slide Number Placeholder 3"/>
          <p:cNvSpPr>
            <a:spLocks noGrp="1"/>
          </p:cNvSpPr>
          <p:nvPr>
            <p:ph type="sldNum" sz="quarter" idx="12"/>
          </p:nvPr>
        </p:nvSpPr>
        <p:spPr/>
        <p:txBody>
          <a:bodyPr/>
          <a:lstStyle/>
          <a:p>
            <a:pPr>
              <a:defRPr/>
            </a:pPr>
            <a:fld id="{95B82E65-5D37-4074-8D91-24ABEA30BE79}" type="slidenum">
              <a:rPr lang="en-GB" smtClean="0"/>
              <a:pPr>
                <a:defRPr/>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F13793AB-E914-47C4-8F44-C75D0CD1128D}" type="datetimeFigureOut">
              <a:rPr lang="en-US" smtClean="0"/>
              <a:pPr>
                <a:defRPr/>
              </a:pPr>
              <a:t>11/6/2009</a:t>
            </a:fld>
            <a:endParaRPr lang="en-GB"/>
          </a:p>
        </p:txBody>
      </p:sp>
      <p:sp>
        <p:nvSpPr>
          <p:cNvPr id="6" name="Footer Placeholder 5"/>
          <p:cNvSpPr>
            <a:spLocks noGrp="1"/>
          </p:cNvSpPr>
          <p:nvPr>
            <p:ph type="ftr" sz="quarter" idx="11"/>
          </p:nvPr>
        </p:nvSpPr>
        <p:spPr/>
        <p:txBody>
          <a:bodyPr/>
          <a:lstStyle/>
          <a:p>
            <a:pPr>
              <a:defRPr/>
            </a:pPr>
            <a:endParaRPr lang="en-GB"/>
          </a:p>
        </p:txBody>
      </p:sp>
      <p:sp>
        <p:nvSpPr>
          <p:cNvPr id="7" name="Slide Number Placeholder 6"/>
          <p:cNvSpPr>
            <a:spLocks noGrp="1"/>
          </p:cNvSpPr>
          <p:nvPr>
            <p:ph type="sldNum" sz="quarter" idx="12"/>
          </p:nvPr>
        </p:nvSpPr>
        <p:spPr/>
        <p:txBody>
          <a:bodyPr/>
          <a:lstStyle/>
          <a:p>
            <a:pPr>
              <a:defRPr/>
            </a:pPr>
            <a:fld id="{39E2D397-F1B4-434C-9C47-C1DF883BA1E4}" type="slidenum">
              <a:rPr lang="en-GB" smtClean="0"/>
              <a:pPr>
                <a:defRPr/>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4FCC29EE-12F8-4727-A899-9ECDDE6EEDBA}" type="datetimeFigureOut">
              <a:rPr lang="en-US" smtClean="0"/>
              <a:pPr>
                <a:defRPr/>
              </a:pPr>
              <a:t>11/6/2009</a:t>
            </a:fld>
            <a:endParaRPr lang="en-GB"/>
          </a:p>
        </p:txBody>
      </p:sp>
      <p:sp>
        <p:nvSpPr>
          <p:cNvPr id="6" name="Footer Placeholder 5"/>
          <p:cNvSpPr>
            <a:spLocks noGrp="1"/>
          </p:cNvSpPr>
          <p:nvPr>
            <p:ph type="ftr" sz="quarter" idx="11"/>
          </p:nvPr>
        </p:nvSpPr>
        <p:spPr/>
        <p:txBody>
          <a:bodyPr/>
          <a:lstStyle/>
          <a:p>
            <a:pPr>
              <a:defRPr/>
            </a:pPr>
            <a:endParaRPr lang="en-GB"/>
          </a:p>
        </p:txBody>
      </p:sp>
      <p:sp>
        <p:nvSpPr>
          <p:cNvPr id="7" name="Slide Number Placeholder 6"/>
          <p:cNvSpPr>
            <a:spLocks noGrp="1"/>
          </p:cNvSpPr>
          <p:nvPr>
            <p:ph type="sldNum" sz="quarter" idx="12"/>
          </p:nvPr>
        </p:nvSpPr>
        <p:spPr/>
        <p:txBody>
          <a:bodyPr/>
          <a:lstStyle/>
          <a:p>
            <a:pPr>
              <a:defRPr/>
            </a:pPr>
            <a:fld id="{D9551302-D868-4BD1-8C2C-7FEDE6667A5C}" type="slidenum">
              <a:rPr lang="en-GB" smtClean="0"/>
              <a:pPr>
                <a:defRPr/>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6B21C21-8B27-4286-84CE-7009854AE996}" type="datetimeFigureOut">
              <a:rPr lang="en-US" smtClean="0"/>
              <a:pPr>
                <a:defRPr/>
              </a:pPr>
              <a:t>11/6/2009</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F65D965E-4469-404E-9A26-3EF4229023B5}" type="slidenum">
              <a:rPr lang="en-GB" smtClean="0"/>
              <a:pPr>
                <a:defRPr/>
              </a:pPr>
              <a:t>‹#›</a:t>
            </a:fld>
            <a:endParaRPr lang="en-GB"/>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hyperlink" Target="http://money.cnn.com/magazines/fortune/global500/2008/snapshots/7700.html" TargetMode="External"/><Relationship Id="rId3" Type="http://schemas.openxmlformats.org/officeDocument/2006/relationships/hyperlink" Target="http://money.cnn.com/magazines/fortune/global500/2008/snapshots/387.html" TargetMode="External"/><Relationship Id="rId7" Type="http://schemas.openxmlformats.org/officeDocument/2006/relationships/hyperlink" Target="http://money.cnn.com/magazines/fortune/global500/2008/snapshots/385.html" TargetMode="External"/><Relationship Id="rId2" Type="http://schemas.openxmlformats.org/officeDocument/2006/relationships/hyperlink" Target="http://money.cnn.com/magazines/fortune/global500/2008/snapshots/2255.html" TargetMode="External"/><Relationship Id="rId1" Type="http://schemas.openxmlformats.org/officeDocument/2006/relationships/slideLayout" Target="../slideLayouts/slideLayout4.xml"/><Relationship Id="rId6" Type="http://schemas.openxmlformats.org/officeDocument/2006/relationships/hyperlink" Target="http://money.cnn.com/magazines/fortune/global500/2008/snapshots/6752.html" TargetMode="External"/><Relationship Id="rId11" Type="http://schemas.openxmlformats.org/officeDocument/2006/relationships/hyperlink" Target="http://money.cnn.com/magazines/fortune/global500/2008/snapshots/327.html" TargetMode="External"/><Relationship Id="rId5" Type="http://schemas.openxmlformats.org/officeDocument/2006/relationships/hyperlink" Target="http://money.cnn.com/magazines/fortune/global500/2008/snapshots/6327.html" TargetMode="External"/><Relationship Id="rId10" Type="http://schemas.openxmlformats.org/officeDocument/2006/relationships/hyperlink" Target="http://money.cnn.com/magazines/fortune/global500/2008/snapshots/175.html" TargetMode="External"/><Relationship Id="rId4" Type="http://schemas.openxmlformats.org/officeDocument/2006/relationships/hyperlink" Target="http://money.cnn.com/magazines/fortune/global500/2008/snapshots/6388.html" TargetMode="External"/><Relationship Id="rId9" Type="http://schemas.openxmlformats.org/officeDocument/2006/relationships/hyperlink" Target="http://money.cnn.com/magazines/fortune/global500/2008/snapshots/6350.html" TargetMode="Externa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openxmlformats.org/officeDocument/2006/relationships/hyperlink" Target="http://en.wikipedia.org/wiki/United_Kingdom" TargetMode="External"/><Relationship Id="rId13" Type="http://schemas.openxmlformats.org/officeDocument/2006/relationships/hyperlink" Target="http://en.wikipedia.org/wiki/ING_Group" TargetMode="External"/><Relationship Id="rId18" Type="http://schemas.openxmlformats.org/officeDocument/2006/relationships/image" Target="../media/image6.png"/><Relationship Id="rId3" Type="http://schemas.openxmlformats.org/officeDocument/2006/relationships/hyperlink" Target="http://en.wikipedia.org/wiki/Netherlands" TargetMode="External"/><Relationship Id="rId21" Type="http://schemas.openxmlformats.org/officeDocument/2006/relationships/image" Target="../media/image9.png"/><Relationship Id="rId7" Type="http://schemas.openxmlformats.org/officeDocument/2006/relationships/hyperlink" Target="http://en.wikipedia.org/wiki/BP" TargetMode="External"/><Relationship Id="rId12" Type="http://schemas.openxmlformats.org/officeDocument/2006/relationships/hyperlink" Target="http://en.wikipedia.org/wiki/ConocoPhillips" TargetMode="External"/><Relationship Id="rId17" Type="http://schemas.openxmlformats.org/officeDocument/2006/relationships/hyperlink" Target="http://en.wikipedia.org/wiki/Japan" TargetMode="External"/><Relationship Id="rId2" Type="http://schemas.openxmlformats.org/officeDocument/2006/relationships/hyperlink" Target="http://en.wikipedia.org/wiki/Royal_Dutch_Shell" TargetMode="External"/><Relationship Id="rId16" Type="http://schemas.openxmlformats.org/officeDocument/2006/relationships/hyperlink" Target="http://en.wikipedia.org/wiki/Toyota_Motor" TargetMode="External"/><Relationship Id="rId20"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hyperlink" Target="http://en.wikipedia.org/wiki/Wal_Mart" TargetMode="External"/><Relationship Id="rId11" Type="http://schemas.openxmlformats.org/officeDocument/2006/relationships/hyperlink" Target="http://en.wikipedia.org/wiki/France" TargetMode="External"/><Relationship Id="rId5" Type="http://schemas.openxmlformats.org/officeDocument/2006/relationships/hyperlink" Target="http://en.wikipedia.org/wiki/United_States" TargetMode="External"/><Relationship Id="rId15" Type="http://schemas.openxmlformats.org/officeDocument/2006/relationships/hyperlink" Target="http://en.wikipedia.org/wiki/People's_Republic_of_China" TargetMode="External"/><Relationship Id="rId23" Type="http://schemas.openxmlformats.org/officeDocument/2006/relationships/image" Target="../media/image11.png"/><Relationship Id="rId10" Type="http://schemas.openxmlformats.org/officeDocument/2006/relationships/hyperlink" Target="http://en.wikipedia.org/wiki/Total_S.A." TargetMode="External"/><Relationship Id="rId19" Type="http://schemas.openxmlformats.org/officeDocument/2006/relationships/image" Target="../media/image7.png"/><Relationship Id="rId4" Type="http://schemas.openxmlformats.org/officeDocument/2006/relationships/hyperlink" Target="http://en.wikipedia.org/wiki/ExxonMobil_Corporation" TargetMode="External"/><Relationship Id="rId9" Type="http://schemas.openxmlformats.org/officeDocument/2006/relationships/hyperlink" Target="http://en.wikipedia.org/wiki/Chevron_Corporation" TargetMode="External"/><Relationship Id="rId14" Type="http://schemas.openxmlformats.org/officeDocument/2006/relationships/hyperlink" Target="http://en.wikipedia.org/wiki/Sinopec" TargetMode="External"/><Relationship Id="rId22" Type="http://schemas.openxmlformats.org/officeDocument/2006/relationships/image" Target="../media/image10.png"/></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ctrTitle"/>
          </p:nvPr>
        </p:nvSpPr>
        <p:spPr/>
        <p:txBody>
          <a:bodyPr/>
          <a:lstStyle/>
          <a:p>
            <a:r>
              <a:rPr lang="en-GB" smtClean="0"/>
              <a:t>Deconstructing Friedman</a:t>
            </a:r>
          </a:p>
        </p:txBody>
      </p:sp>
      <p:sp>
        <p:nvSpPr>
          <p:cNvPr id="3" name="Subtitle 2"/>
          <p:cNvSpPr>
            <a:spLocks noGrp="1"/>
          </p:cNvSpPr>
          <p:nvPr>
            <p:ph type="subTitle" idx="1"/>
          </p:nvPr>
        </p:nvSpPr>
        <p:spPr/>
        <p:txBody>
          <a:bodyPr rtlCol="0">
            <a:normAutofit/>
          </a:bodyPr>
          <a:lstStyle/>
          <a:p>
            <a:pPr fontAlgn="auto">
              <a:spcAft>
                <a:spcPts val="0"/>
              </a:spcAft>
              <a:buFont typeface="Arial" pitchFamily="34" charset="0"/>
              <a:buNone/>
              <a:defRPr/>
            </a:pPr>
            <a:r>
              <a:rPr lang="en-GB" dirty="0" smtClean="0"/>
              <a:t>Ironing out the Creases in the View of </a:t>
            </a:r>
            <a:r>
              <a:rPr lang="en-GB" smtClean="0"/>
              <a:t>the World as Flat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Environmental consequences</a:t>
            </a:r>
            <a:endParaRPr lang="en-GB" dirty="0"/>
          </a:p>
        </p:txBody>
      </p:sp>
      <p:sp>
        <p:nvSpPr>
          <p:cNvPr id="3" name="Content Placeholder 2"/>
          <p:cNvSpPr>
            <a:spLocks noGrp="1"/>
          </p:cNvSpPr>
          <p:nvPr>
            <p:ph sz="half" idx="1"/>
          </p:nvPr>
        </p:nvSpPr>
        <p:spPr/>
        <p:txBody>
          <a:bodyPr>
            <a:normAutofit fontScale="92500" lnSpcReduction="10000"/>
          </a:bodyPr>
          <a:lstStyle/>
          <a:p>
            <a:r>
              <a:rPr lang="en-GB" dirty="0"/>
              <a:t>Clearing of natural vegetation, deforestation, destruction of natural landscapes;</a:t>
            </a:r>
          </a:p>
          <a:p>
            <a:r>
              <a:rPr lang="en-GB" dirty="0"/>
              <a:t>Destruction of habitats</a:t>
            </a:r>
          </a:p>
          <a:p>
            <a:r>
              <a:rPr lang="en-GB" dirty="0"/>
              <a:t>Damages to water systems</a:t>
            </a:r>
          </a:p>
          <a:p>
            <a:r>
              <a:rPr lang="en-GB" dirty="0"/>
              <a:t>Soil erosion</a:t>
            </a:r>
          </a:p>
          <a:p>
            <a:r>
              <a:rPr lang="en-GB" dirty="0"/>
              <a:t>Algal blooms and disturbance to </a:t>
            </a:r>
            <a:r>
              <a:rPr lang="en-GB" dirty="0" smtClean="0"/>
              <a:t>ecology</a:t>
            </a:r>
          </a:p>
          <a:p>
            <a:r>
              <a:rPr lang="en-GB" dirty="0" smtClean="0"/>
              <a:t>Chemical pollution</a:t>
            </a:r>
            <a:endParaRPr lang="en-GB" dirty="0"/>
          </a:p>
          <a:p>
            <a:endParaRPr lang="en-GB" dirty="0"/>
          </a:p>
        </p:txBody>
      </p:sp>
      <p:pic>
        <p:nvPicPr>
          <p:cNvPr id="17410" name="Picture 2"/>
          <p:cNvPicPr>
            <a:picLocks noGrp="1" noChangeAspect="1" noChangeArrowheads="1"/>
          </p:cNvPicPr>
          <p:nvPr>
            <p:ph sz="half" idx="2"/>
          </p:nvPr>
        </p:nvPicPr>
        <p:blipFill>
          <a:blip r:embed="rId2" cstate="print"/>
          <a:srcRect/>
          <a:stretch>
            <a:fillRect/>
          </a:stretch>
        </p:blipFill>
        <p:spPr bwMode="auto">
          <a:xfrm>
            <a:off x="4572000" y="2428868"/>
            <a:ext cx="3962401" cy="2569280"/>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Golf fever in Malaysia</a:t>
            </a:r>
            <a:endParaRPr lang="en-GB" dirty="0"/>
          </a:p>
        </p:txBody>
      </p:sp>
      <p:sp>
        <p:nvSpPr>
          <p:cNvPr id="3" name="Content Placeholder 2"/>
          <p:cNvSpPr>
            <a:spLocks noGrp="1"/>
          </p:cNvSpPr>
          <p:nvPr>
            <p:ph idx="1"/>
          </p:nvPr>
        </p:nvSpPr>
        <p:spPr/>
        <p:txBody>
          <a:bodyPr>
            <a:normAutofit fontScale="85000" lnSpcReduction="20000"/>
          </a:bodyPr>
          <a:lstStyle/>
          <a:p>
            <a:r>
              <a:rPr lang="en-GB" dirty="0"/>
              <a:t>Malaysia had only a handful of golf courses in the early 1980s, but this number </a:t>
            </a:r>
            <a:r>
              <a:rPr lang="en-GB" dirty="0" smtClean="0"/>
              <a:t>swelled to </a:t>
            </a:r>
            <a:r>
              <a:rPr lang="en-GB" dirty="0"/>
              <a:t>over 150 golf courses by 1994 and 189 by the early 2000s</a:t>
            </a:r>
          </a:p>
          <a:p>
            <a:r>
              <a:rPr lang="en-GB" dirty="0" smtClean="0"/>
              <a:t>In </a:t>
            </a:r>
            <a:r>
              <a:rPr lang="en-GB" dirty="0"/>
              <a:t>order to build the </a:t>
            </a:r>
            <a:r>
              <a:rPr lang="en-GB" dirty="0" err="1"/>
              <a:t>Langkawi</a:t>
            </a:r>
            <a:r>
              <a:rPr lang="en-GB" dirty="0"/>
              <a:t> Island course and resort, hundreds of rainforest </a:t>
            </a:r>
            <a:r>
              <a:rPr lang="en-GB" dirty="0" smtClean="0"/>
              <a:t>acres were </a:t>
            </a:r>
            <a:r>
              <a:rPr lang="en-GB" dirty="0"/>
              <a:t>cleared.</a:t>
            </a:r>
          </a:p>
          <a:p>
            <a:r>
              <a:rPr lang="en-GB" dirty="0"/>
              <a:t>The harvest of nearby rice fields dropped more than 60 per cent</a:t>
            </a:r>
          </a:p>
          <a:p>
            <a:r>
              <a:rPr lang="en-GB" dirty="0" smtClean="0"/>
              <a:t>The </a:t>
            </a:r>
            <a:r>
              <a:rPr lang="en-GB" dirty="0"/>
              <a:t>government paid $7.5 million for a water pipeline connecting a resort </a:t>
            </a:r>
            <a:r>
              <a:rPr lang="en-GB" dirty="0" smtClean="0"/>
              <a:t>on </a:t>
            </a:r>
            <a:r>
              <a:rPr lang="en-GB" dirty="0" err="1" smtClean="0"/>
              <a:t>Redang</a:t>
            </a:r>
            <a:r>
              <a:rPr lang="en-GB" dirty="0" smtClean="0"/>
              <a:t> </a:t>
            </a:r>
            <a:r>
              <a:rPr lang="en-GB" dirty="0"/>
              <a:t>Island with the mainland area of Terengganu, where a cholera epidemic </a:t>
            </a:r>
            <a:r>
              <a:rPr lang="en-GB" dirty="0" smtClean="0"/>
              <a:t>had recently </a:t>
            </a:r>
            <a:r>
              <a:rPr lang="en-GB" dirty="0"/>
              <a:t>broken out because of an inadequate water supply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85728"/>
            <a:ext cx="8229600" cy="5840435"/>
          </a:xfrm>
        </p:spPr>
        <p:txBody>
          <a:bodyPr>
            <a:normAutofit lnSpcReduction="10000"/>
          </a:bodyPr>
          <a:lstStyle/>
          <a:p>
            <a:r>
              <a:rPr lang="en-GB" dirty="0" smtClean="0"/>
              <a:t>No one ever gave me directions like this on a golf course before: ‘Aim at either </a:t>
            </a:r>
            <a:r>
              <a:rPr lang="en-GB" dirty="0" smtClean="0">
                <a:solidFill>
                  <a:schemeClr val="accent4"/>
                </a:solidFill>
              </a:rPr>
              <a:t>Microsoft</a:t>
            </a:r>
            <a:r>
              <a:rPr lang="en-GB" dirty="0" smtClean="0"/>
              <a:t> or IBM.’ I was standing on the first tee at the KGA Golf Club in downtown Bangalore, in southern India, when my playing partner pointed at two shiny glass-and-steel buildings off in the distance, just behind the first green. The Goldman Sachs building wasn’t done yet; otherwise he could have pointed that out as well and made it a threesome. HP and Texas Instruments had their offices on the back nine, along the tenth hole</a:t>
            </a:r>
            <a:endParaRPr lang="en-GB"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Global Fortune 500, 2008</a:t>
            </a:r>
            <a:endParaRPr lang="en-GB" dirty="0"/>
          </a:p>
        </p:txBody>
      </p:sp>
      <p:graphicFrame>
        <p:nvGraphicFramePr>
          <p:cNvPr id="6" name="Table 5"/>
          <p:cNvGraphicFramePr>
            <a:graphicFrameLocks noGrp="1"/>
          </p:cNvGraphicFramePr>
          <p:nvPr/>
        </p:nvGraphicFramePr>
        <p:xfrm>
          <a:off x="642910" y="1785926"/>
          <a:ext cx="7472076" cy="4429160"/>
        </p:xfrm>
        <a:graphic>
          <a:graphicData uri="http://schemas.openxmlformats.org/drawingml/2006/table">
            <a:tbl>
              <a:tblPr/>
              <a:tblGrid>
                <a:gridCol w="832656"/>
                <a:gridCol w="3315031"/>
                <a:gridCol w="1777581"/>
                <a:gridCol w="1546808"/>
              </a:tblGrid>
              <a:tr h="442916">
                <a:tc>
                  <a:txBody>
                    <a:bodyPr/>
                    <a:lstStyle/>
                    <a:p>
                      <a:pPr>
                        <a:spcAft>
                          <a:spcPts val="0"/>
                        </a:spcAft>
                      </a:pPr>
                      <a:r>
                        <a:rPr lang="en-GB" sz="2400" dirty="0">
                          <a:latin typeface="Calibri"/>
                          <a:ea typeface="Calibri"/>
                          <a:cs typeface="Times New Roman"/>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2400" u="sng">
                          <a:solidFill>
                            <a:srgbClr val="0000FF"/>
                          </a:solidFill>
                          <a:latin typeface="Calibri"/>
                          <a:ea typeface="Calibri"/>
                          <a:cs typeface="Times New Roman"/>
                          <a:hlinkClick r:id="rId2"/>
                        </a:rPr>
                        <a:t>Wal-Mart Stores</a:t>
                      </a:r>
                      <a:endParaRPr lang="en-GB" sz="2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2400">
                          <a:latin typeface="Calibri"/>
                          <a:ea typeface="Calibri"/>
                          <a:cs typeface="Times New Roman"/>
                        </a:rPr>
                        <a:t>378,799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2400">
                          <a:latin typeface="Calibri"/>
                          <a:ea typeface="Calibri"/>
                          <a:cs typeface="Times New Roman"/>
                        </a:rPr>
                        <a:t>12,731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2916">
                <a:tc>
                  <a:txBody>
                    <a:bodyPr/>
                    <a:lstStyle/>
                    <a:p>
                      <a:pPr>
                        <a:spcAft>
                          <a:spcPts val="0"/>
                        </a:spcAft>
                      </a:pPr>
                      <a:r>
                        <a:rPr lang="en-GB" sz="2400">
                          <a:latin typeface="Calibri"/>
                          <a:ea typeface="Calibri"/>
                          <a:cs typeface="Times New Roman"/>
                        </a:rPr>
                        <a:t>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2400" u="sng">
                          <a:solidFill>
                            <a:srgbClr val="0000FF"/>
                          </a:solidFill>
                          <a:latin typeface="Calibri"/>
                          <a:ea typeface="Calibri"/>
                          <a:cs typeface="Times New Roman"/>
                          <a:hlinkClick r:id="rId3"/>
                        </a:rPr>
                        <a:t>Exxon Mobil</a:t>
                      </a:r>
                      <a:endParaRPr lang="en-GB" sz="2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2400">
                          <a:latin typeface="Calibri"/>
                          <a:ea typeface="Calibri"/>
                          <a:cs typeface="Times New Roman"/>
                        </a:rPr>
                        <a:t>372,824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2400">
                          <a:latin typeface="Calibri"/>
                          <a:ea typeface="Calibri"/>
                          <a:cs typeface="Times New Roman"/>
                        </a:rPr>
                        <a:t>40,610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2916">
                <a:tc>
                  <a:txBody>
                    <a:bodyPr/>
                    <a:lstStyle/>
                    <a:p>
                      <a:pPr>
                        <a:spcAft>
                          <a:spcPts val="0"/>
                        </a:spcAft>
                      </a:pPr>
                      <a:r>
                        <a:rPr lang="en-GB" sz="2400">
                          <a:latin typeface="Calibri"/>
                          <a:ea typeface="Calibri"/>
                          <a:cs typeface="Times New Roman"/>
                        </a:rPr>
                        <a:t>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2400" u="sng" dirty="0">
                          <a:solidFill>
                            <a:srgbClr val="0000FF"/>
                          </a:solidFill>
                          <a:latin typeface="Calibri"/>
                          <a:ea typeface="Calibri"/>
                          <a:cs typeface="Times New Roman"/>
                          <a:hlinkClick r:id="rId4"/>
                        </a:rPr>
                        <a:t>Royal Dutch Shell</a:t>
                      </a:r>
                      <a:endParaRPr lang="en-GB" sz="2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2400">
                          <a:latin typeface="Calibri"/>
                          <a:ea typeface="Calibri"/>
                          <a:cs typeface="Times New Roman"/>
                        </a:rPr>
                        <a:t>355,782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2400">
                          <a:latin typeface="Calibri"/>
                          <a:ea typeface="Calibri"/>
                          <a:cs typeface="Times New Roman"/>
                        </a:rPr>
                        <a:t>31,331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2916">
                <a:tc>
                  <a:txBody>
                    <a:bodyPr/>
                    <a:lstStyle/>
                    <a:p>
                      <a:pPr>
                        <a:spcAft>
                          <a:spcPts val="0"/>
                        </a:spcAft>
                      </a:pPr>
                      <a:r>
                        <a:rPr lang="en-GB" sz="2400">
                          <a:latin typeface="Calibri"/>
                          <a:ea typeface="Calibri"/>
                          <a:cs typeface="Times New Roman"/>
                        </a:rPr>
                        <a:t>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2400" u="sng">
                          <a:solidFill>
                            <a:srgbClr val="0000FF"/>
                          </a:solidFill>
                          <a:latin typeface="Calibri"/>
                          <a:ea typeface="Calibri"/>
                          <a:cs typeface="Times New Roman"/>
                          <a:hlinkClick r:id="rId5"/>
                        </a:rPr>
                        <a:t>BP</a:t>
                      </a:r>
                      <a:endParaRPr lang="en-GB" sz="2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2400">
                          <a:latin typeface="Calibri"/>
                          <a:ea typeface="Calibri"/>
                          <a:cs typeface="Times New Roman"/>
                        </a:rPr>
                        <a:t>291,438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2400">
                          <a:latin typeface="Calibri"/>
                          <a:ea typeface="Calibri"/>
                          <a:cs typeface="Times New Roman"/>
                        </a:rPr>
                        <a:t>20,845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2916">
                <a:tc>
                  <a:txBody>
                    <a:bodyPr/>
                    <a:lstStyle/>
                    <a:p>
                      <a:pPr>
                        <a:spcAft>
                          <a:spcPts val="0"/>
                        </a:spcAft>
                      </a:pPr>
                      <a:r>
                        <a:rPr lang="en-GB" sz="2400">
                          <a:latin typeface="Calibri"/>
                          <a:ea typeface="Calibri"/>
                          <a:cs typeface="Times New Roman"/>
                        </a:rPr>
                        <a:t>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2400" u="sng">
                          <a:solidFill>
                            <a:srgbClr val="0000FF"/>
                          </a:solidFill>
                          <a:latin typeface="Calibri"/>
                          <a:ea typeface="Calibri"/>
                          <a:cs typeface="Times New Roman"/>
                          <a:hlinkClick r:id="rId6"/>
                        </a:rPr>
                        <a:t>Toyota Motor</a:t>
                      </a:r>
                      <a:endParaRPr lang="en-GB" sz="2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2400">
                          <a:latin typeface="Calibri"/>
                          <a:ea typeface="Calibri"/>
                          <a:cs typeface="Times New Roman"/>
                        </a:rPr>
                        <a:t>230,201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2400">
                          <a:latin typeface="Calibri"/>
                          <a:ea typeface="Calibri"/>
                          <a:cs typeface="Times New Roman"/>
                        </a:rPr>
                        <a:t>15,042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2916">
                <a:tc>
                  <a:txBody>
                    <a:bodyPr/>
                    <a:lstStyle/>
                    <a:p>
                      <a:pPr>
                        <a:spcAft>
                          <a:spcPts val="0"/>
                        </a:spcAft>
                      </a:pPr>
                      <a:r>
                        <a:rPr lang="en-GB" sz="2400">
                          <a:latin typeface="Calibri"/>
                          <a:ea typeface="Calibri"/>
                          <a:cs typeface="Times New Roman"/>
                        </a:rPr>
                        <a:t>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2400" u="sng">
                          <a:solidFill>
                            <a:srgbClr val="0000FF"/>
                          </a:solidFill>
                          <a:latin typeface="Calibri"/>
                          <a:ea typeface="Calibri"/>
                          <a:cs typeface="Times New Roman"/>
                          <a:hlinkClick r:id="rId7"/>
                        </a:rPr>
                        <a:t>Chevron</a:t>
                      </a:r>
                      <a:endParaRPr lang="en-GB" sz="2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2400">
                          <a:latin typeface="Calibri"/>
                          <a:ea typeface="Calibri"/>
                          <a:cs typeface="Times New Roman"/>
                        </a:rPr>
                        <a:t>210,783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2400">
                          <a:latin typeface="Calibri"/>
                          <a:ea typeface="Calibri"/>
                          <a:cs typeface="Times New Roman"/>
                        </a:rPr>
                        <a:t>18,688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2916">
                <a:tc>
                  <a:txBody>
                    <a:bodyPr/>
                    <a:lstStyle/>
                    <a:p>
                      <a:pPr>
                        <a:spcAft>
                          <a:spcPts val="0"/>
                        </a:spcAft>
                      </a:pPr>
                      <a:r>
                        <a:rPr lang="en-GB" sz="2400">
                          <a:latin typeface="Calibri"/>
                          <a:ea typeface="Calibri"/>
                          <a:cs typeface="Times New Roman"/>
                        </a:rPr>
                        <a:t>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2400" u="sng">
                          <a:solidFill>
                            <a:srgbClr val="0000FF"/>
                          </a:solidFill>
                          <a:latin typeface="Calibri"/>
                          <a:ea typeface="Calibri"/>
                          <a:cs typeface="Times New Roman"/>
                          <a:hlinkClick r:id="rId8"/>
                        </a:rPr>
                        <a:t>ING Group</a:t>
                      </a:r>
                      <a:endParaRPr lang="en-GB" sz="2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2400">
                          <a:latin typeface="Calibri"/>
                          <a:ea typeface="Calibri"/>
                          <a:cs typeface="Times New Roman"/>
                        </a:rPr>
                        <a:t>201,516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2400">
                          <a:latin typeface="Calibri"/>
                          <a:ea typeface="Calibri"/>
                          <a:cs typeface="Times New Roman"/>
                        </a:rPr>
                        <a:t>12,649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2916">
                <a:tc>
                  <a:txBody>
                    <a:bodyPr/>
                    <a:lstStyle/>
                    <a:p>
                      <a:pPr>
                        <a:spcAft>
                          <a:spcPts val="0"/>
                        </a:spcAft>
                      </a:pPr>
                      <a:r>
                        <a:rPr lang="en-GB" sz="2400">
                          <a:latin typeface="Calibri"/>
                          <a:ea typeface="Calibri"/>
                          <a:cs typeface="Times New Roman"/>
                        </a:rPr>
                        <a:t>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2400" u="sng">
                          <a:solidFill>
                            <a:srgbClr val="0000FF"/>
                          </a:solidFill>
                          <a:latin typeface="Calibri"/>
                          <a:ea typeface="Calibri"/>
                          <a:cs typeface="Times New Roman"/>
                          <a:hlinkClick r:id="rId9"/>
                        </a:rPr>
                        <a:t>Total</a:t>
                      </a:r>
                      <a:endParaRPr lang="en-GB" sz="2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2400">
                          <a:latin typeface="Calibri"/>
                          <a:ea typeface="Calibri"/>
                          <a:cs typeface="Times New Roman"/>
                        </a:rPr>
                        <a:t>187,280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2400">
                          <a:latin typeface="Calibri"/>
                          <a:ea typeface="Calibri"/>
                          <a:cs typeface="Times New Roman"/>
                        </a:rPr>
                        <a:t>18,042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2916">
                <a:tc>
                  <a:txBody>
                    <a:bodyPr/>
                    <a:lstStyle/>
                    <a:p>
                      <a:pPr>
                        <a:spcAft>
                          <a:spcPts val="0"/>
                        </a:spcAft>
                      </a:pPr>
                      <a:r>
                        <a:rPr lang="en-GB" sz="2400">
                          <a:latin typeface="Calibri"/>
                          <a:ea typeface="Calibri"/>
                          <a:cs typeface="Times New Roman"/>
                        </a:rPr>
                        <a:t>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2400" u="sng">
                          <a:solidFill>
                            <a:srgbClr val="0000FF"/>
                          </a:solidFill>
                          <a:latin typeface="Calibri"/>
                          <a:ea typeface="Calibri"/>
                          <a:cs typeface="Times New Roman"/>
                          <a:hlinkClick r:id="rId10"/>
                        </a:rPr>
                        <a:t>General Motors</a:t>
                      </a:r>
                      <a:endParaRPr lang="en-GB" sz="2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2400">
                          <a:latin typeface="Calibri"/>
                          <a:ea typeface="Calibri"/>
                          <a:cs typeface="Times New Roman"/>
                        </a:rPr>
                        <a:t>182,347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2400">
                          <a:latin typeface="Calibri"/>
                          <a:ea typeface="Calibri"/>
                          <a:cs typeface="Times New Roman"/>
                        </a:rPr>
                        <a:t>-38,732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2916">
                <a:tc>
                  <a:txBody>
                    <a:bodyPr/>
                    <a:lstStyle/>
                    <a:p>
                      <a:pPr>
                        <a:spcAft>
                          <a:spcPts val="0"/>
                        </a:spcAft>
                      </a:pPr>
                      <a:r>
                        <a:rPr lang="en-GB" sz="2400">
                          <a:latin typeface="Calibri"/>
                          <a:ea typeface="Calibri"/>
                          <a:cs typeface="Times New Roman"/>
                        </a:rPr>
                        <a:t>10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2400" u="sng">
                          <a:solidFill>
                            <a:srgbClr val="0000FF"/>
                          </a:solidFill>
                          <a:latin typeface="Calibri"/>
                          <a:ea typeface="Calibri"/>
                          <a:cs typeface="Times New Roman"/>
                          <a:hlinkClick r:id="rId11"/>
                        </a:rPr>
                        <a:t>ConocoPhillips</a:t>
                      </a:r>
                      <a:endParaRPr lang="en-GB" sz="2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2400">
                          <a:latin typeface="Calibri"/>
                          <a:ea typeface="Calibri"/>
                          <a:cs typeface="Times New Roman"/>
                        </a:rPr>
                        <a:t>178,558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2400" dirty="0">
                          <a:latin typeface="Calibri"/>
                          <a:ea typeface="Calibri"/>
                          <a:cs typeface="Times New Roman"/>
                        </a:rPr>
                        <a:t>11,891</a:t>
                      </a:r>
                      <a:r>
                        <a:rPr lang="en-GB" sz="2400" dirty="0">
                          <a:latin typeface="AdvPS94BA"/>
                          <a:ea typeface="Calibri"/>
                          <a:cs typeface="AdvPS94BA"/>
                        </a:rPr>
                        <a:t>.</a:t>
                      </a:r>
                      <a:endParaRPr lang="en-GB" sz="2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a:stretch>
            <a:fillRect/>
          </a:stretch>
        </p:blipFill>
        <p:spPr bwMode="auto">
          <a:xfrm>
            <a:off x="714348" y="1357298"/>
            <a:ext cx="7429552" cy="4771272"/>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Global Fortune 500, 2009</a:t>
            </a:r>
            <a:endParaRPr lang="en-GB" dirty="0"/>
          </a:p>
        </p:txBody>
      </p:sp>
      <p:graphicFrame>
        <p:nvGraphicFramePr>
          <p:cNvPr id="4" name="Table 3"/>
          <p:cNvGraphicFramePr>
            <a:graphicFrameLocks noGrp="1"/>
          </p:cNvGraphicFramePr>
          <p:nvPr/>
        </p:nvGraphicFramePr>
        <p:xfrm>
          <a:off x="428593" y="1357293"/>
          <a:ext cx="8286810" cy="5342520"/>
        </p:xfrm>
        <a:graphic>
          <a:graphicData uri="http://schemas.openxmlformats.org/drawingml/2006/table">
            <a:tbl>
              <a:tblPr/>
              <a:tblGrid>
                <a:gridCol w="2761672"/>
                <a:gridCol w="2762569"/>
                <a:gridCol w="2762569"/>
              </a:tblGrid>
              <a:tr h="461100">
                <a:tc>
                  <a:txBody>
                    <a:bodyPr/>
                    <a:lstStyle/>
                    <a:p>
                      <a:pPr>
                        <a:spcAft>
                          <a:spcPts val="0"/>
                        </a:spcAft>
                      </a:pPr>
                      <a:r>
                        <a:rPr lang="en-GB" sz="2400">
                          <a:latin typeface="Calibri"/>
                          <a:ea typeface="Calibri"/>
                          <a:cs typeface="Times New Roman"/>
                        </a:rPr>
                        <a:t>Company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2400">
                          <a:latin typeface="Calibri"/>
                          <a:ea typeface="Calibri"/>
                          <a:cs typeface="Times New Roman"/>
                        </a:rPr>
                        <a:t>Country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2400">
                          <a:latin typeface="Calibri"/>
                          <a:ea typeface="Calibri"/>
                          <a:cs typeface="Times New Roman"/>
                        </a:rPr>
                        <a:t>Field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1100">
                <a:tc>
                  <a:txBody>
                    <a:bodyPr/>
                    <a:lstStyle/>
                    <a:p>
                      <a:pPr>
                        <a:spcAft>
                          <a:spcPts val="0"/>
                        </a:spcAft>
                      </a:pPr>
                      <a:r>
                        <a:rPr lang="en-GB" sz="2400" u="sng">
                          <a:solidFill>
                            <a:srgbClr val="0000FF"/>
                          </a:solidFill>
                          <a:latin typeface="Calibri"/>
                          <a:ea typeface="Calibri"/>
                          <a:cs typeface="Times New Roman"/>
                          <a:hlinkClick r:id="rId2" tooltip="Royal Dutch Shell"/>
                        </a:rPr>
                        <a:t>Royal Dutch Shell</a:t>
                      </a:r>
                      <a:endParaRPr lang="en-GB" sz="2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2400">
                          <a:latin typeface="Calibri"/>
                          <a:ea typeface="Calibri"/>
                          <a:cs typeface="Times New Roman"/>
                        </a:rPr>
                        <a:t> </a:t>
                      </a:r>
                      <a:r>
                        <a:rPr lang="en-GB" sz="2400" u="sng">
                          <a:solidFill>
                            <a:srgbClr val="0000FF"/>
                          </a:solidFill>
                          <a:latin typeface="Calibri"/>
                          <a:ea typeface="Calibri"/>
                          <a:cs typeface="Times New Roman"/>
                          <a:hlinkClick r:id="rId3" tooltip="Netherlands"/>
                        </a:rPr>
                        <a:t>Netherlands</a:t>
                      </a:r>
                      <a:r>
                        <a:rPr lang="en-GB" sz="2400" baseline="30000">
                          <a:latin typeface="Calibri"/>
                          <a:ea typeface="Calibri"/>
                          <a:cs typeface="Times New Roman"/>
                        </a:rPr>
                        <a:t>†</a:t>
                      </a:r>
                      <a:endParaRPr lang="en-GB" sz="2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2400">
                          <a:latin typeface="Calibri"/>
                          <a:ea typeface="Calibri"/>
                          <a:cs typeface="Times New Roman"/>
                        </a:rPr>
                        <a:t>Oil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1100">
                <a:tc>
                  <a:txBody>
                    <a:bodyPr/>
                    <a:lstStyle/>
                    <a:p>
                      <a:pPr>
                        <a:spcAft>
                          <a:spcPts val="0"/>
                        </a:spcAft>
                      </a:pPr>
                      <a:r>
                        <a:rPr lang="en-GB" sz="2400" u="sng">
                          <a:solidFill>
                            <a:srgbClr val="0000FF"/>
                          </a:solidFill>
                          <a:latin typeface="Calibri"/>
                          <a:ea typeface="Calibri"/>
                          <a:cs typeface="Times New Roman"/>
                          <a:hlinkClick r:id="rId4" tooltip="ExxonMobil Corporation"/>
                        </a:rPr>
                        <a:t>ExxonMobil Corporation</a:t>
                      </a:r>
                      <a:endParaRPr lang="en-GB" sz="2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2400">
                          <a:latin typeface="Calibri"/>
                          <a:ea typeface="Calibri"/>
                          <a:cs typeface="Times New Roman"/>
                        </a:rPr>
                        <a:t> </a:t>
                      </a:r>
                      <a:r>
                        <a:rPr lang="en-GB" sz="2400" u="sng">
                          <a:solidFill>
                            <a:srgbClr val="0000FF"/>
                          </a:solidFill>
                          <a:latin typeface="Calibri"/>
                          <a:ea typeface="Calibri"/>
                          <a:cs typeface="Times New Roman"/>
                          <a:hlinkClick r:id="rId5" tooltip="United States"/>
                        </a:rPr>
                        <a:t>United States</a:t>
                      </a:r>
                      <a:endParaRPr lang="en-GB" sz="2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2400">
                          <a:latin typeface="Calibri"/>
                          <a:ea typeface="Calibri"/>
                          <a:cs typeface="Times New Roman"/>
                        </a:rPr>
                        <a:t>Oil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1100">
                <a:tc>
                  <a:txBody>
                    <a:bodyPr/>
                    <a:lstStyle/>
                    <a:p>
                      <a:pPr>
                        <a:spcAft>
                          <a:spcPts val="0"/>
                        </a:spcAft>
                      </a:pPr>
                      <a:r>
                        <a:rPr lang="en-GB" sz="2400" u="sng">
                          <a:solidFill>
                            <a:srgbClr val="0000FF"/>
                          </a:solidFill>
                          <a:latin typeface="Calibri"/>
                          <a:ea typeface="Calibri"/>
                          <a:cs typeface="Times New Roman"/>
                          <a:hlinkClick r:id="rId6" tooltip="Wal Mart"/>
                        </a:rPr>
                        <a:t>Wal Mart</a:t>
                      </a:r>
                      <a:endParaRPr lang="en-GB" sz="2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2400" dirty="0">
                          <a:latin typeface="Calibri"/>
                          <a:ea typeface="Calibri"/>
                          <a:cs typeface="Times New Roman"/>
                        </a:rPr>
                        <a:t> </a:t>
                      </a:r>
                      <a:r>
                        <a:rPr lang="en-GB" sz="2400" u="sng" dirty="0">
                          <a:solidFill>
                            <a:srgbClr val="0000FF"/>
                          </a:solidFill>
                          <a:latin typeface="Calibri"/>
                          <a:ea typeface="Calibri"/>
                          <a:cs typeface="Times New Roman"/>
                          <a:hlinkClick r:id="rId5" tooltip="United States"/>
                        </a:rPr>
                        <a:t>United States</a:t>
                      </a:r>
                      <a:endParaRPr lang="en-GB" sz="2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2400">
                          <a:latin typeface="Calibri"/>
                          <a:ea typeface="Calibri"/>
                          <a:cs typeface="Times New Roman"/>
                        </a:rPr>
                        <a:t>Retail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1100">
                <a:tc>
                  <a:txBody>
                    <a:bodyPr/>
                    <a:lstStyle/>
                    <a:p>
                      <a:pPr>
                        <a:spcAft>
                          <a:spcPts val="0"/>
                        </a:spcAft>
                      </a:pPr>
                      <a:r>
                        <a:rPr lang="en-GB" sz="2400" u="sng">
                          <a:solidFill>
                            <a:srgbClr val="0000FF"/>
                          </a:solidFill>
                          <a:latin typeface="Calibri"/>
                          <a:ea typeface="Calibri"/>
                          <a:cs typeface="Times New Roman"/>
                          <a:hlinkClick r:id="rId7" tooltip="BP"/>
                        </a:rPr>
                        <a:t>BP</a:t>
                      </a:r>
                      <a:endParaRPr lang="en-GB" sz="2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2400">
                          <a:latin typeface="Calibri"/>
                          <a:ea typeface="Calibri"/>
                          <a:cs typeface="Times New Roman"/>
                        </a:rPr>
                        <a:t> </a:t>
                      </a:r>
                      <a:r>
                        <a:rPr lang="en-GB" sz="2400" u="sng">
                          <a:solidFill>
                            <a:srgbClr val="0000FF"/>
                          </a:solidFill>
                          <a:latin typeface="Calibri"/>
                          <a:ea typeface="Calibri"/>
                          <a:cs typeface="Times New Roman"/>
                          <a:hlinkClick r:id="rId8" tooltip="United Kingdom"/>
                        </a:rPr>
                        <a:t>United Kingdom</a:t>
                      </a:r>
                      <a:endParaRPr lang="en-GB" sz="2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2400">
                          <a:latin typeface="Calibri"/>
                          <a:ea typeface="Calibri"/>
                          <a:cs typeface="Times New Roman"/>
                        </a:rPr>
                        <a:t>Oil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1100">
                <a:tc>
                  <a:txBody>
                    <a:bodyPr/>
                    <a:lstStyle/>
                    <a:p>
                      <a:pPr>
                        <a:spcAft>
                          <a:spcPts val="0"/>
                        </a:spcAft>
                      </a:pPr>
                      <a:r>
                        <a:rPr lang="en-GB" sz="2400" u="sng">
                          <a:solidFill>
                            <a:srgbClr val="0000FF"/>
                          </a:solidFill>
                          <a:latin typeface="Calibri"/>
                          <a:ea typeface="Calibri"/>
                          <a:cs typeface="Times New Roman"/>
                          <a:hlinkClick r:id="rId9" tooltip="Chevron Corporation"/>
                        </a:rPr>
                        <a:t>Chevron Corporation</a:t>
                      </a:r>
                      <a:endParaRPr lang="en-GB" sz="2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2400">
                          <a:latin typeface="Calibri"/>
                          <a:ea typeface="Calibri"/>
                          <a:cs typeface="Times New Roman"/>
                        </a:rPr>
                        <a:t> </a:t>
                      </a:r>
                      <a:r>
                        <a:rPr lang="en-GB" sz="2400" u="sng">
                          <a:solidFill>
                            <a:srgbClr val="0000FF"/>
                          </a:solidFill>
                          <a:latin typeface="Calibri"/>
                          <a:ea typeface="Calibri"/>
                          <a:cs typeface="Times New Roman"/>
                          <a:hlinkClick r:id="rId5" tooltip="United States"/>
                        </a:rPr>
                        <a:t>United States</a:t>
                      </a:r>
                      <a:endParaRPr lang="en-GB" sz="2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2400">
                          <a:latin typeface="Calibri"/>
                          <a:ea typeface="Calibri"/>
                          <a:cs typeface="Times New Roman"/>
                        </a:rPr>
                        <a:t>Oil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1100">
                <a:tc>
                  <a:txBody>
                    <a:bodyPr/>
                    <a:lstStyle/>
                    <a:p>
                      <a:pPr>
                        <a:spcAft>
                          <a:spcPts val="0"/>
                        </a:spcAft>
                      </a:pPr>
                      <a:r>
                        <a:rPr lang="en-GB" sz="2400" u="sng">
                          <a:solidFill>
                            <a:srgbClr val="0000FF"/>
                          </a:solidFill>
                          <a:latin typeface="Calibri"/>
                          <a:ea typeface="Calibri"/>
                          <a:cs typeface="Times New Roman"/>
                          <a:hlinkClick r:id="rId10" tooltip="Total S.A."/>
                        </a:rPr>
                        <a:t>Total S.A.</a:t>
                      </a:r>
                      <a:endParaRPr lang="en-GB" sz="2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2400" dirty="0">
                          <a:latin typeface="Calibri"/>
                          <a:ea typeface="Calibri"/>
                          <a:cs typeface="Times New Roman"/>
                        </a:rPr>
                        <a:t> </a:t>
                      </a:r>
                      <a:r>
                        <a:rPr lang="en-GB" sz="2400" u="sng" dirty="0">
                          <a:solidFill>
                            <a:srgbClr val="0000FF"/>
                          </a:solidFill>
                          <a:latin typeface="Calibri"/>
                          <a:ea typeface="Calibri"/>
                          <a:cs typeface="Times New Roman"/>
                          <a:hlinkClick r:id="rId11" tooltip="France"/>
                        </a:rPr>
                        <a:t>France</a:t>
                      </a:r>
                      <a:endParaRPr lang="en-GB" sz="2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2400">
                          <a:latin typeface="Calibri"/>
                          <a:ea typeface="Calibri"/>
                          <a:cs typeface="Times New Roman"/>
                        </a:rPr>
                        <a:t>Oil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1100">
                <a:tc>
                  <a:txBody>
                    <a:bodyPr/>
                    <a:lstStyle/>
                    <a:p>
                      <a:pPr>
                        <a:spcAft>
                          <a:spcPts val="0"/>
                        </a:spcAft>
                      </a:pPr>
                      <a:r>
                        <a:rPr lang="en-GB" sz="2400" u="sng">
                          <a:solidFill>
                            <a:srgbClr val="0000FF"/>
                          </a:solidFill>
                          <a:latin typeface="Calibri"/>
                          <a:ea typeface="Calibri"/>
                          <a:cs typeface="Times New Roman"/>
                          <a:hlinkClick r:id="rId12" tooltip="ConocoPhillips"/>
                        </a:rPr>
                        <a:t>ConocoPhillips</a:t>
                      </a:r>
                      <a:endParaRPr lang="en-GB" sz="2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2400">
                          <a:latin typeface="Calibri"/>
                          <a:ea typeface="Calibri"/>
                          <a:cs typeface="Times New Roman"/>
                        </a:rPr>
                        <a:t> </a:t>
                      </a:r>
                      <a:r>
                        <a:rPr lang="en-GB" sz="2400" u="sng">
                          <a:solidFill>
                            <a:srgbClr val="0000FF"/>
                          </a:solidFill>
                          <a:latin typeface="Calibri"/>
                          <a:ea typeface="Calibri"/>
                          <a:cs typeface="Times New Roman"/>
                          <a:hlinkClick r:id="rId5" tooltip="United States"/>
                        </a:rPr>
                        <a:t>United States</a:t>
                      </a:r>
                      <a:endParaRPr lang="en-GB" sz="2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2400">
                          <a:latin typeface="Calibri"/>
                          <a:ea typeface="Calibri"/>
                          <a:cs typeface="Times New Roman"/>
                        </a:rPr>
                        <a:t>Oil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1100">
                <a:tc>
                  <a:txBody>
                    <a:bodyPr/>
                    <a:lstStyle/>
                    <a:p>
                      <a:pPr>
                        <a:spcAft>
                          <a:spcPts val="0"/>
                        </a:spcAft>
                      </a:pPr>
                      <a:r>
                        <a:rPr lang="en-GB" sz="2400" u="sng">
                          <a:solidFill>
                            <a:srgbClr val="0000FF"/>
                          </a:solidFill>
                          <a:latin typeface="Calibri"/>
                          <a:ea typeface="Calibri"/>
                          <a:cs typeface="Times New Roman"/>
                          <a:hlinkClick r:id="rId13" tooltip="ING Group"/>
                        </a:rPr>
                        <a:t>ING Group</a:t>
                      </a:r>
                      <a:endParaRPr lang="en-GB" sz="2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2400">
                          <a:latin typeface="Calibri"/>
                          <a:ea typeface="Calibri"/>
                          <a:cs typeface="Times New Roman"/>
                        </a:rPr>
                        <a:t> </a:t>
                      </a:r>
                      <a:r>
                        <a:rPr lang="en-GB" sz="2400" u="sng">
                          <a:solidFill>
                            <a:srgbClr val="0000FF"/>
                          </a:solidFill>
                          <a:latin typeface="Calibri"/>
                          <a:ea typeface="Calibri"/>
                          <a:cs typeface="Times New Roman"/>
                          <a:hlinkClick r:id="rId3" tooltip="Netherlands"/>
                        </a:rPr>
                        <a:t>Netherlands</a:t>
                      </a:r>
                      <a:endParaRPr lang="en-GB" sz="2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2400">
                          <a:latin typeface="Calibri"/>
                          <a:ea typeface="Calibri"/>
                          <a:cs typeface="Times New Roman"/>
                        </a:rPr>
                        <a:t>Banking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1100">
                <a:tc>
                  <a:txBody>
                    <a:bodyPr/>
                    <a:lstStyle/>
                    <a:p>
                      <a:pPr>
                        <a:spcAft>
                          <a:spcPts val="0"/>
                        </a:spcAft>
                      </a:pPr>
                      <a:r>
                        <a:rPr lang="en-GB" sz="2400" u="sng">
                          <a:solidFill>
                            <a:srgbClr val="0000FF"/>
                          </a:solidFill>
                          <a:latin typeface="Calibri"/>
                          <a:ea typeface="Calibri"/>
                          <a:cs typeface="Times New Roman"/>
                          <a:hlinkClick r:id="rId14" tooltip="Sinopec"/>
                        </a:rPr>
                        <a:t>Sinopec</a:t>
                      </a:r>
                      <a:endParaRPr lang="en-GB" sz="2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2400">
                          <a:latin typeface="Calibri"/>
                          <a:ea typeface="Calibri"/>
                          <a:cs typeface="Times New Roman"/>
                        </a:rPr>
                        <a:t> </a:t>
                      </a:r>
                      <a:r>
                        <a:rPr lang="en-GB" sz="2400" u="sng">
                          <a:solidFill>
                            <a:srgbClr val="0000FF"/>
                          </a:solidFill>
                          <a:latin typeface="Calibri"/>
                          <a:ea typeface="Calibri"/>
                          <a:cs typeface="Times New Roman"/>
                          <a:hlinkClick r:id="rId15" tooltip="People's Republic of China"/>
                        </a:rPr>
                        <a:t>China</a:t>
                      </a:r>
                      <a:endParaRPr lang="en-GB" sz="2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2400">
                          <a:latin typeface="Calibri"/>
                          <a:ea typeface="Calibri"/>
                          <a:cs typeface="Times New Roman"/>
                        </a:rPr>
                        <a:t>Oil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1100">
                <a:tc>
                  <a:txBody>
                    <a:bodyPr/>
                    <a:lstStyle/>
                    <a:p>
                      <a:pPr>
                        <a:spcAft>
                          <a:spcPts val="0"/>
                        </a:spcAft>
                      </a:pPr>
                      <a:r>
                        <a:rPr lang="en-GB" sz="2400" u="sng">
                          <a:solidFill>
                            <a:srgbClr val="0000FF"/>
                          </a:solidFill>
                          <a:latin typeface="Calibri"/>
                          <a:ea typeface="Calibri"/>
                          <a:cs typeface="Times New Roman"/>
                          <a:hlinkClick r:id="rId16" tooltip="Toyota Motor"/>
                        </a:rPr>
                        <a:t>Toyota Motor</a:t>
                      </a:r>
                      <a:endParaRPr lang="en-GB" sz="2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2400" dirty="0">
                          <a:latin typeface="Calibri"/>
                          <a:ea typeface="Calibri"/>
                          <a:cs typeface="Times New Roman"/>
                        </a:rPr>
                        <a:t> </a:t>
                      </a:r>
                      <a:r>
                        <a:rPr lang="en-GB" sz="2400" u="sng" dirty="0">
                          <a:solidFill>
                            <a:srgbClr val="0000FF"/>
                          </a:solidFill>
                          <a:latin typeface="Calibri"/>
                          <a:ea typeface="Calibri"/>
                          <a:cs typeface="Times New Roman"/>
                          <a:hlinkClick r:id="rId17" tooltip="Japan"/>
                        </a:rPr>
                        <a:t>Japan</a:t>
                      </a:r>
                      <a:endParaRPr lang="en-GB" sz="2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2400" dirty="0">
                          <a:latin typeface="Calibri"/>
                          <a:ea typeface="Calibri"/>
                          <a:cs typeface="Times New Roman"/>
                        </a:rPr>
                        <a:t>Automobiles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38922" name="Picture 1" descr="Flag of the Netherlands.svg"/>
          <p:cNvPicPr>
            <a:picLocks noChangeAspect="1" noChangeArrowheads="1"/>
          </p:cNvPicPr>
          <p:nvPr/>
        </p:nvPicPr>
        <p:blipFill>
          <a:blip r:embed="rId18" cstate="print"/>
          <a:srcRect/>
          <a:stretch>
            <a:fillRect/>
          </a:stretch>
        </p:blipFill>
        <p:spPr bwMode="auto">
          <a:xfrm>
            <a:off x="0" y="0"/>
            <a:ext cx="209550" cy="142875"/>
          </a:xfrm>
          <a:prstGeom prst="rect">
            <a:avLst/>
          </a:prstGeom>
          <a:noFill/>
        </p:spPr>
      </p:pic>
      <p:pic>
        <p:nvPicPr>
          <p:cNvPr id="38921" name="Picture 2" descr="Flag of the United States.svg"/>
          <p:cNvPicPr>
            <a:picLocks noChangeAspect="1" noChangeArrowheads="1"/>
          </p:cNvPicPr>
          <p:nvPr/>
        </p:nvPicPr>
        <p:blipFill>
          <a:blip r:embed="rId19" cstate="print"/>
          <a:srcRect/>
          <a:stretch>
            <a:fillRect/>
          </a:stretch>
        </p:blipFill>
        <p:spPr bwMode="auto">
          <a:xfrm>
            <a:off x="0" y="0"/>
            <a:ext cx="209550" cy="114300"/>
          </a:xfrm>
          <a:prstGeom prst="rect">
            <a:avLst/>
          </a:prstGeom>
          <a:noFill/>
        </p:spPr>
      </p:pic>
      <p:pic>
        <p:nvPicPr>
          <p:cNvPr id="38920" name="Picture 3" descr="Flag of the United States.svg"/>
          <p:cNvPicPr>
            <a:picLocks noChangeAspect="1" noChangeArrowheads="1"/>
          </p:cNvPicPr>
          <p:nvPr/>
        </p:nvPicPr>
        <p:blipFill>
          <a:blip r:embed="rId19" cstate="print"/>
          <a:srcRect/>
          <a:stretch>
            <a:fillRect/>
          </a:stretch>
        </p:blipFill>
        <p:spPr bwMode="auto">
          <a:xfrm>
            <a:off x="0" y="0"/>
            <a:ext cx="209550" cy="114300"/>
          </a:xfrm>
          <a:prstGeom prst="rect">
            <a:avLst/>
          </a:prstGeom>
          <a:noFill/>
        </p:spPr>
      </p:pic>
      <p:pic>
        <p:nvPicPr>
          <p:cNvPr id="38919" name="Picture 4" descr="Flag of the United Kingdom.svg"/>
          <p:cNvPicPr>
            <a:picLocks noChangeAspect="1" noChangeArrowheads="1"/>
          </p:cNvPicPr>
          <p:nvPr/>
        </p:nvPicPr>
        <p:blipFill>
          <a:blip r:embed="rId20" cstate="print"/>
          <a:srcRect/>
          <a:stretch>
            <a:fillRect/>
          </a:stretch>
        </p:blipFill>
        <p:spPr bwMode="auto">
          <a:xfrm>
            <a:off x="0" y="0"/>
            <a:ext cx="209550" cy="104775"/>
          </a:xfrm>
          <a:prstGeom prst="rect">
            <a:avLst/>
          </a:prstGeom>
          <a:noFill/>
        </p:spPr>
      </p:pic>
      <p:pic>
        <p:nvPicPr>
          <p:cNvPr id="38918" name="Picture 5" descr="Flag of the United States.svg"/>
          <p:cNvPicPr>
            <a:picLocks noChangeAspect="1" noChangeArrowheads="1"/>
          </p:cNvPicPr>
          <p:nvPr/>
        </p:nvPicPr>
        <p:blipFill>
          <a:blip r:embed="rId19" cstate="print"/>
          <a:srcRect/>
          <a:stretch>
            <a:fillRect/>
          </a:stretch>
        </p:blipFill>
        <p:spPr bwMode="auto">
          <a:xfrm>
            <a:off x="0" y="0"/>
            <a:ext cx="209550" cy="114300"/>
          </a:xfrm>
          <a:prstGeom prst="rect">
            <a:avLst/>
          </a:prstGeom>
          <a:noFill/>
        </p:spPr>
      </p:pic>
      <p:pic>
        <p:nvPicPr>
          <p:cNvPr id="38917" name="Picture 6" descr="Flag of France.svg"/>
          <p:cNvPicPr>
            <a:picLocks noChangeAspect="1" noChangeArrowheads="1"/>
          </p:cNvPicPr>
          <p:nvPr/>
        </p:nvPicPr>
        <p:blipFill>
          <a:blip r:embed="rId21" cstate="print"/>
          <a:srcRect/>
          <a:stretch>
            <a:fillRect/>
          </a:stretch>
        </p:blipFill>
        <p:spPr bwMode="auto">
          <a:xfrm>
            <a:off x="0" y="0"/>
            <a:ext cx="209550" cy="142875"/>
          </a:xfrm>
          <a:prstGeom prst="rect">
            <a:avLst/>
          </a:prstGeom>
          <a:noFill/>
        </p:spPr>
      </p:pic>
      <p:pic>
        <p:nvPicPr>
          <p:cNvPr id="38916" name="Picture 7" descr="Flag of the United States.svg"/>
          <p:cNvPicPr>
            <a:picLocks noChangeAspect="1" noChangeArrowheads="1"/>
          </p:cNvPicPr>
          <p:nvPr/>
        </p:nvPicPr>
        <p:blipFill>
          <a:blip r:embed="rId19" cstate="print"/>
          <a:srcRect/>
          <a:stretch>
            <a:fillRect/>
          </a:stretch>
        </p:blipFill>
        <p:spPr bwMode="auto">
          <a:xfrm>
            <a:off x="0" y="0"/>
            <a:ext cx="209550" cy="114300"/>
          </a:xfrm>
          <a:prstGeom prst="rect">
            <a:avLst/>
          </a:prstGeom>
          <a:noFill/>
        </p:spPr>
      </p:pic>
      <p:pic>
        <p:nvPicPr>
          <p:cNvPr id="38915" name="Picture 8" descr="Flag of the Netherlands.svg"/>
          <p:cNvPicPr>
            <a:picLocks noChangeAspect="1" noChangeArrowheads="1"/>
          </p:cNvPicPr>
          <p:nvPr/>
        </p:nvPicPr>
        <p:blipFill>
          <a:blip r:embed="rId18" cstate="print"/>
          <a:srcRect/>
          <a:stretch>
            <a:fillRect/>
          </a:stretch>
        </p:blipFill>
        <p:spPr bwMode="auto">
          <a:xfrm>
            <a:off x="0" y="0"/>
            <a:ext cx="209550" cy="142875"/>
          </a:xfrm>
          <a:prstGeom prst="rect">
            <a:avLst/>
          </a:prstGeom>
          <a:noFill/>
        </p:spPr>
      </p:pic>
      <p:pic>
        <p:nvPicPr>
          <p:cNvPr id="38914" name="Picture 9" descr="Flag of the People's Republic of China.svg"/>
          <p:cNvPicPr>
            <a:picLocks noChangeAspect="1" noChangeArrowheads="1"/>
          </p:cNvPicPr>
          <p:nvPr/>
        </p:nvPicPr>
        <p:blipFill>
          <a:blip r:embed="rId22" cstate="print"/>
          <a:srcRect/>
          <a:stretch>
            <a:fillRect/>
          </a:stretch>
        </p:blipFill>
        <p:spPr bwMode="auto">
          <a:xfrm>
            <a:off x="0" y="0"/>
            <a:ext cx="209550" cy="142875"/>
          </a:xfrm>
          <a:prstGeom prst="rect">
            <a:avLst/>
          </a:prstGeom>
          <a:noFill/>
        </p:spPr>
      </p:pic>
      <p:pic>
        <p:nvPicPr>
          <p:cNvPr id="38913" name="Picture 10" descr="Flag of Japan.svg"/>
          <p:cNvPicPr>
            <a:picLocks noChangeAspect="1" noChangeArrowheads="1"/>
          </p:cNvPicPr>
          <p:nvPr/>
        </p:nvPicPr>
        <p:blipFill>
          <a:blip r:embed="rId23" cstate="print"/>
          <a:srcRect/>
          <a:stretch>
            <a:fillRect/>
          </a:stretch>
        </p:blipFill>
        <p:spPr bwMode="auto">
          <a:xfrm>
            <a:off x="0" y="0"/>
            <a:ext cx="209550" cy="142875"/>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3900486" cy="1143000"/>
          </a:xfrm>
        </p:spPr>
        <p:txBody>
          <a:bodyPr/>
          <a:lstStyle/>
          <a:p>
            <a:r>
              <a:rPr lang="en-GB" dirty="0" smtClean="0"/>
              <a:t>Why travel?</a:t>
            </a:r>
            <a:endParaRPr lang="en-GB" dirty="0"/>
          </a:p>
        </p:txBody>
      </p:sp>
      <p:sp>
        <p:nvSpPr>
          <p:cNvPr id="3" name="Content Placeholder 2"/>
          <p:cNvSpPr>
            <a:spLocks noGrp="1"/>
          </p:cNvSpPr>
          <p:nvPr>
            <p:ph sz="half" idx="1"/>
          </p:nvPr>
        </p:nvSpPr>
        <p:spPr>
          <a:xfrm>
            <a:off x="4714876" y="642918"/>
            <a:ext cx="4038600" cy="5454657"/>
          </a:xfrm>
        </p:spPr>
        <p:txBody>
          <a:bodyPr>
            <a:normAutofit/>
          </a:bodyPr>
          <a:lstStyle/>
          <a:p>
            <a:r>
              <a:rPr lang="en-GB" dirty="0" smtClean="0"/>
              <a:t>Have you ever visited India, or another ‘developing country’</a:t>
            </a:r>
          </a:p>
          <a:p>
            <a:r>
              <a:rPr lang="en-GB" dirty="0" smtClean="0"/>
              <a:t>Did you suffer culture shock?</a:t>
            </a:r>
          </a:p>
          <a:p>
            <a:r>
              <a:rPr lang="en-GB" dirty="0" smtClean="0"/>
              <a:t>Which differences struck you most?</a:t>
            </a:r>
          </a:p>
          <a:p>
            <a:r>
              <a:rPr lang="en-GB" dirty="0" smtClean="0"/>
              <a:t>How easy was it to live as you live in your home country?</a:t>
            </a:r>
            <a:endParaRPr lang="en-GB" dirty="0"/>
          </a:p>
        </p:txBody>
      </p:sp>
      <p:pic>
        <p:nvPicPr>
          <p:cNvPr id="3074" name="Picture 2"/>
          <p:cNvPicPr>
            <a:picLocks noGrp="1" noChangeAspect="1" noChangeArrowheads="1"/>
          </p:cNvPicPr>
          <p:nvPr>
            <p:ph sz="half" idx="2"/>
          </p:nvPr>
        </p:nvPicPr>
        <p:blipFill>
          <a:blip r:embed="rId2" cstate="print"/>
          <a:srcRect/>
          <a:stretch>
            <a:fillRect/>
          </a:stretch>
        </p:blipFill>
        <p:spPr bwMode="auto">
          <a:xfrm>
            <a:off x="357188" y="1692924"/>
            <a:ext cx="4038600" cy="4283364"/>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85728"/>
            <a:ext cx="8229600" cy="5840435"/>
          </a:xfrm>
        </p:spPr>
        <p:txBody>
          <a:bodyPr>
            <a:normAutofit lnSpcReduction="10000"/>
          </a:bodyPr>
          <a:lstStyle/>
          <a:p>
            <a:r>
              <a:rPr lang="en-GB" dirty="0" smtClean="0"/>
              <a:t>No one ever gave me directions like this on a golf course before: ‘Aim at either Microsoft or IBM.’ I was standing on the first tee at the KGA Golf Club in downtown </a:t>
            </a:r>
            <a:r>
              <a:rPr lang="en-GB" dirty="0" smtClean="0">
                <a:solidFill>
                  <a:srgbClr val="00B050"/>
                </a:solidFill>
              </a:rPr>
              <a:t>Bangalore</a:t>
            </a:r>
            <a:r>
              <a:rPr lang="en-GB" dirty="0" smtClean="0"/>
              <a:t>, in southern India, when my playing partner pointed at two shiny glass-and-steel buildings off in the distance, just behind the first green. The Goldman Sachs building wasn’t done yet; otherwise he could have pointed that out as well and made it a threesome. HP and Texas Instruments had their offices on the back nine, along the tenth hole</a:t>
            </a:r>
            <a:endParaRPr lang="en-GB"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Bangalore: Global Capital of India</a:t>
            </a:r>
            <a:endParaRPr lang="en-GB" dirty="0"/>
          </a:p>
        </p:txBody>
      </p:sp>
      <p:sp>
        <p:nvSpPr>
          <p:cNvPr id="3" name="Content Placeholder 2"/>
          <p:cNvSpPr>
            <a:spLocks noGrp="1"/>
          </p:cNvSpPr>
          <p:nvPr>
            <p:ph idx="1"/>
          </p:nvPr>
        </p:nvSpPr>
        <p:spPr/>
        <p:txBody>
          <a:bodyPr>
            <a:normAutofit fontScale="92500" lnSpcReduction="20000"/>
          </a:bodyPr>
          <a:lstStyle/>
          <a:p>
            <a:r>
              <a:rPr lang="en-GB" dirty="0" smtClean="0"/>
              <a:t>From Independence, entrepreneurs began creating corporations in the city:</a:t>
            </a:r>
          </a:p>
          <a:p>
            <a:r>
              <a:rPr lang="en-GB" dirty="0" smtClean="0"/>
              <a:t>Hindustan Aeronautics, National Aerospace Laboratories, Bharat Heavy Electricals, Bharat Electronics.</a:t>
            </a:r>
          </a:p>
          <a:p>
            <a:r>
              <a:rPr lang="en-GB" dirty="0" smtClean="0"/>
              <a:t>In 1972 the Indian Space Research Organisation HQ was established in Bangalore</a:t>
            </a:r>
          </a:p>
          <a:p>
            <a:r>
              <a:rPr lang="en-GB" dirty="0" smtClean="0"/>
              <a:t>It is India’s ‘silicon valley’: 33 per cent of India’s IT exports in 2006/7</a:t>
            </a:r>
          </a:p>
          <a:p>
            <a:r>
              <a:rPr lang="en-GB" dirty="0" smtClean="0"/>
              <a:t>Infosys and Wipro are both based in Bangalore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4648200" y="428604"/>
            <a:ext cx="4038600" cy="4143403"/>
          </a:xfrm>
        </p:spPr>
        <p:txBody>
          <a:bodyPr>
            <a:normAutofit fontScale="92500" lnSpcReduction="10000"/>
          </a:bodyPr>
          <a:lstStyle/>
          <a:p>
            <a:r>
              <a:rPr lang="en-GB" dirty="0" smtClean="0"/>
              <a:t>Since the liberalisation of the Indian economy in the 1990s, the Indian tech sector has expanded rapidly. </a:t>
            </a:r>
          </a:p>
          <a:p>
            <a:r>
              <a:rPr lang="en-GB" dirty="0" smtClean="0"/>
              <a:t>The major players - including Microsoft, Infosys, Cisco and Google - exist in enormous "tech parks" crammed with tall, shiny office buildings. </a:t>
            </a:r>
          </a:p>
        </p:txBody>
      </p:sp>
      <p:pic>
        <p:nvPicPr>
          <p:cNvPr id="1026" name="Picture 2"/>
          <p:cNvPicPr>
            <a:picLocks noGrp="1" noChangeAspect="1" noChangeArrowheads="1"/>
          </p:cNvPicPr>
          <p:nvPr>
            <p:ph sz="half" idx="1"/>
          </p:nvPr>
        </p:nvPicPr>
        <p:blipFill>
          <a:blip r:embed="rId2" cstate="print"/>
          <a:srcRect/>
          <a:stretch>
            <a:fillRect/>
          </a:stretch>
        </p:blipFill>
        <p:spPr bwMode="auto">
          <a:xfrm>
            <a:off x="428596" y="1214422"/>
            <a:ext cx="4038600" cy="2599957"/>
          </a:xfrm>
          <a:prstGeom prst="rect">
            <a:avLst/>
          </a:prstGeom>
          <a:noFill/>
          <a:ln w="9525">
            <a:noFill/>
            <a:miter lim="800000"/>
            <a:headEnd/>
            <a:tailEnd/>
          </a:ln>
        </p:spPr>
      </p:pic>
      <p:sp>
        <p:nvSpPr>
          <p:cNvPr id="6" name="Content Placeholder 3"/>
          <p:cNvSpPr txBox="1">
            <a:spLocks/>
          </p:cNvSpPr>
          <p:nvPr/>
        </p:nvSpPr>
        <p:spPr>
          <a:xfrm>
            <a:off x="571472" y="4643446"/>
            <a:ext cx="7929618" cy="1739881"/>
          </a:xfrm>
          <a:prstGeom prst="rect">
            <a:avLst/>
          </a:prstGeom>
        </p:spPr>
        <p:txBody>
          <a:bodyPr vert="horz" lIns="91440" tIns="45720" rIns="91440" bIns="45720" rtlCol="0">
            <a:normAutofit lnSpcReduction="10000"/>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GB" sz="2800" b="0" i="0" u="none" strike="noStrike" kern="1200" cap="none" spc="0" normalizeH="0" baseline="0" noProof="0" dirty="0" smtClean="0">
                <a:ln>
                  <a:noFill/>
                </a:ln>
                <a:solidFill>
                  <a:schemeClr val="tx1"/>
                </a:solidFill>
                <a:effectLst/>
                <a:uLnTx/>
                <a:uFillTx/>
                <a:latin typeface="+mn-lt"/>
                <a:ea typeface="+mn-ea"/>
                <a:cs typeface="+mn-cs"/>
              </a:rPr>
              <a:t>Meanwhile on the same block, piles of rotting rubbish, beggars and stray dogs surround traffic that is heavy with pollution and often locked in a loud and aggressive jam.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357166"/>
            <a:ext cx="4038600" cy="5768997"/>
          </a:xfrm>
        </p:spPr>
        <p:txBody>
          <a:bodyPr/>
          <a:lstStyle/>
          <a:p>
            <a:r>
              <a:rPr lang="en-GB" sz="2400" b="1" dirty="0" smtClean="0"/>
              <a:t>Deconstruction</a:t>
            </a:r>
            <a:r>
              <a:rPr lang="en-GB" sz="2400" dirty="0" smtClean="0"/>
              <a:t> is the name given by French philosopher Jacques Derrida to an approach (whether in philosophy, literary analysis, or in other fields) which rigorously pursues the meaning of a text to the point of undoing the oppositions on which it is apparently founded, and to the point of showing that those foundations are irreducibly complex, unstable or impossible.</a:t>
            </a:r>
            <a:endParaRPr lang="en-GB" sz="2400" dirty="0"/>
          </a:p>
        </p:txBody>
      </p:sp>
      <p:pic>
        <p:nvPicPr>
          <p:cNvPr id="15362" name="Picture 2"/>
          <p:cNvPicPr>
            <a:picLocks noGrp="1" noChangeAspect="1" noChangeArrowheads="1"/>
          </p:cNvPicPr>
          <p:nvPr>
            <p:ph sz="half" idx="2"/>
          </p:nvPr>
        </p:nvPicPr>
        <p:blipFill>
          <a:blip r:embed="rId2" cstate="print"/>
          <a:srcRect/>
          <a:stretch>
            <a:fillRect/>
          </a:stretch>
        </p:blipFill>
        <p:spPr bwMode="auto">
          <a:xfrm>
            <a:off x="4929190" y="1142984"/>
            <a:ext cx="3224213" cy="4407982"/>
          </a:xfrm>
          <a:prstGeom prst="rect">
            <a:avLst/>
          </a:prstGeom>
          <a:noFill/>
          <a:ln w="9525">
            <a:noFill/>
            <a:miter lim="800000"/>
            <a:headEnd/>
            <a:tailEnd/>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dirty="0" smtClean="0"/>
              <a:t>David Holman, Rosemary </a:t>
            </a:r>
            <a:r>
              <a:rPr lang="en-GB" sz="3200" dirty="0" err="1" smtClean="0"/>
              <a:t>Batt</a:t>
            </a:r>
            <a:r>
              <a:rPr lang="en-GB" sz="3200" dirty="0" smtClean="0"/>
              <a:t>, and Ursula </a:t>
            </a:r>
            <a:r>
              <a:rPr lang="en-GB" sz="3200" dirty="0" err="1" smtClean="0"/>
              <a:t>Holtgrewe</a:t>
            </a:r>
            <a:r>
              <a:rPr lang="en-GB" sz="3200" dirty="0" smtClean="0"/>
              <a:t>, </a:t>
            </a:r>
            <a:r>
              <a:rPr lang="en-GB" sz="3200" i="1" dirty="0" smtClean="0"/>
              <a:t>The Global Call Centre Report</a:t>
            </a:r>
            <a:endParaRPr lang="en-GB" sz="3200" i="1" dirty="0"/>
          </a:p>
        </p:txBody>
      </p:sp>
      <p:sp>
        <p:nvSpPr>
          <p:cNvPr id="3" name="Content Placeholder 2"/>
          <p:cNvSpPr>
            <a:spLocks noGrp="1"/>
          </p:cNvSpPr>
          <p:nvPr>
            <p:ph idx="1"/>
          </p:nvPr>
        </p:nvSpPr>
        <p:spPr/>
        <p:txBody>
          <a:bodyPr>
            <a:normAutofit lnSpcReduction="10000"/>
          </a:bodyPr>
          <a:lstStyle/>
          <a:p>
            <a:r>
              <a:rPr lang="en-GB" dirty="0" smtClean="0"/>
              <a:t>Among all countries, India stands out as unique, with almost </a:t>
            </a:r>
            <a:r>
              <a:rPr lang="en-GB" dirty="0" smtClean="0"/>
              <a:t>three-quarters </a:t>
            </a:r>
            <a:r>
              <a:rPr lang="en-GB" dirty="0" smtClean="0"/>
              <a:t>of the jobs offering very little opportunity for employees to make independent decisions about their work</a:t>
            </a:r>
          </a:p>
          <a:p>
            <a:r>
              <a:rPr lang="en-GB" dirty="0" smtClean="0"/>
              <a:t>India has the highest performance monitoring activity of several times a week.</a:t>
            </a:r>
          </a:p>
          <a:p>
            <a:r>
              <a:rPr lang="en-GB" dirty="0" smtClean="0"/>
              <a:t>Median pay: US$2,489; median pay in US: US$35,000</a:t>
            </a:r>
            <a:endParaRPr lang="en-GB"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Centre for Internet and Society</a:t>
            </a:r>
            <a:endParaRPr lang="en-GB" dirty="0"/>
          </a:p>
        </p:txBody>
      </p:sp>
      <p:sp>
        <p:nvSpPr>
          <p:cNvPr id="3" name="Content Placeholder 2"/>
          <p:cNvSpPr>
            <a:spLocks noGrp="1"/>
          </p:cNvSpPr>
          <p:nvPr>
            <p:ph idx="1"/>
          </p:nvPr>
        </p:nvSpPr>
        <p:spPr/>
        <p:txBody>
          <a:bodyPr/>
          <a:lstStyle/>
          <a:p>
            <a:r>
              <a:rPr lang="en-GB" dirty="0" smtClean="0"/>
              <a:t>Critically engage with concerns of digital pluralism, public accountability, and pedagogic practices, in the field of Internet and Society, with particular emphasis on South-South dialogues and exchange.</a:t>
            </a:r>
          </a:p>
          <a:p>
            <a:pPr lvl="1"/>
            <a:r>
              <a:rPr lang="en-GB" dirty="0" smtClean="0"/>
              <a:t>Digital disablement and accessibility</a:t>
            </a:r>
          </a:p>
          <a:p>
            <a:pPr lvl="1"/>
            <a:r>
              <a:rPr lang="en-GB" dirty="0" smtClean="0"/>
              <a:t>Intellectual property</a:t>
            </a:r>
          </a:p>
          <a:p>
            <a:pPr lvl="1"/>
            <a:r>
              <a:rPr lang="en-GB" dirty="0" smtClean="0"/>
              <a:t>Open source and creativity</a:t>
            </a:r>
            <a:endParaRPr lang="en-GB"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Citizen Matters Bangalore</a:t>
            </a:r>
            <a:endParaRPr lang="en-GB" dirty="0"/>
          </a:p>
        </p:txBody>
      </p:sp>
      <p:sp>
        <p:nvSpPr>
          <p:cNvPr id="3" name="Content Placeholder 2"/>
          <p:cNvSpPr>
            <a:spLocks noGrp="1"/>
          </p:cNvSpPr>
          <p:nvPr>
            <p:ph sz="half" idx="1"/>
          </p:nvPr>
        </p:nvSpPr>
        <p:spPr/>
        <p:txBody>
          <a:bodyPr/>
          <a:lstStyle/>
          <a:p>
            <a:r>
              <a:rPr lang="en-GB" dirty="0" smtClean="0"/>
              <a:t>Concern for loss of urban green – guidance on community tree-planting</a:t>
            </a:r>
          </a:p>
          <a:p>
            <a:r>
              <a:rPr lang="en-GB" dirty="0" smtClean="0"/>
              <a:t>‘Girls on the run’</a:t>
            </a:r>
          </a:p>
          <a:p>
            <a:r>
              <a:rPr lang="en-GB" dirty="0" smtClean="0"/>
              <a:t>Campaign for better urban facilities for the poor</a:t>
            </a:r>
            <a:endParaRPr lang="en-GB" dirty="0"/>
          </a:p>
        </p:txBody>
      </p:sp>
      <p:pic>
        <p:nvPicPr>
          <p:cNvPr id="2050" name="Picture 2"/>
          <p:cNvPicPr>
            <a:picLocks noGrp="1" noChangeAspect="1" noChangeArrowheads="1"/>
          </p:cNvPicPr>
          <p:nvPr>
            <p:ph sz="half" idx="2"/>
          </p:nvPr>
        </p:nvPicPr>
        <p:blipFill>
          <a:blip r:embed="rId2" cstate="print"/>
          <a:srcRect/>
          <a:stretch>
            <a:fillRect/>
          </a:stretch>
        </p:blipFill>
        <p:spPr bwMode="auto">
          <a:xfrm>
            <a:off x="4953000" y="2720181"/>
            <a:ext cx="3429000" cy="2286000"/>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85728"/>
            <a:ext cx="8229600" cy="5840435"/>
          </a:xfrm>
        </p:spPr>
        <p:txBody>
          <a:bodyPr>
            <a:normAutofit lnSpcReduction="10000"/>
          </a:bodyPr>
          <a:lstStyle/>
          <a:p>
            <a:r>
              <a:rPr lang="en-GB" dirty="0" smtClean="0"/>
              <a:t>No one ever gave me directions like this on a golf course before: ‘Aim at either Microsoft or IBM.’ I was standing on the first tee at the KGA Golf Club in downtown Bangalore, in southern India, when my playing partner pointed at </a:t>
            </a:r>
            <a:r>
              <a:rPr lang="en-GB" dirty="0" smtClean="0">
                <a:solidFill>
                  <a:schemeClr val="accent6">
                    <a:lumMod val="75000"/>
                  </a:schemeClr>
                </a:solidFill>
              </a:rPr>
              <a:t>two shiny glass-and-steel buildings</a:t>
            </a:r>
            <a:r>
              <a:rPr lang="en-GB" dirty="0" smtClean="0"/>
              <a:t> off in the distance, just behind the first green. The Goldman Sachs building wasn’t done yet; otherwise he could have pointed that out as well and made it a threesome. HP and Texas Instruments had their offices on the back nine, along the tenth hole</a:t>
            </a:r>
            <a:endParaRPr lang="en-GB"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Appropriate Technology?</a:t>
            </a:r>
            <a:endParaRPr lang="en-GB" dirty="0"/>
          </a:p>
        </p:txBody>
      </p:sp>
      <p:sp>
        <p:nvSpPr>
          <p:cNvPr id="3" name="Content Placeholder 2"/>
          <p:cNvSpPr>
            <a:spLocks noGrp="1"/>
          </p:cNvSpPr>
          <p:nvPr>
            <p:ph sz="half" idx="1"/>
          </p:nvPr>
        </p:nvSpPr>
        <p:spPr/>
        <p:txBody>
          <a:bodyPr/>
          <a:lstStyle/>
          <a:p>
            <a:r>
              <a:rPr lang="en-GB" dirty="0" smtClean="0"/>
              <a:t>Greenhouse vs. passive cooling</a:t>
            </a:r>
          </a:p>
          <a:p>
            <a:r>
              <a:rPr lang="en-GB" dirty="0" smtClean="0"/>
              <a:t>High embodied energy in building materials</a:t>
            </a:r>
          </a:p>
          <a:p>
            <a:r>
              <a:rPr lang="en-GB" dirty="0" smtClean="0"/>
              <a:t>Need to transport building materials</a:t>
            </a:r>
          </a:p>
          <a:p>
            <a:r>
              <a:rPr lang="en-GB" dirty="0" smtClean="0"/>
              <a:t>Skills available amongst local workers?</a:t>
            </a:r>
            <a:endParaRPr lang="en-GB" dirty="0"/>
          </a:p>
        </p:txBody>
      </p:sp>
      <p:pic>
        <p:nvPicPr>
          <p:cNvPr id="3074" name="Picture 2"/>
          <p:cNvPicPr>
            <a:picLocks noGrp="1" noChangeAspect="1" noChangeArrowheads="1"/>
          </p:cNvPicPr>
          <p:nvPr>
            <p:ph sz="half" idx="2"/>
          </p:nvPr>
        </p:nvPicPr>
        <p:blipFill>
          <a:blip r:embed="rId2" cstate="print"/>
          <a:srcRect/>
          <a:stretch>
            <a:fillRect/>
          </a:stretch>
        </p:blipFill>
        <p:spPr bwMode="auto">
          <a:xfrm>
            <a:off x="4648200" y="2348706"/>
            <a:ext cx="4038600" cy="3028950"/>
          </a:xfrm>
          <a:prstGeom prst="rect">
            <a:avLst/>
          </a:prstGeom>
          <a:noFill/>
          <a:ln w="9525">
            <a:noFill/>
            <a:miter lim="800000"/>
            <a:headEnd/>
            <a:tailEnd/>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4471990" cy="1143000"/>
          </a:xfrm>
        </p:spPr>
        <p:txBody>
          <a:bodyPr/>
          <a:lstStyle/>
          <a:p>
            <a:r>
              <a:rPr lang="en-GB" dirty="0" err="1" smtClean="0"/>
              <a:t>Chitra</a:t>
            </a:r>
            <a:r>
              <a:rPr lang="en-GB" dirty="0" smtClean="0"/>
              <a:t> </a:t>
            </a:r>
            <a:r>
              <a:rPr lang="en-GB" dirty="0" err="1" smtClean="0"/>
              <a:t>Vishwanath</a:t>
            </a:r>
            <a:endParaRPr lang="en-GB" dirty="0"/>
          </a:p>
        </p:txBody>
      </p:sp>
      <p:sp>
        <p:nvSpPr>
          <p:cNvPr id="4" name="Content Placeholder 3"/>
          <p:cNvSpPr>
            <a:spLocks noGrp="1"/>
          </p:cNvSpPr>
          <p:nvPr>
            <p:ph sz="half" idx="2"/>
          </p:nvPr>
        </p:nvSpPr>
        <p:spPr>
          <a:xfrm>
            <a:off x="4648200" y="285728"/>
            <a:ext cx="4038600" cy="6286544"/>
          </a:xfrm>
        </p:spPr>
        <p:txBody>
          <a:bodyPr>
            <a:normAutofit fontScale="85000" lnSpcReduction="10000"/>
          </a:bodyPr>
          <a:lstStyle/>
          <a:p>
            <a:r>
              <a:rPr lang="en-GB" dirty="0" smtClean="0"/>
              <a:t>The aim of our practice is to design looking at spaces as ecological spaces not just physical spaces.</a:t>
            </a:r>
          </a:p>
          <a:p>
            <a:r>
              <a:rPr lang="en-GB" dirty="0" smtClean="0"/>
              <a:t>Response to climate, conserving and using natural resources judiciously, and eliminating waste streams are sought to be consciously built in to each project.</a:t>
            </a:r>
          </a:p>
          <a:p>
            <a:r>
              <a:rPr lang="en-GB" dirty="0" smtClean="0"/>
              <a:t>The buildings are usually built with earth, harvest rain, sun and wind, encourage recycling and reuse, attract local plants and birds and be unique but comfortable spaces.</a:t>
            </a:r>
            <a:endParaRPr lang="en-GB" dirty="0"/>
          </a:p>
        </p:txBody>
      </p:sp>
      <p:pic>
        <p:nvPicPr>
          <p:cNvPr id="4098" name="Picture 2"/>
          <p:cNvPicPr>
            <a:picLocks noGrp="1" noChangeAspect="1" noChangeArrowheads="1"/>
          </p:cNvPicPr>
          <p:nvPr>
            <p:ph sz="half" idx="1"/>
          </p:nvPr>
        </p:nvPicPr>
        <p:blipFill>
          <a:blip r:embed="rId2" cstate="print"/>
          <a:srcRect/>
          <a:stretch>
            <a:fillRect/>
          </a:stretch>
        </p:blipFill>
        <p:spPr bwMode="auto">
          <a:xfrm>
            <a:off x="425982" y="1724388"/>
            <a:ext cx="3860266" cy="4562132"/>
          </a:xfrm>
          <a:prstGeom prst="rect">
            <a:avLst/>
          </a:prstGeom>
          <a:noFill/>
          <a:ln w="9525">
            <a:noFill/>
            <a:miter lim="800000"/>
            <a:headEnd/>
            <a:tailEnd/>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4857760"/>
            <a:ext cx="8229600" cy="2000240"/>
          </a:xfrm>
        </p:spPr>
        <p:txBody>
          <a:bodyPr>
            <a:noAutofit/>
          </a:bodyPr>
          <a:lstStyle/>
          <a:p>
            <a:r>
              <a:rPr lang="en-GB" sz="2800" dirty="0" smtClean="0"/>
              <a:t>B. V. </a:t>
            </a:r>
            <a:r>
              <a:rPr lang="en-GB" sz="2800" dirty="0" err="1" smtClean="0"/>
              <a:t>Venkatarama</a:t>
            </a:r>
            <a:r>
              <a:rPr lang="en-GB" sz="2800" dirty="0" smtClean="0"/>
              <a:t> Reddy, Department of Civil Engineering &amp; Centre for Sustainable Technologies, Indian Institute of Science, Bangalore</a:t>
            </a:r>
            <a:endParaRPr lang="en-GB" sz="2800" dirty="0"/>
          </a:p>
        </p:txBody>
      </p:sp>
      <p:sp>
        <p:nvSpPr>
          <p:cNvPr id="4" name="Content Placeholder 3"/>
          <p:cNvSpPr>
            <a:spLocks noGrp="1"/>
          </p:cNvSpPr>
          <p:nvPr>
            <p:ph sz="half" idx="2"/>
          </p:nvPr>
        </p:nvSpPr>
        <p:spPr>
          <a:xfrm>
            <a:off x="500034" y="1071546"/>
            <a:ext cx="8258204" cy="4097335"/>
          </a:xfrm>
        </p:spPr>
        <p:txBody>
          <a:bodyPr>
            <a:normAutofit/>
          </a:bodyPr>
          <a:lstStyle/>
          <a:p>
            <a:r>
              <a:rPr lang="en-GB" dirty="0" smtClean="0"/>
              <a:t>Energy efficient, consuming less than half of the energy required for conventional building methods </a:t>
            </a:r>
          </a:p>
          <a:p>
            <a:r>
              <a:rPr lang="en-GB" dirty="0" smtClean="0"/>
              <a:t>Techniques are simple and employ maximum local resources and skills</a:t>
            </a:r>
          </a:p>
          <a:p>
            <a:r>
              <a:rPr lang="en-GB" dirty="0" smtClean="0"/>
              <a:t>Decentralized production systems and small-scale operations that generate local employment</a:t>
            </a:r>
          </a:p>
          <a:p>
            <a:r>
              <a:rPr lang="en-GB" dirty="0" smtClean="0"/>
              <a:t>Reduce cost and energy involved in transportation of building products.</a:t>
            </a:r>
            <a:endParaRPr lang="en-GB"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85728"/>
            <a:ext cx="8229600" cy="5840435"/>
          </a:xfrm>
        </p:spPr>
        <p:txBody>
          <a:bodyPr>
            <a:normAutofit lnSpcReduction="10000"/>
          </a:bodyPr>
          <a:lstStyle/>
          <a:p>
            <a:r>
              <a:rPr lang="en-GB" dirty="0" smtClean="0"/>
              <a:t>No one ever gave me directions like this on a golf course before: ‘Aim at either Microsoft or IBM.’ I was standing on the first tee at the KGA Golf Club in downtown Bangalore, in southern India, when my playing partner pointed at two shiny glass-and-steel buildings off in the distance, just behind the first green. The </a:t>
            </a:r>
            <a:r>
              <a:rPr lang="en-GB" dirty="0" smtClean="0">
                <a:solidFill>
                  <a:srgbClr val="C00000"/>
                </a:solidFill>
              </a:rPr>
              <a:t>Goldman Sachs </a:t>
            </a:r>
            <a:r>
              <a:rPr lang="en-GB" dirty="0" smtClean="0"/>
              <a:t>building wasn’t done yet; otherwise he could have pointed that out as well and made it a threesome. HP and Texas Instruments had their offices on the back nine, along the tenth hole</a:t>
            </a:r>
            <a:endParaRPr lang="en-GB"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4186238" cy="1143000"/>
          </a:xfrm>
        </p:spPr>
        <p:txBody>
          <a:bodyPr/>
          <a:lstStyle/>
          <a:p>
            <a:r>
              <a:rPr lang="en-GB" dirty="0" smtClean="0"/>
              <a:t>Bonuses?</a:t>
            </a:r>
            <a:endParaRPr lang="en-GB" dirty="0"/>
          </a:p>
        </p:txBody>
      </p:sp>
      <p:sp>
        <p:nvSpPr>
          <p:cNvPr id="4" name="Content Placeholder 3"/>
          <p:cNvSpPr>
            <a:spLocks noGrp="1"/>
          </p:cNvSpPr>
          <p:nvPr>
            <p:ph sz="half" idx="2"/>
          </p:nvPr>
        </p:nvSpPr>
        <p:spPr>
          <a:xfrm>
            <a:off x="4648200" y="357166"/>
            <a:ext cx="4038600" cy="5768997"/>
          </a:xfrm>
        </p:spPr>
        <p:txBody>
          <a:bodyPr>
            <a:normAutofit fontScale="92500" lnSpcReduction="10000"/>
          </a:bodyPr>
          <a:lstStyle/>
          <a:p>
            <a:endParaRPr lang="en-GB" dirty="0" smtClean="0"/>
          </a:p>
          <a:p>
            <a:r>
              <a:rPr lang="en-GB" dirty="0" smtClean="0"/>
              <a:t>Goldman Sachs is currently on track to pay the biggest ever bonuses to its 31,700 employees after earning profits at a rate of $35m (£21m) a day. </a:t>
            </a:r>
          </a:p>
          <a:p>
            <a:r>
              <a:rPr lang="en-GB" dirty="0" smtClean="0"/>
              <a:t>Lord Griffiths, vice-chairman of Goldman Sachs: people should learn to ‘tolerate the inequality as a way to achieve greater prosperity for all’</a:t>
            </a:r>
            <a:endParaRPr lang="en-GB" dirty="0"/>
          </a:p>
        </p:txBody>
      </p:sp>
      <p:pic>
        <p:nvPicPr>
          <p:cNvPr id="5122" name="Picture 2"/>
          <p:cNvPicPr>
            <a:picLocks noGrp="1" noChangeAspect="1" noChangeArrowheads="1"/>
          </p:cNvPicPr>
          <p:nvPr>
            <p:ph sz="half" idx="1"/>
          </p:nvPr>
        </p:nvPicPr>
        <p:blipFill>
          <a:blip r:embed="rId2" cstate="print"/>
          <a:srcRect/>
          <a:stretch>
            <a:fillRect/>
          </a:stretch>
        </p:blipFill>
        <p:spPr bwMode="auto">
          <a:xfrm>
            <a:off x="620936" y="1600200"/>
            <a:ext cx="3711128" cy="4525963"/>
          </a:xfrm>
          <a:prstGeom prst="rect">
            <a:avLst/>
          </a:prstGeom>
          <a:noFill/>
          <a:ln w="9525">
            <a:noFill/>
            <a:miter lim="800000"/>
            <a:headEnd/>
            <a:tailEnd/>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It’s hard to see what isn’t there</a:t>
            </a:r>
            <a:endParaRPr lang="en-GB" dirty="0"/>
          </a:p>
        </p:txBody>
      </p:sp>
      <p:sp>
        <p:nvSpPr>
          <p:cNvPr id="3" name="Content Placeholder 2"/>
          <p:cNvSpPr>
            <a:spLocks noGrp="1"/>
          </p:cNvSpPr>
          <p:nvPr>
            <p:ph idx="1"/>
          </p:nvPr>
        </p:nvSpPr>
        <p:spPr/>
        <p:txBody>
          <a:bodyPr/>
          <a:lstStyle/>
          <a:p>
            <a:r>
              <a:rPr lang="en-GB" dirty="0" err="1" smtClean="0"/>
              <a:t>Financialisation</a:t>
            </a:r>
            <a:endParaRPr lang="en-GB" dirty="0" smtClean="0"/>
          </a:p>
          <a:p>
            <a:r>
              <a:rPr lang="en-GB" dirty="0" smtClean="0"/>
              <a:t>Monoculture and loss of regional diversity and identity</a:t>
            </a:r>
          </a:p>
          <a:p>
            <a:r>
              <a:rPr lang="en-GB" dirty="0" smtClean="0"/>
              <a:t>Increased risk of terrorism</a:t>
            </a:r>
          </a:p>
          <a:p>
            <a:r>
              <a:rPr lang="en-GB" dirty="0" smtClean="0"/>
              <a:t>Increased risk of pandemics—SARS and swine flu—and what about TB?</a:t>
            </a:r>
            <a:endParaRPr lang="en-GB"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85728"/>
            <a:ext cx="8229600" cy="5840435"/>
          </a:xfrm>
        </p:spPr>
        <p:txBody>
          <a:bodyPr>
            <a:normAutofit lnSpcReduction="10000"/>
          </a:bodyPr>
          <a:lstStyle/>
          <a:p>
            <a:r>
              <a:rPr lang="en-GB" dirty="0" smtClean="0"/>
              <a:t>No one ever gave me directions like this on a golf course before: ‘Aim at either Microsoft or IBM.’ I was standing on the first tee at the KGA Gold Club in downtown Bangalore, in southern India, when my playing partner pointed at two shiny glass-and-steel buildings off in the distance, just behind the first green. The Goldman Sachs building wasn’t done yet; otherwise he could have pointed that out as well and made it a threesome. HP and Texas Instruments had their offices on the back nine, along the tenth hole</a:t>
            </a:r>
            <a:endParaRPr lang="en-GB"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central role of finance</a:t>
            </a:r>
            <a:endParaRPr lang="en-GB" dirty="0"/>
          </a:p>
        </p:txBody>
      </p:sp>
      <p:sp>
        <p:nvSpPr>
          <p:cNvPr id="3" name="Content Placeholder 2"/>
          <p:cNvSpPr>
            <a:spLocks noGrp="1"/>
          </p:cNvSpPr>
          <p:nvPr>
            <p:ph idx="1"/>
          </p:nvPr>
        </p:nvSpPr>
        <p:spPr/>
        <p:txBody>
          <a:bodyPr>
            <a:normAutofit lnSpcReduction="10000"/>
          </a:bodyPr>
          <a:lstStyle/>
          <a:p>
            <a:r>
              <a:rPr lang="en-GB" dirty="0" smtClean="0"/>
              <a:t>‘capitalism is defined by the production for exchange financed by credit’, Mellor et al 2002</a:t>
            </a:r>
          </a:p>
          <a:p>
            <a:r>
              <a:rPr lang="en-GB" dirty="0" smtClean="0"/>
              <a:t>Schumpeter theorises the entrepreneur as needing finance to create new economic activity</a:t>
            </a:r>
          </a:p>
          <a:p>
            <a:r>
              <a:rPr lang="en-GB" dirty="0" smtClean="0"/>
              <a:t>The control of finance is vital to capitalist activity: the banker ‘ stands between those who wish to form new combinations and the possessors of productive means’</a:t>
            </a:r>
          </a:p>
          <a:p>
            <a:endParaRPr lang="en-GB"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‘Big Bang’—financial deregulation</a:t>
            </a:r>
            <a:endParaRPr lang="en-GB" dirty="0"/>
          </a:p>
        </p:txBody>
      </p:sp>
      <p:sp>
        <p:nvSpPr>
          <p:cNvPr id="3" name="Content Placeholder 2"/>
          <p:cNvSpPr>
            <a:spLocks noGrp="1"/>
          </p:cNvSpPr>
          <p:nvPr>
            <p:ph idx="1"/>
          </p:nvPr>
        </p:nvSpPr>
        <p:spPr/>
        <p:txBody>
          <a:bodyPr/>
          <a:lstStyle/>
          <a:p>
            <a:r>
              <a:rPr lang="en-GB" dirty="0" smtClean="0"/>
              <a:t>Relinquishing of credit and exchange controls</a:t>
            </a:r>
          </a:p>
          <a:p>
            <a:r>
              <a:rPr lang="en-GB" dirty="0" smtClean="0"/>
              <a:t>Removal of ‘reserve ratio’ and regulation and restraint of bank lending</a:t>
            </a:r>
          </a:p>
          <a:p>
            <a:r>
              <a:rPr lang="en-GB" dirty="0" smtClean="0"/>
              <a:t>No political institutions at the global level to match the global power of finance</a:t>
            </a:r>
          </a:p>
          <a:p>
            <a:endParaRPr lang="en-GB"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 new dominance</a:t>
            </a:r>
            <a:endParaRPr lang="en-GB" dirty="0"/>
          </a:p>
        </p:txBody>
      </p:sp>
      <p:sp>
        <p:nvSpPr>
          <p:cNvPr id="3" name="Content Placeholder 2"/>
          <p:cNvSpPr>
            <a:spLocks noGrp="1"/>
          </p:cNvSpPr>
          <p:nvPr>
            <p:ph idx="1"/>
          </p:nvPr>
        </p:nvSpPr>
        <p:spPr/>
        <p:txBody>
          <a:bodyPr>
            <a:normAutofit lnSpcReduction="10000"/>
          </a:bodyPr>
          <a:lstStyle/>
          <a:p>
            <a:r>
              <a:rPr lang="en-GB" dirty="0" smtClean="0"/>
              <a:t>‘The finance industry lies at the heart of globalisation. Of the total international transactions of a trillion or so dollars each day, 95 per cent are purely financial. Globalisation in not about trade; it is about money’</a:t>
            </a:r>
          </a:p>
          <a:p>
            <a:r>
              <a:rPr lang="en-GB" dirty="0" smtClean="0"/>
              <a:t> ‘the financial system now completely dominates the real economy of goods and services</a:t>
            </a:r>
            <a:r>
              <a:rPr lang="en-GB" dirty="0" smtClean="0"/>
              <a:t>’</a:t>
            </a:r>
          </a:p>
          <a:p>
            <a:r>
              <a:rPr lang="en-GB" dirty="0" smtClean="0"/>
              <a:t>Prevailing of upper circuits—casino economy</a:t>
            </a:r>
            <a:endParaRPr lang="en-GB" dirty="0" smtClean="0"/>
          </a:p>
          <a:p>
            <a:endParaRPr lang="en-GB"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14810" y="274638"/>
            <a:ext cx="4471990" cy="1143000"/>
          </a:xfrm>
        </p:spPr>
        <p:txBody>
          <a:bodyPr/>
          <a:lstStyle/>
          <a:p>
            <a:r>
              <a:rPr lang="en-GB" dirty="0" smtClean="0"/>
              <a:t>Lloyd </a:t>
            </a:r>
            <a:r>
              <a:rPr lang="en-GB" dirty="0" err="1" smtClean="0"/>
              <a:t>Blankfein</a:t>
            </a:r>
            <a:endParaRPr lang="en-GB" dirty="0"/>
          </a:p>
        </p:txBody>
      </p:sp>
      <p:sp>
        <p:nvSpPr>
          <p:cNvPr id="3" name="Content Placeholder 2"/>
          <p:cNvSpPr>
            <a:spLocks noGrp="1"/>
          </p:cNvSpPr>
          <p:nvPr>
            <p:ph idx="1"/>
          </p:nvPr>
        </p:nvSpPr>
        <p:spPr>
          <a:xfrm>
            <a:off x="457200" y="571480"/>
            <a:ext cx="3686172" cy="5554683"/>
          </a:xfrm>
        </p:spPr>
        <p:txBody>
          <a:bodyPr>
            <a:normAutofit fontScale="92500" lnSpcReduction="10000"/>
          </a:bodyPr>
          <a:lstStyle/>
          <a:p>
            <a:r>
              <a:rPr lang="en-GB" dirty="0" smtClean="0"/>
              <a:t>Total remuneration: £163.1m</a:t>
            </a:r>
            <a:br>
              <a:rPr lang="en-GB" dirty="0" smtClean="0"/>
            </a:br>
            <a:r>
              <a:rPr lang="en-GB" dirty="0" smtClean="0"/>
              <a:t>Bank market capitalisation (August 2007): £37.8bn</a:t>
            </a:r>
            <a:br>
              <a:rPr lang="en-GB" dirty="0" smtClean="0"/>
            </a:br>
            <a:r>
              <a:rPr lang="en-GB" dirty="0" smtClean="0"/>
              <a:t>Bank market capitalisation (now): £24.6bn</a:t>
            </a:r>
            <a:br>
              <a:rPr lang="en-GB" dirty="0" smtClean="0"/>
            </a:br>
            <a:r>
              <a:rPr lang="en-GB" dirty="0" smtClean="0"/>
              <a:t>Credit crunch hits (since August 2007): £19.4bn</a:t>
            </a:r>
            <a:endParaRPr lang="en-GB" dirty="0"/>
          </a:p>
        </p:txBody>
      </p:sp>
      <p:pic>
        <p:nvPicPr>
          <p:cNvPr id="6146" name="Picture 2"/>
          <p:cNvPicPr>
            <a:picLocks noChangeAspect="1" noChangeArrowheads="1"/>
          </p:cNvPicPr>
          <p:nvPr/>
        </p:nvPicPr>
        <p:blipFill>
          <a:blip r:embed="rId2" cstate="print"/>
          <a:srcRect/>
          <a:stretch>
            <a:fillRect/>
          </a:stretch>
        </p:blipFill>
        <p:spPr bwMode="auto">
          <a:xfrm>
            <a:off x="4357686" y="1714488"/>
            <a:ext cx="4286250" cy="4286250"/>
          </a:xfrm>
          <a:prstGeom prst="rect">
            <a:avLst/>
          </a:prstGeom>
          <a:noFill/>
          <a:ln w="9525">
            <a:noFill/>
            <a:miter lim="800000"/>
            <a:headEnd/>
            <a:tailEnd/>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market, or politics?</a:t>
            </a:r>
            <a:endParaRPr lang="en-GB" dirty="0"/>
          </a:p>
        </p:txBody>
      </p:sp>
      <p:sp>
        <p:nvSpPr>
          <p:cNvPr id="4" name="Content Placeholder 3"/>
          <p:cNvSpPr>
            <a:spLocks noGrp="1"/>
          </p:cNvSpPr>
          <p:nvPr>
            <p:ph sz="half" idx="2"/>
          </p:nvPr>
        </p:nvSpPr>
        <p:spPr/>
        <p:txBody>
          <a:bodyPr>
            <a:normAutofit fontScale="77500" lnSpcReduction="20000"/>
          </a:bodyPr>
          <a:lstStyle/>
          <a:p>
            <a:r>
              <a:rPr lang="en-GB" dirty="0" smtClean="0"/>
              <a:t>Hank Paulson, Bush’s Treasury Secretary, was Chairman and CEO of Goldman Sachs</a:t>
            </a:r>
          </a:p>
          <a:p>
            <a:r>
              <a:rPr lang="en-GB" dirty="0" smtClean="0"/>
              <a:t>Goldman Sachs received billions of dollars during the unwind of insurance arrangements purchased from AIG, including $12.9bn from funds provided by the US Federal Reserve</a:t>
            </a:r>
          </a:p>
          <a:p>
            <a:r>
              <a:rPr lang="en-GB" dirty="0" smtClean="0"/>
              <a:t>It still has benefits from $28 billion in subsidization from the government in form of cheap debt backed by the Federal Deposit Insurance Corporation</a:t>
            </a:r>
            <a:endParaRPr lang="en-GB" dirty="0"/>
          </a:p>
        </p:txBody>
      </p:sp>
      <p:pic>
        <p:nvPicPr>
          <p:cNvPr id="7170" name="Picture 2"/>
          <p:cNvPicPr>
            <a:picLocks noGrp="1" noChangeAspect="1" noChangeArrowheads="1"/>
          </p:cNvPicPr>
          <p:nvPr>
            <p:ph sz="half" idx="1"/>
          </p:nvPr>
        </p:nvPicPr>
        <p:blipFill>
          <a:blip r:embed="rId2" cstate="print"/>
          <a:srcRect/>
          <a:stretch>
            <a:fillRect/>
          </a:stretch>
        </p:blipFill>
        <p:spPr bwMode="auto">
          <a:xfrm>
            <a:off x="785786" y="1714488"/>
            <a:ext cx="3333780" cy="4000536"/>
          </a:xfrm>
          <a:prstGeom prst="rect">
            <a:avLst/>
          </a:prstGeom>
          <a:noFill/>
          <a:ln w="9525">
            <a:noFill/>
            <a:miter lim="800000"/>
            <a:headEnd/>
            <a:tailEnd/>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Monoculture and brand domination</a:t>
            </a:r>
            <a:endParaRPr lang="en-GB" dirty="0"/>
          </a:p>
        </p:txBody>
      </p:sp>
      <p:pic>
        <p:nvPicPr>
          <p:cNvPr id="4098" name="Picture 2"/>
          <p:cNvPicPr>
            <a:picLocks noGrp="1" noChangeAspect="1" noChangeArrowheads="1"/>
          </p:cNvPicPr>
          <p:nvPr>
            <p:ph idx="1"/>
          </p:nvPr>
        </p:nvPicPr>
        <p:blipFill>
          <a:blip r:embed="rId2" cstate="print"/>
          <a:srcRect/>
          <a:stretch>
            <a:fillRect/>
          </a:stretch>
        </p:blipFill>
        <p:spPr bwMode="auto">
          <a:xfrm>
            <a:off x="1285852" y="1643050"/>
            <a:ext cx="5905526" cy="4621716"/>
          </a:xfrm>
          <a:prstGeom prst="rect">
            <a:avLst/>
          </a:prstGeom>
          <a:noFill/>
          <a:ln w="9525">
            <a:noFill/>
            <a:miter lim="800000"/>
            <a:headEnd/>
            <a:tailEnd/>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85728"/>
            <a:ext cx="8229600" cy="6286544"/>
          </a:xfrm>
        </p:spPr>
        <p:txBody>
          <a:bodyPr>
            <a:normAutofit fontScale="92500" lnSpcReduction="20000"/>
          </a:bodyPr>
          <a:lstStyle/>
          <a:p>
            <a:r>
              <a:rPr lang="en-GB" dirty="0" smtClean="0"/>
              <a:t>A few decades ago, it was still possible to leave home and go somewhere else: the architecture was different, the landscape was different, the language, lifestyle, dress, and values were different. That was a time when we could speak of cultural diversity. But with economic globalization, diversity is fast disappearing. The goal of the global economy is that all countries should be homogenized. When global hotel chains advertise to tourists that all their rooms in every city of the world are identical, they don't mention that the cities are becoming identical too: cars, noise, smog, corporate high-rises, violence, fast food, McDonalds, Nikes, Levis, Barbie Dolls, American TV and film. What's the point of leaving home? </a:t>
            </a:r>
            <a:endParaRPr lang="en-GB"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785926"/>
            <a:ext cx="4038600" cy="4340237"/>
          </a:xfrm>
        </p:spPr>
        <p:txBody>
          <a:bodyPr/>
          <a:lstStyle/>
          <a:p>
            <a:r>
              <a:rPr lang="en-GB" dirty="0" smtClean="0"/>
              <a:t>Not just an issue about travel losing its charm!</a:t>
            </a:r>
          </a:p>
          <a:p>
            <a:r>
              <a:rPr lang="en-GB" dirty="0" smtClean="0"/>
              <a:t>Loss of identity can lead to a greater salience for identity-based political activity</a:t>
            </a:r>
          </a:p>
          <a:p>
            <a:r>
              <a:rPr lang="en-GB" dirty="0" smtClean="0"/>
              <a:t>Learning Czech from Microsoft</a:t>
            </a:r>
            <a:endParaRPr lang="en-GB" dirty="0"/>
          </a:p>
        </p:txBody>
      </p:sp>
      <p:pic>
        <p:nvPicPr>
          <p:cNvPr id="2050" name="Picture 2"/>
          <p:cNvPicPr>
            <a:picLocks noGrp="1" noChangeAspect="1" noChangeArrowheads="1"/>
          </p:cNvPicPr>
          <p:nvPr>
            <p:ph sz="half" idx="2"/>
          </p:nvPr>
        </p:nvPicPr>
        <p:blipFill>
          <a:blip r:embed="rId2" cstate="print"/>
          <a:srcRect/>
          <a:stretch>
            <a:fillRect/>
          </a:stretch>
        </p:blipFill>
        <p:spPr bwMode="auto">
          <a:xfrm>
            <a:off x="4762500" y="2143919"/>
            <a:ext cx="3810000" cy="3438525"/>
          </a:xfrm>
          <a:prstGeom prst="rect">
            <a:avLst/>
          </a:prstGeom>
          <a:noFill/>
          <a:ln w="9525">
            <a:noFill/>
            <a:miter lim="800000"/>
            <a:headEnd/>
            <a:tailEnd/>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Global spread of swine flu</a:t>
            </a:r>
            <a:endParaRPr lang="en-GB" dirty="0"/>
          </a:p>
        </p:txBody>
      </p:sp>
      <p:pic>
        <p:nvPicPr>
          <p:cNvPr id="1026" name="Picture 2"/>
          <p:cNvPicPr>
            <a:picLocks noGrp="1" noChangeAspect="1" noChangeArrowheads="1"/>
          </p:cNvPicPr>
          <p:nvPr>
            <p:ph idx="1"/>
          </p:nvPr>
        </p:nvPicPr>
        <p:blipFill>
          <a:blip r:embed="rId2" cstate="print"/>
          <a:srcRect/>
          <a:stretch>
            <a:fillRect/>
          </a:stretch>
        </p:blipFill>
        <p:spPr bwMode="auto">
          <a:xfrm>
            <a:off x="785786" y="1500174"/>
            <a:ext cx="7500990" cy="5000660"/>
          </a:xfrm>
          <a:prstGeom prst="rect">
            <a:avLst/>
          </a:prstGeom>
          <a:noFill/>
          <a:ln w="9525">
            <a:noFill/>
            <a:miter lim="800000"/>
            <a:headEnd/>
            <a:tailEnd/>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US </a:t>
            </a:r>
            <a:r>
              <a:rPr lang="en-GB" dirty="0" err="1" smtClean="0"/>
              <a:t>Centers</a:t>
            </a:r>
            <a:r>
              <a:rPr lang="en-GB" dirty="0" smtClean="0"/>
              <a:t> for Disease Control</a:t>
            </a:r>
            <a:endParaRPr lang="en-GB" dirty="0"/>
          </a:p>
        </p:txBody>
      </p:sp>
      <p:sp>
        <p:nvSpPr>
          <p:cNvPr id="3" name="Content Placeholder 2"/>
          <p:cNvSpPr>
            <a:spLocks noGrp="1"/>
          </p:cNvSpPr>
          <p:nvPr>
            <p:ph idx="1"/>
          </p:nvPr>
        </p:nvSpPr>
        <p:spPr/>
        <p:txBody>
          <a:bodyPr>
            <a:normAutofit fontScale="85000" lnSpcReduction="20000"/>
          </a:bodyPr>
          <a:lstStyle/>
          <a:p>
            <a:r>
              <a:rPr lang="en-GB" dirty="0" smtClean="0"/>
              <a:t>SARS-</a:t>
            </a:r>
            <a:r>
              <a:rPr lang="en-GB" dirty="0" err="1" smtClean="0"/>
              <a:t>CoV</a:t>
            </a:r>
            <a:r>
              <a:rPr lang="en-GB" dirty="0" smtClean="0"/>
              <a:t> can spread rapidly on a global scale through international travel if control measures are not </a:t>
            </a:r>
            <a:r>
              <a:rPr lang="en-GB" dirty="0" smtClean="0"/>
              <a:t>implemented</a:t>
            </a:r>
            <a:endParaRPr lang="en-GB" dirty="0" smtClean="0"/>
          </a:p>
          <a:p>
            <a:r>
              <a:rPr lang="en-GB" dirty="0" smtClean="0"/>
              <a:t>SARS-</a:t>
            </a:r>
            <a:r>
              <a:rPr lang="en-GB" dirty="0" err="1" smtClean="0"/>
              <a:t>CoV</a:t>
            </a:r>
            <a:r>
              <a:rPr lang="en-GB" dirty="0" smtClean="0"/>
              <a:t> transmission can be halted through aggressive global measures to educate, detect cases early, effectively isolate cases, and identify, monitor, and quarantine </a:t>
            </a:r>
            <a:r>
              <a:rPr lang="en-GB" dirty="0" smtClean="0"/>
              <a:t>contacts</a:t>
            </a:r>
            <a:endParaRPr lang="en-GB" dirty="0" smtClean="0"/>
          </a:p>
          <a:p>
            <a:r>
              <a:rPr lang="en-GB" dirty="0" smtClean="0"/>
              <a:t>Patients with SARS can transmit infection to other passengers </a:t>
            </a:r>
            <a:r>
              <a:rPr lang="en-GB" dirty="0" smtClean="0"/>
              <a:t>and </a:t>
            </a:r>
            <a:r>
              <a:rPr lang="en-GB" dirty="0" smtClean="0"/>
              <a:t>should postpone travel until they are no longer </a:t>
            </a:r>
            <a:r>
              <a:rPr lang="en-GB" dirty="0" smtClean="0"/>
              <a:t>infectious</a:t>
            </a:r>
            <a:endParaRPr lang="en-GB" dirty="0" smtClean="0"/>
          </a:p>
          <a:p>
            <a:r>
              <a:rPr lang="en-GB" dirty="0" smtClean="0"/>
              <a:t>SARS-</a:t>
            </a:r>
            <a:r>
              <a:rPr lang="en-GB" dirty="0" err="1" smtClean="0"/>
              <a:t>CoV</a:t>
            </a:r>
            <a:r>
              <a:rPr lang="en-GB" dirty="0" smtClean="0"/>
              <a:t> transmission can occur within the close confines of </a:t>
            </a:r>
            <a:r>
              <a:rPr lang="en-GB" dirty="0" smtClean="0"/>
              <a:t>conveyances</a:t>
            </a:r>
            <a:endParaRPr lang="en-GB" dirty="0"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28604"/>
            <a:ext cx="8229600" cy="5697559"/>
          </a:xfrm>
        </p:spPr>
        <p:txBody>
          <a:bodyPr/>
          <a:lstStyle/>
          <a:p>
            <a:r>
              <a:rPr lang="en-GB" dirty="0" smtClean="0"/>
              <a:t>The tee markers were from Epson, the printer company, and one of our caddies was wearing a hat from 3M. Outside, some of the traffic signs were also sponsored by Texas Instruments, and the Pizza Hut billboard on the way over showed a steaming pizza, under the headline ‘</a:t>
            </a:r>
            <a:r>
              <a:rPr lang="en-GB" dirty="0" err="1" smtClean="0"/>
              <a:t>Gigabites</a:t>
            </a:r>
            <a:r>
              <a:rPr lang="en-GB" dirty="0" smtClean="0"/>
              <a:t> of Taste!’</a:t>
            </a:r>
          </a:p>
          <a:p>
            <a:r>
              <a:rPr lang="en-GB" dirty="0" smtClean="0"/>
              <a:t>‘to see the said princes, people and territories and to learn their disposition and the proper method of converting them to our holy faith’</a:t>
            </a:r>
            <a:endParaRPr lang="en-GB"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2" cstate="print"/>
          <a:srcRect/>
          <a:stretch>
            <a:fillRect/>
          </a:stretch>
        </p:blipFill>
        <p:spPr bwMode="auto">
          <a:xfrm>
            <a:off x="2571736" y="357166"/>
            <a:ext cx="3729055" cy="5532115"/>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85728"/>
            <a:ext cx="8229600" cy="5840435"/>
          </a:xfrm>
        </p:spPr>
        <p:txBody>
          <a:bodyPr>
            <a:normAutofit lnSpcReduction="10000"/>
          </a:bodyPr>
          <a:lstStyle/>
          <a:p>
            <a:r>
              <a:rPr lang="en-GB" dirty="0" smtClean="0"/>
              <a:t>No one ever gave me directions like this on a </a:t>
            </a:r>
            <a:r>
              <a:rPr lang="en-GB" dirty="0" smtClean="0">
                <a:solidFill>
                  <a:schemeClr val="accent6">
                    <a:lumMod val="75000"/>
                  </a:schemeClr>
                </a:solidFill>
              </a:rPr>
              <a:t>golf course </a:t>
            </a:r>
            <a:r>
              <a:rPr lang="en-GB" dirty="0" smtClean="0"/>
              <a:t>before: ‘Aim at either Microsoft or IBM.’ I was standing on the first tee at the KGA Gold Club in downtown Bangalore, in southern India, when my playing partner pointed at two shiny glass-and-steel buildings off in the distance, just behind the first green. The Goldman Sachs building wasn’t done yet; otherwise he could have pointed that out as well and made it a threesome. HP and Texas Instruments had their offices on the back nine, along the tenth hole</a:t>
            </a:r>
            <a:endParaRPr lang="en-GB"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Who Plays Golf?</a:t>
            </a:r>
            <a:endParaRPr lang="en-GB" dirty="0"/>
          </a:p>
        </p:txBody>
      </p:sp>
      <p:sp>
        <p:nvSpPr>
          <p:cNvPr id="6" name="Content Placeholder 5"/>
          <p:cNvSpPr>
            <a:spLocks noGrp="1"/>
          </p:cNvSpPr>
          <p:nvPr>
            <p:ph sz="quarter" idx="4"/>
          </p:nvPr>
        </p:nvSpPr>
        <p:spPr>
          <a:xfrm>
            <a:off x="4645025" y="1357298"/>
            <a:ext cx="4041775" cy="4768865"/>
          </a:xfrm>
        </p:spPr>
        <p:txBody>
          <a:bodyPr>
            <a:normAutofit lnSpcReduction="10000"/>
          </a:bodyPr>
          <a:lstStyle/>
          <a:p>
            <a:r>
              <a:rPr lang="en-GB" dirty="0" smtClean="0"/>
              <a:t>Only 4% of those who play golf in the US are women</a:t>
            </a:r>
            <a:endParaRPr lang="en-GB" dirty="0"/>
          </a:p>
          <a:p>
            <a:r>
              <a:rPr lang="en-GB" dirty="0" smtClean="0"/>
              <a:t>African–Americans </a:t>
            </a:r>
            <a:r>
              <a:rPr lang="en-GB" dirty="0"/>
              <a:t>comprise 5 per cent of golfers; 4 per cent are</a:t>
            </a:r>
          </a:p>
          <a:p>
            <a:r>
              <a:rPr lang="en-GB" dirty="0"/>
              <a:t>Asian–Americans and 3.5 per cent </a:t>
            </a:r>
            <a:r>
              <a:rPr lang="en-GB" dirty="0" err="1" smtClean="0"/>
              <a:t>areHispanic</a:t>
            </a:r>
            <a:r>
              <a:rPr lang="en-GB" dirty="0" smtClean="0"/>
              <a:t>–Americans</a:t>
            </a:r>
          </a:p>
          <a:p>
            <a:r>
              <a:rPr lang="en-GB" dirty="0"/>
              <a:t>Wheeler, K. And </a:t>
            </a:r>
            <a:r>
              <a:rPr lang="en-GB" dirty="0" err="1"/>
              <a:t>Nauright</a:t>
            </a:r>
            <a:r>
              <a:rPr lang="en-GB" dirty="0"/>
              <a:t>, J. ‘A Global Perspective on the Environmental Impact of Golf’, </a:t>
            </a:r>
            <a:r>
              <a:rPr lang="en-GB" i="1" dirty="0"/>
              <a:t>Sport and Society</a:t>
            </a:r>
            <a:r>
              <a:rPr lang="en-GB" dirty="0"/>
              <a:t>, 9/3: 427–443</a:t>
            </a:r>
          </a:p>
          <a:p>
            <a:endParaRPr lang="en-GB" dirty="0"/>
          </a:p>
        </p:txBody>
      </p:sp>
      <p:pic>
        <p:nvPicPr>
          <p:cNvPr id="16386" name="Picture 2"/>
          <p:cNvPicPr>
            <a:picLocks noGrp="1" noChangeAspect="1" noChangeArrowheads="1"/>
          </p:cNvPicPr>
          <p:nvPr>
            <p:ph sz="half" idx="2"/>
          </p:nvPr>
        </p:nvPicPr>
        <p:blipFill>
          <a:blip r:embed="rId2" cstate="print"/>
          <a:srcRect/>
          <a:stretch>
            <a:fillRect/>
          </a:stretch>
        </p:blipFill>
        <p:spPr bwMode="auto">
          <a:xfrm>
            <a:off x="327015" y="2000240"/>
            <a:ext cx="3579029" cy="3579029"/>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Scotland, 500 years ago</a:t>
            </a:r>
            <a:endParaRPr lang="en-GB" dirty="0"/>
          </a:p>
        </p:txBody>
      </p:sp>
      <p:sp>
        <p:nvSpPr>
          <p:cNvPr id="3" name="Content Placeholder 2"/>
          <p:cNvSpPr>
            <a:spLocks noGrp="1"/>
          </p:cNvSpPr>
          <p:nvPr>
            <p:ph idx="1"/>
          </p:nvPr>
        </p:nvSpPr>
        <p:spPr/>
        <p:txBody>
          <a:bodyPr>
            <a:normAutofit/>
          </a:bodyPr>
          <a:lstStyle/>
          <a:p>
            <a:r>
              <a:rPr lang="en-GB" dirty="0" smtClean="0"/>
              <a:t>‘There, Mother </a:t>
            </a:r>
            <a:r>
              <a:rPr lang="en-GB" dirty="0"/>
              <a:t>Nature designed the links – grasses on sandy stretches were </a:t>
            </a:r>
            <a:r>
              <a:rPr lang="en-GB" dirty="0" smtClean="0"/>
              <a:t>fertilized by </a:t>
            </a:r>
            <a:r>
              <a:rPr lang="en-GB" dirty="0"/>
              <a:t>the droppings of breeding seabirds and cut short by grazing rabbits. Bunkers </a:t>
            </a:r>
            <a:r>
              <a:rPr lang="en-GB" dirty="0" smtClean="0"/>
              <a:t>were allegedly </a:t>
            </a:r>
            <a:r>
              <a:rPr lang="en-GB" dirty="0"/>
              <a:t>formed by sheep and other animals burrowing into the turf. The result</a:t>
            </a:r>
            <a:r>
              <a:rPr lang="en-GB" dirty="0" smtClean="0"/>
              <a:t>: wide </a:t>
            </a:r>
            <a:r>
              <a:rPr lang="en-GB" dirty="0"/>
              <a:t>open playing areas with random clumps of razed grass, the perfect terrain </a:t>
            </a:r>
            <a:r>
              <a:rPr lang="en-GB" dirty="0" smtClean="0"/>
              <a:t>for thumping </a:t>
            </a:r>
            <a:r>
              <a:rPr lang="en-GB" dirty="0"/>
              <a:t>a small, hard ball across the countryside</a:t>
            </a:r>
            <a:r>
              <a:rPr lang="en-GB" dirty="0" smtClean="0"/>
              <a:t>.’</a:t>
            </a:r>
            <a:endParaRPr lang="en-GB"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 Market Opportunity</a:t>
            </a:r>
            <a:endParaRPr lang="en-GB" dirty="0"/>
          </a:p>
        </p:txBody>
      </p:sp>
      <p:sp>
        <p:nvSpPr>
          <p:cNvPr id="3" name="Content Placeholder 2"/>
          <p:cNvSpPr>
            <a:spLocks noGrp="1"/>
          </p:cNvSpPr>
          <p:nvPr>
            <p:ph idx="1"/>
          </p:nvPr>
        </p:nvSpPr>
        <p:spPr/>
        <p:txBody>
          <a:bodyPr>
            <a:normAutofit fontScale="92500" lnSpcReduction="10000"/>
          </a:bodyPr>
          <a:lstStyle/>
          <a:p>
            <a:r>
              <a:rPr lang="en-GB" dirty="0" smtClean="0"/>
              <a:t>‘Golf </a:t>
            </a:r>
            <a:r>
              <a:rPr lang="en-GB" dirty="0"/>
              <a:t>has also seen tremendous </a:t>
            </a:r>
            <a:r>
              <a:rPr lang="en-GB" dirty="0" smtClean="0"/>
              <a:t>growth overseas</a:t>
            </a:r>
            <a:r>
              <a:rPr lang="en-GB" dirty="0"/>
              <a:t>, as there are now well over 25,000 courses worldwide, collectively covering </a:t>
            </a:r>
            <a:r>
              <a:rPr lang="en-GB" dirty="0" smtClean="0"/>
              <a:t>an area </a:t>
            </a:r>
            <a:r>
              <a:rPr lang="en-GB" dirty="0"/>
              <a:t>close to the size of Belgium. Europe has been bitten hard by the golf bug and is </a:t>
            </a:r>
            <a:r>
              <a:rPr lang="en-GB" dirty="0" smtClean="0"/>
              <a:t>now home </a:t>
            </a:r>
            <a:r>
              <a:rPr lang="en-GB" dirty="0"/>
              <a:t>to more than 5,000 </a:t>
            </a:r>
            <a:r>
              <a:rPr lang="en-GB" dirty="0" smtClean="0"/>
              <a:t>courses, </a:t>
            </a:r>
            <a:r>
              <a:rPr lang="en-GB" dirty="0"/>
              <a:t>while Japan has also seen extraordinary growth</a:t>
            </a:r>
            <a:r>
              <a:rPr lang="en-GB" dirty="0" smtClean="0"/>
              <a:t>. Other </a:t>
            </a:r>
            <a:r>
              <a:rPr lang="en-GB" dirty="0"/>
              <a:t>parts of Asia are viewed as the new areas of market expansion of golf, with </a:t>
            </a:r>
            <a:r>
              <a:rPr lang="en-GB" dirty="0" smtClean="0"/>
              <a:t>China and </a:t>
            </a:r>
            <a:r>
              <a:rPr lang="en-GB" dirty="0"/>
              <a:t>India seen as the next great untapped markets</a:t>
            </a:r>
            <a:r>
              <a:rPr lang="en-GB" dirty="0" smtClean="0"/>
              <a:t>.’</a:t>
            </a:r>
            <a:endParaRPr lang="en-GB"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377</TotalTime>
  <Words>2301</Words>
  <Application>Microsoft Office PowerPoint</Application>
  <PresentationFormat>On-screen Show (4:3)</PresentationFormat>
  <Paragraphs>186</Paragraphs>
  <Slides>39</Slides>
  <Notes>0</Notes>
  <HiddenSlides>0</HiddenSlides>
  <MMClips>0</MMClips>
  <ScaleCrop>false</ScaleCrop>
  <HeadingPairs>
    <vt:vector size="4" baseType="variant">
      <vt:variant>
        <vt:lpstr>Theme</vt:lpstr>
      </vt:variant>
      <vt:variant>
        <vt:i4>1</vt:i4>
      </vt:variant>
      <vt:variant>
        <vt:lpstr>Slide Titles</vt:lpstr>
      </vt:variant>
      <vt:variant>
        <vt:i4>39</vt:i4>
      </vt:variant>
    </vt:vector>
  </HeadingPairs>
  <TitlesOfParts>
    <vt:vector size="40" baseType="lpstr">
      <vt:lpstr>Office Theme</vt:lpstr>
      <vt:lpstr>Deconstructing Friedman</vt:lpstr>
      <vt:lpstr>Slide 2</vt:lpstr>
      <vt:lpstr>Slide 3</vt:lpstr>
      <vt:lpstr>Slide 4</vt:lpstr>
      <vt:lpstr>Slide 5</vt:lpstr>
      <vt:lpstr>Slide 6</vt:lpstr>
      <vt:lpstr>Who Plays Golf?</vt:lpstr>
      <vt:lpstr>Scotland, 500 years ago</vt:lpstr>
      <vt:lpstr>A Market Opportunity</vt:lpstr>
      <vt:lpstr>Environmental consequences</vt:lpstr>
      <vt:lpstr>Golf fever in Malaysia</vt:lpstr>
      <vt:lpstr>Slide 12</vt:lpstr>
      <vt:lpstr>Global Fortune 500, 2008</vt:lpstr>
      <vt:lpstr>Slide 14</vt:lpstr>
      <vt:lpstr>Global Fortune 500, 2009</vt:lpstr>
      <vt:lpstr>Why travel?</vt:lpstr>
      <vt:lpstr>Slide 17</vt:lpstr>
      <vt:lpstr>Bangalore: Global Capital of India</vt:lpstr>
      <vt:lpstr>Slide 19</vt:lpstr>
      <vt:lpstr>David Holman, Rosemary Batt, and Ursula Holtgrewe, The Global Call Centre Report</vt:lpstr>
      <vt:lpstr>Centre for Internet and Society</vt:lpstr>
      <vt:lpstr>Citizen Matters Bangalore</vt:lpstr>
      <vt:lpstr>Slide 23</vt:lpstr>
      <vt:lpstr>Appropriate Technology?</vt:lpstr>
      <vt:lpstr>Chitra Vishwanath</vt:lpstr>
      <vt:lpstr>B. V. Venkatarama Reddy, Department of Civil Engineering &amp; Centre for Sustainable Technologies, Indian Institute of Science, Bangalore</vt:lpstr>
      <vt:lpstr>Slide 27</vt:lpstr>
      <vt:lpstr>Bonuses?</vt:lpstr>
      <vt:lpstr>It’s hard to see what isn’t there</vt:lpstr>
      <vt:lpstr>The central role of finance</vt:lpstr>
      <vt:lpstr>‘Big Bang’—financial deregulation</vt:lpstr>
      <vt:lpstr>A new dominance</vt:lpstr>
      <vt:lpstr>Lloyd Blankfein</vt:lpstr>
      <vt:lpstr>The market, or politics?</vt:lpstr>
      <vt:lpstr>Monoculture and brand domination</vt:lpstr>
      <vt:lpstr>Slide 36</vt:lpstr>
      <vt:lpstr>Slide 37</vt:lpstr>
      <vt:lpstr>Global spread of swine flu</vt:lpstr>
      <vt:lpstr>US Centers for Disease Control</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Deconstructing Friedman</dc:title>
  <dc:creator>Molly Scott Cato</dc:creator>
  <cp:lastModifiedBy>Molly Scott Cato</cp:lastModifiedBy>
  <cp:revision>40</cp:revision>
  <dcterms:created xsi:type="dcterms:W3CDTF">2009-09-23T15:03:03Z</dcterms:created>
  <dcterms:modified xsi:type="dcterms:W3CDTF">2009-11-06T12:07:02Z</dcterms:modified>
</cp:coreProperties>
</file>