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6" r:id="rId9"/>
    <p:sldId id="264" r:id="rId10"/>
    <p:sldId id="263" r:id="rId11"/>
    <p:sldId id="265" r:id="rId12"/>
    <p:sldId id="267" r:id="rId13"/>
    <p:sldId id="268" r:id="rId14"/>
    <p:sldId id="269" r:id="rId15"/>
    <p:sldId id="271" r:id="rId16"/>
    <p:sldId id="270"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648"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B888ED8-BE9B-4B3A-AFF8-13C3B961F4D4}" type="datetimeFigureOut">
              <a:rPr lang="en-US" smtClean="0"/>
              <a:pPr/>
              <a:t>6/14/2010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888ED8-BE9B-4B3A-AFF8-13C3B961F4D4}" type="datetimeFigureOut">
              <a:rPr lang="en-US" smtClean="0"/>
              <a:pPr/>
              <a:t>6/14/2010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888ED8-BE9B-4B3A-AFF8-13C3B961F4D4}" type="datetimeFigureOut">
              <a:rPr lang="en-US" smtClean="0"/>
              <a:pPr/>
              <a:t>6/14/2010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B888ED8-BE9B-4B3A-AFF8-13C3B961F4D4}" type="datetimeFigureOut">
              <a:rPr lang="en-US" smtClean="0"/>
              <a:pPr/>
              <a:t>6/14/2010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888ED8-BE9B-4B3A-AFF8-13C3B961F4D4}" type="datetimeFigureOut">
              <a:rPr lang="en-US" smtClean="0"/>
              <a:pPr/>
              <a:t>6/14/2010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B888ED8-BE9B-4B3A-AFF8-13C3B961F4D4}" type="datetimeFigureOut">
              <a:rPr lang="en-US" smtClean="0"/>
              <a:pPr/>
              <a:t>6/14/2010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B888ED8-BE9B-4B3A-AFF8-13C3B961F4D4}" type="datetimeFigureOut">
              <a:rPr lang="en-US" smtClean="0"/>
              <a:pPr/>
              <a:t>6/14/2010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B888ED8-BE9B-4B3A-AFF8-13C3B961F4D4}" type="datetimeFigureOut">
              <a:rPr lang="en-US" smtClean="0"/>
              <a:pPr/>
              <a:t>6/14/2010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888ED8-BE9B-4B3A-AFF8-13C3B961F4D4}" type="datetimeFigureOut">
              <a:rPr lang="en-US" smtClean="0"/>
              <a:pPr/>
              <a:t>6/14/2010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88ED8-BE9B-4B3A-AFF8-13C3B961F4D4}" type="datetimeFigureOut">
              <a:rPr lang="en-US" smtClean="0"/>
              <a:pPr/>
              <a:t>6/14/2010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888ED8-BE9B-4B3A-AFF8-13C3B961F4D4}" type="datetimeFigureOut">
              <a:rPr lang="en-US" smtClean="0"/>
              <a:pPr/>
              <a:t>6/14/2010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8551E8E-4A90-425A-82FA-61FA994ADE5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888ED8-BE9B-4B3A-AFF8-13C3B961F4D4}" type="datetimeFigureOut">
              <a:rPr lang="en-US" smtClean="0"/>
              <a:pPr/>
              <a:t>6/14/2010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51E8E-4A90-425A-82FA-61FA994ADE5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Education as Re-embedding</a:t>
            </a:r>
            <a:br>
              <a:rPr lang="en-GB" dirty="0"/>
            </a:br>
            <a:r>
              <a:rPr lang="en-GB" dirty="0"/>
              <a:t> </a:t>
            </a:r>
            <a:br>
              <a:rPr lang="en-GB" dirty="0"/>
            </a:br>
            <a:r>
              <a:rPr lang="en-GB" sz="3600" dirty="0"/>
              <a:t>Stroud </a:t>
            </a:r>
            <a:r>
              <a:rPr lang="en-GB" sz="3600" dirty="0" err="1"/>
              <a:t>Communiversity</a:t>
            </a:r>
            <a:r>
              <a:rPr lang="en-GB" sz="3600" dirty="0"/>
              <a:t>, Walking the Land and the Enduring Spell of the Sensuous</a:t>
            </a:r>
            <a:r>
              <a:rPr lang="en-GB" dirty="0"/>
              <a:t/>
            </a:r>
            <a:br>
              <a:rPr lang="en-GB" dirty="0"/>
            </a:br>
            <a:endParaRPr lang="en-GB" dirty="0"/>
          </a:p>
        </p:txBody>
      </p:sp>
      <p:sp>
        <p:nvSpPr>
          <p:cNvPr id="3" name="Subtitle 2"/>
          <p:cNvSpPr>
            <a:spLocks noGrp="1"/>
          </p:cNvSpPr>
          <p:nvPr>
            <p:ph type="subTitle" idx="1"/>
          </p:nvPr>
        </p:nvSpPr>
        <p:spPr>
          <a:xfrm>
            <a:off x="1500166" y="4500570"/>
            <a:ext cx="6400800" cy="1752600"/>
          </a:xfrm>
        </p:spPr>
        <p:txBody>
          <a:bodyPr/>
          <a:lstStyle/>
          <a:p>
            <a:r>
              <a:rPr lang="en-GB" dirty="0" smtClean="0"/>
              <a:t>Molly Scott Cato</a:t>
            </a:r>
          </a:p>
          <a:p>
            <a:r>
              <a:rPr lang="en-GB" dirty="0" smtClean="0"/>
              <a:t>Reader in Green Economics</a:t>
            </a:r>
          </a:p>
          <a:p>
            <a:r>
              <a:rPr lang="en-GB" dirty="0" smtClean="0"/>
              <a:t>Cardiff School of Management</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But who are we responding to?</a:t>
            </a:r>
            <a:endParaRPr lang="en-GB" dirty="0"/>
          </a:p>
        </p:txBody>
      </p:sp>
      <p:sp>
        <p:nvSpPr>
          <p:cNvPr id="3" name="Content Placeholder 2"/>
          <p:cNvSpPr>
            <a:spLocks noGrp="1"/>
          </p:cNvSpPr>
          <p:nvPr>
            <p:ph idx="1"/>
          </p:nvPr>
        </p:nvSpPr>
        <p:spPr>
          <a:xfrm>
            <a:off x="457200" y="5500702"/>
            <a:ext cx="8229600" cy="1071570"/>
          </a:xfrm>
        </p:spPr>
        <p:txBody>
          <a:bodyPr>
            <a:normAutofit/>
          </a:bodyPr>
          <a:lstStyle/>
          <a:p>
            <a:r>
              <a:rPr lang="en-GB" dirty="0" err="1" smtClean="0"/>
              <a:t>Suze</a:t>
            </a:r>
            <a:r>
              <a:rPr lang="en-GB" dirty="0" smtClean="0"/>
              <a:t> Adams: ‘Every breath is an exchange with our environment’</a:t>
            </a:r>
            <a:endParaRPr lang="en-GB" dirty="0"/>
          </a:p>
        </p:txBody>
      </p:sp>
      <p:pic>
        <p:nvPicPr>
          <p:cNvPr id="1026" name="Picture 2"/>
          <p:cNvPicPr>
            <a:picLocks noChangeAspect="1" noChangeArrowheads="1"/>
          </p:cNvPicPr>
          <p:nvPr/>
        </p:nvPicPr>
        <p:blipFill>
          <a:blip r:embed="rId2" cstate="print"/>
          <a:srcRect/>
          <a:stretch>
            <a:fillRect/>
          </a:stretch>
        </p:blipFill>
        <p:spPr bwMode="auto">
          <a:xfrm>
            <a:off x="2428860" y="1785926"/>
            <a:ext cx="4643455" cy="35187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0" y="1412776"/>
            <a:ext cx="4038600" cy="4713387"/>
          </a:xfrm>
        </p:spPr>
        <p:txBody>
          <a:bodyPr>
            <a:noAutofit/>
          </a:bodyPr>
          <a:lstStyle/>
          <a:p>
            <a:r>
              <a:rPr lang="en-GB" sz="3200" dirty="0" smtClean="0"/>
              <a:t>When roots are shared in land and life, we are still but move with everything through time—</a:t>
            </a:r>
          </a:p>
          <a:p>
            <a:r>
              <a:rPr lang="en-GB" sz="3200" dirty="0" smtClean="0"/>
              <a:t>Fred Chance,</a:t>
            </a:r>
          </a:p>
          <a:p>
            <a:r>
              <a:rPr lang="en-GB" sz="3200" dirty="0" smtClean="0"/>
              <a:t>Over the Sharpness Canal</a:t>
            </a:r>
            <a:endParaRPr lang="en-GB" sz="3200" dirty="0"/>
          </a:p>
        </p:txBody>
      </p:sp>
      <p:pic>
        <p:nvPicPr>
          <p:cNvPr id="8194" name="Picture 2"/>
          <p:cNvPicPr>
            <a:picLocks noGrp="1" noChangeAspect="1" noChangeArrowheads="1"/>
          </p:cNvPicPr>
          <p:nvPr>
            <p:ph sz="half" idx="2"/>
          </p:nvPr>
        </p:nvPicPr>
        <p:blipFill>
          <a:blip r:embed="rId2" cstate="print"/>
          <a:srcRect/>
          <a:stretch>
            <a:fillRect/>
          </a:stretch>
        </p:blipFill>
        <p:spPr bwMode="auto">
          <a:xfrm>
            <a:off x="582613" y="2031206"/>
            <a:ext cx="38100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Sustainability literacy</a:t>
            </a:r>
            <a:endParaRPr lang="en-GB" dirty="0"/>
          </a:p>
        </p:txBody>
      </p:sp>
      <p:sp>
        <p:nvSpPr>
          <p:cNvPr id="3" name="Content Placeholder 2"/>
          <p:cNvSpPr>
            <a:spLocks noGrp="1"/>
          </p:cNvSpPr>
          <p:nvPr>
            <p:ph idx="1"/>
          </p:nvPr>
        </p:nvSpPr>
        <p:spPr/>
        <p:txBody>
          <a:bodyPr>
            <a:normAutofit lnSpcReduction="10000"/>
          </a:bodyPr>
          <a:lstStyle/>
          <a:p>
            <a:r>
              <a:rPr lang="en-GB" dirty="0" smtClean="0"/>
              <a:t>‘In the absence of formal writing systems, human communities come to know themselves primarily as they are reflected back by the animals and the animate landscapes with which they are directly engaged. This epistemological dependence is readily evidenced, on every continent, by the diverse modes of identification commonly categorized under the single term “</a:t>
            </a:r>
            <a:r>
              <a:rPr lang="en-GB" dirty="0" err="1" smtClean="0"/>
              <a:t>totemism</a:t>
            </a:r>
            <a:r>
              <a:rPr lang="en-GB" dirty="0" smtClean="0"/>
              <a:t>”’ </a:t>
            </a:r>
            <a:r>
              <a:rPr lang="en-GB" dirty="0" smtClean="0"/>
              <a:t>(Abram, 1996: 123).</a:t>
            </a:r>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Merleau-Ponty</a:t>
            </a:r>
            <a:r>
              <a:rPr lang="en-GB" dirty="0" smtClean="0"/>
              <a:t> on how we know</a:t>
            </a:r>
            <a:endParaRPr lang="en-GB" dirty="0"/>
          </a:p>
        </p:txBody>
      </p:sp>
      <p:sp>
        <p:nvSpPr>
          <p:cNvPr id="3" name="Content Placeholder 2"/>
          <p:cNvSpPr>
            <a:spLocks noGrp="1"/>
          </p:cNvSpPr>
          <p:nvPr>
            <p:ph idx="1"/>
          </p:nvPr>
        </p:nvSpPr>
        <p:spPr>
          <a:xfrm>
            <a:off x="457200" y="1600200"/>
            <a:ext cx="4114800" cy="4525963"/>
          </a:xfrm>
        </p:spPr>
        <p:txBody>
          <a:bodyPr>
            <a:normAutofit lnSpcReduction="10000"/>
          </a:bodyPr>
          <a:lstStyle/>
          <a:p>
            <a:r>
              <a:rPr lang="en-GB" dirty="0" smtClean="0"/>
              <a:t>‘as embodied habituations with the natural world increase they will slowly lead to the absorption of this larger organism into our bodies, and our bodies into it.’ (</a:t>
            </a:r>
            <a:r>
              <a:rPr lang="en-GB" dirty="0" err="1" smtClean="0"/>
              <a:t>Carolan</a:t>
            </a:r>
            <a:r>
              <a:rPr lang="en-GB" dirty="0" smtClean="0"/>
              <a:t>: 2008: 65)</a:t>
            </a:r>
            <a:endParaRPr lang="en-GB" dirty="0"/>
          </a:p>
        </p:txBody>
      </p:sp>
      <p:pic>
        <p:nvPicPr>
          <p:cNvPr id="9218" name="Picture 2"/>
          <p:cNvPicPr>
            <a:picLocks noChangeAspect="1" noChangeArrowheads="1"/>
          </p:cNvPicPr>
          <p:nvPr/>
        </p:nvPicPr>
        <p:blipFill>
          <a:blip r:embed="rId2" cstate="print"/>
          <a:srcRect/>
          <a:stretch>
            <a:fillRect/>
          </a:stretch>
        </p:blipFill>
        <p:spPr bwMode="auto">
          <a:xfrm>
            <a:off x="5004048" y="1340768"/>
            <a:ext cx="3171825" cy="47625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184" y="260648"/>
            <a:ext cx="4258816" cy="1143000"/>
          </a:xfrm>
        </p:spPr>
        <p:txBody>
          <a:bodyPr>
            <a:normAutofit fontScale="90000"/>
          </a:bodyPr>
          <a:lstStyle/>
          <a:p>
            <a:r>
              <a:rPr lang="en-GB" dirty="0" smtClean="0"/>
              <a:t>Thinking in Strings</a:t>
            </a:r>
            <a:endParaRPr lang="en-GB" dirty="0"/>
          </a:p>
        </p:txBody>
      </p:sp>
      <p:sp>
        <p:nvSpPr>
          <p:cNvPr id="3" name="Content Placeholder 2"/>
          <p:cNvSpPr>
            <a:spLocks noGrp="1"/>
          </p:cNvSpPr>
          <p:nvPr>
            <p:ph idx="1"/>
          </p:nvPr>
        </p:nvSpPr>
        <p:spPr>
          <a:xfrm>
            <a:off x="251520" y="404664"/>
            <a:ext cx="4392488" cy="6264696"/>
          </a:xfrm>
        </p:spPr>
        <p:txBody>
          <a:bodyPr>
            <a:normAutofit fontScale="85000" lnSpcReduction="10000"/>
          </a:bodyPr>
          <a:lstStyle/>
          <a:p>
            <a:r>
              <a:rPr lang="en-GB" dirty="0" err="1" smtClean="0"/>
              <a:t>Quipu</a:t>
            </a:r>
            <a:r>
              <a:rPr lang="en-GB" dirty="0" smtClean="0"/>
              <a:t> is the Inca word for ‘knot</a:t>
            </a:r>
            <a:r>
              <a:rPr lang="en-GB" dirty="0" smtClean="0"/>
              <a:t>’</a:t>
            </a:r>
          </a:p>
          <a:p>
            <a:r>
              <a:rPr lang="en-GB" dirty="0" smtClean="0"/>
              <a:t>The Inca culture existed from about 1400 to its extinction by Spanish</a:t>
            </a:r>
          </a:p>
          <a:p>
            <a:r>
              <a:rPr lang="en-GB" dirty="0" smtClean="0"/>
              <a:t>conquerors about 1560 </a:t>
            </a:r>
            <a:r>
              <a:rPr lang="en-GB" dirty="0" smtClean="0"/>
              <a:t>AD</a:t>
            </a:r>
          </a:p>
          <a:p>
            <a:r>
              <a:rPr lang="en-GB" dirty="0" smtClean="0"/>
              <a:t>It was a highly complex, bureaucratic empire extending over </a:t>
            </a:r>
            <a:r>
              <a:rPr lang="en-GB" dirty="0" smtClean="0"/>
              <a:t>modern Peru and parts </a:t>
            </a:r>
            <a:r>
              <a:rPr lang="en-GB" dirty="0" smtClean="0"/>
              <a:t>of Ecuador</a:t>
            </a:r>
            <a:r>
              <a:rPr lang="en-GB" dirty="0" smtClean="0"/>
              <a:t>, Bolivia, Chile, and </a:t>
            </a:r>
            <a:r>
              <a:rPr lang="en-GB" dirty="0" smtClean="0"/>
              <a:t>Argentina and including perhaps 5 million people</a:t>
            </a:r>
          </a:p>
          <a:p>
            <a:r>
              <a:rPr lang="en-GB" dirty="0" smtClean="0"/>
              <a:t>It has been considered an ‘illiterate’ culture</a:t>
            </a:r>
          </a:p>
        </p:txBody>
      </p:sp>
      <p:pic>
        <p:nvPicPr>
          <p:cNvPr id="1026" name="Picture 2"/>
          <p:cNvPicPr>
            <a:picLocks noChangeAspect="1" noChangeArrowheads="1"/>
          </p:cNvPicPr>
          <p:nvPr/>
        </p:nvPicPr>
        <p:blipFill>
          <a:blip r:embed="rId2" cstate="print"/>
          <a:srcRect/>
          <a:stretch>
            <a:fillRect/>
          </a:stretch>
        </p:blipFill>
        <p:spPr bwMode="auto">
          <a:xfrm>
            <a:off x="4860032" y="1268760"/>
            <a:ext cx="3971925" cy="5191894"/>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0" y="404664"/>
            <a:ext cx="4114800" cy="5721499"/>
          </a:xfrm>
        </p:spPr>
        <p:txBody>
          <a:bodyPr>
            <a:normAutofit fontScale="92500" lnSpcReduction="10000"/>
          </a:bodyPr>
          <a:lstStyle/>
          <a:p>
            <a:r>
              <a:rPr lang="en-GB" dirty="0" smtClean="0"/>
              <a:t>It was a decimal accounting system, which involved the use of </a:t>
            </a:r>
            <a:r>
              <a:rPr lang="en-GB" dirty="0" smtClean="0"/>
              <a:t>zero</a:t>
            </a:r>
          </a:p>
          <a:p>
            <a:r>
              <a:rPr lang="en-GB" dirty="0" err="1" smtClean="0"/>
              <a:t>Quipucamayoqs</a:t>
            </a:r>
            <a:r>
              <a:rPr lang="en-GB" dirty="0" smtClean="0"/>
              <a:t>: for </a:t>
            </a:r>
            <a:r>
              <a:rPr lang="en-GB" dirty="0" smtClean="0"/>
              <a:t>all its apparent exoticism, </a:t>
            </a:r>
            <a:r>
              <a:rPr lang="en-GB" dirty="0" smtClean="0"/>
              <a:t>this may have been </a:t>
            </a:r>
            <a:r>
              <a:rPr lang="en-GB" dirty="0" smtClean="0"/>
              <a:t>a communication system of middle-aged male </a:t>
            </a:r>
            <a:r>
              <a:rPr lang="en-GB" dirty="0" smtClean="0"/>
              <a:t>accountants</a:t>
            </a:r>
            <a:endParaRPr lang="en-GB" dirty="0" smtClean="0"/>
          </a:p>
          <a:p>
            <a:r>
              <a:rPr lang="en-GB" dirty="0" smtClean="0"/>
              <a:t>Were </a:t>
            </a:r>
            <a:r>
              <a:rPr lang="en-GB" dirty="0" smtClean="0"/>
              <a:t>myths deliberately kept oral?</a:t>
            </a:r>
          </a:p>
          <a:p>
            <a:endParaRPr lang="en-GB" dirty="0"/>
          </a:p>
        </p:txBody>
      </p:sp>
      <p:pic>
        <p:nvPicPr>
          <p:cNvPr id="2050" name="Picture 2"/>
          <p:cNvPicPr>
            <a:picLocks noChangeAspect="1" noChangeArrowheads="1"/>
          </p:cNvPicPr>
          <p:nvPr/>
        </p:nvPicPr>
        <p:blipFill>
          <a:blip r:embed="rId2" cstate="print"/>
          <a:srcRect/>
          <a:stretch>
            <a:fillRect/>
          </a:stretch>
        </p:blipFill>
        <p:spPr bwMode="auto">
          <a:xfrm>
            <a:off x="539552" y="740701"/>
            <a:ext cx="3906434" cy="5208579"/>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970784" cy="1143000"/>
          </a:xfrm>
        </p:spPr>
        <p:txBody>
          <a:bodyPr>
            <a:normAutofit fontScale="90000"/>
          </a:bodyPr>
          <a:lstStyle/>
          <a:p>
            <a:r>
              <a:rPr lang="en-GB" dirty="0" smtClean="0"/>
              <a:t>Thinking in the Land</a:t>
            </a:r>
            <a:endParaRPr lang="en-GB" dirty="0"/>
          </a:p>
        </p:txBody>
      </p:sp>
      <p:sp>
        <p:nvSpPr>
          <p:cNvPr id="3" name="Content Placeholder 2"/>
          <p:cNvSpPr>
            <a:spLocks noGrp="1"/>
          </p:cNvSpPr>
          <p:nvPr>
            <p:ph idx="1"/>
          </p:nvPr>
        </p:nvSpPr>
        <p:spPr>
          <a:xfrm>
            <a:off x="457200" y="1600200"/>
            <a:ext cx="4258816" cy="4525963"/>
          </a:xfrm>
        </p:spPr>
        <p:txBody>
          <a:bodyPr>
            <a:normAutofit fontScale="92500" lnSpcReduction="20000"/>
          </a:bodyPr>
          <a:lstStyle/>
          <a:p>
            <a:r>
              <a:rPr lang="en-GB" dirty="0" smtClean="0"/>
              <a:t>Traditional people talk about their inner life as a story of movement between significant places, a journey through landscapes of meaning, conveying the events that occur on that journey, and at the ritual meeting places encountered along the </a:t>
            </a:r>
            <a:r>
              <a:rPr lang="en-GB" dirty="0" smtClean="0"/>
              <a:t>way</a:t>
            </a:r>
          </a:p>
        </p:txBody>
      </p:sp>
      <p:sp>
        <p:nvSpPr>
          <p:cNvPr id="4" name="Content Placeholder 2"/>
          <p:cNvSpPr txBox="1">
            <a:spLocks/>
          </p:cNvSpPr>
          <p:nvPr/>
        </p:nvSpPr>
        <p:spPr>
          <a:xfrm>
            <a:off x="4860032" y="3284984"/>
            <a:ext cx="3826768" cy="3024336"/>
          </a:xfrm>
          <a:prstGeom prst="rect">
            <a:avLst/>
          </a:prstGeom>
        </p:spPr>
        <p:txBody>
          <a:bodyPr vert="horz" lIns="91440" tIns="45720" rIns="91440" bIns="45720" rtlCol="0">
            <a:normAutofit fontScale="850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GB" sz="3200" b="0" i="0" u="none" strike="noStrike" kern="1200" cap="none" spc="0" normalizeH="0" baseline="0" noProof="0" smtClean="0">
                <a:ln>
                  <a:noFill/>
                </a:ln>
                <a:solidFill>
                  <a:schemeClr val="tx1"/>
                </a:solidFill>
                <a:effectLst/>
                <a:uLnTx/>
                <a:uFillTx/>
                <a:latin typeface="+mn-lt"/>
                <a:ea typeface="+mn-ea"/>
                <a:cs typeface="+mn-cs"/>
              </a:rPr>
              <a:t>Their inner life is lived in their outer life: land, people, fauna and flora are one, and the dreaming and waka provide a context in which meaning arises.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4098" name="Picture 2"/>
          <p:cNvPicPr>
            <a:picLocks noChangeAspect="1" noChangeArrowheads="1"/>
          </p:cNvPicPr>
          <p:nvPr/>
        </p:nvPicPr>
        <p:blipFill>
          <a:blip r:embed="rId2" cstate="print"/>
          <a:srcRect/>
          <a:stretch>
            <a:fillRect/>
          </a:stretch>
        </p:blipFill>
        <p:spPr bwMode="auto">
          <a:xfrm>
            <a:off x="5148064" y="692696"/>
            <a:ext cx="3371929" cy="221704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than Your Backyard</a:t>
            </a:r>
            <a:endParaRPr lang="en-GB" dirty="0"/>
          </a:p>
        </p:txBody>
      </p:sp>
      <p:sp>
        <p:nvSpPr>
          <p:cNvPr id="4" name="Content Placeholder 3"/>
          <p:cNvSpPr>
            <a:spLocks noGrp="1"/>
          </p:cNvSpPr>
          <p:nvPr>
            <p:ph sz="half" idx="2"/>
          </p:nvPr>
        </p:nvSpPr>
        <p:spPr>
          <a:xfrm>
            <a:off x="4648200" y="1600200"/>
            <a:ext cx="4316288" cy="4525963"/>
          </a:xfrm>
        </p:spPr>
        <p:txBody>
          <a:bodyPr>
            <a:noAutofit/>
          </a:bodyPr>
          <a:lstStyle/>
          <a:p>
            <a:r>
              <a:rPr lang="en-GB" sz="3200" dirty="0" smtClean="0"/>
              <a:t>The </a:t>
            </a:r>
            <a:r>
              <a:rPr lang="en-GB" sz="3200" dirty="0" err="1" smtClean="0"/>
              <a:t>songline</a:t>
            </a:r>
            <a:r>
              <a:rPr lang="en-GB" sz="3200" dirty="0" smtClean="0"/>
              <a:t> represents your totemic animal</a:t>
            </a:r>
          </a:p>
          <a:p>
            <a:r>
              <a:rPr lang="en-GB" sz="3200" dirty="0" smtClean="0"/>
              <a:t>This is your special responsibility</a:t>
            </a:r>
          </a:p>
          <a:p>
            <a:r>
              <a:rPr lang="en-GB" sz="3200" dirty="0" smtClean="0"/>
              <a:t>Contributes to identity</a:t>
            </a:r>
          </a:p>
          <a:p>
            <a:r>
              <a:rPr lang="en-GB" sz="3200" dirty="0" smtClean="0"/>
              <a:t>Remembering the songs keeps the landscape alive</a:t>
            </a:r>
            <a:endParaRPr lang="en-GB" sz="3200" dirty="0"/>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591104" y="1484784"/>
            <a:ext cx="3548848" cy="447681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048672"/>
          </a:xfrm>
        </p:spPr>
        <p:txBody>
          <a:bodyPr>
            <a:normAutofit fontScale="85000" lnSpcReduction="10000"/>
          </a:bodyPr>
          <a:lstStyle/>
          <a:p>
            <a:r>
              <a:rPr lang="en-GB" dirty="0" smtClean="0"/>
              <a:t>‘Under </a:t>
            </a:r>
            <a:r>
              <a:rPr lang="en-GB" dirty="0" smtClean="0"/>
              <a:t>Western eyes, the Amazon is an un-understandable wilderness, an undifferentiated green of </a:t>
            </a:r>
            <a:r>
              <a:rPr lang="en-GB" dirty="0" err="1" smtClean="0"/>
              <a:t>undefinable</a:t>
            </a:r>
            <a:r>
              <a:rPr lang="en-GB" dirty="0" smtClean="0"/>
              <a:t> plants, a bewildering forest of obscurity where not only your body but also your comprehension can become fatally lost. </a:t>
            </a:r>
            <a:r>
              <a:rPr lang="en-GB" dirty="0" smtClean="0"/>
              <a:t>But </a:t>
            </a:r>
            <a:r>
              <a:rPr lang="en-GB" dirty="0" smtClean="0"/>
              <a:t>indigenous people know how to ‘think’ the forests, know that the paths through this wilderness are songs, the song that each plant has. Song makes a thread of light, a path of the mind; each song tells of one plant’s relationship to other plants and not only differentiates one plant from another but distinguishes between the uses of, for example, stem or leaf or root of the same plant. </a:t>
            </a:r>
            <a:r>
              <a:rPr lang="en-GB" dirty="0" smtClean="0"/>
              <a:t>. . The </a:t>
            </a:r>
            <a:r>
              <a:rPr lang="en-GB" dirty="0" err="1" smtClean="0"/>
              <a:t>songlines</a:t>
            </a:r>
            <a:r>
              <a:rPr lang="en-GB" dirty="0" smtClean="0"/>
              <a:t> harmonize people with environment. There is no divide. Mankind is a full-singing part, not discordant but as necessary—and as beautiful—as a violin to an orchestra</a:t>
            </a:r>
            <a:r>
              <a:rPr lang="en-GB" dirty="0" smtClean="0"/>
              <a:t>.’					Griffiths, 2009</a:t>
            </a:r>
            <a:endParaRPr lang="en-GB"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Walking the Land</a:t>
            </a:r>
            <a:endParaRPr lang="en-GB" dirty="0"/>
          </a:p>
        </p:txBody>
      </p:sp>
      <p:sp>
        <p:nvSpPr>
          <p:cNvPr id="3" name="Content Placeholder 2"/>
          <p:cNvSpPr>
            <a:spLocks noGrp="1"/>
          </p:cNvSpPr>
          <p:nvPr>
            <p:ph idx="1"/>
          </p:nvPr>
        </p:nvSpPr>
        <p:spPr>
          <a:xfrm>
            <a:off x="457200" y="1600200"/>
            <a:ext cx="4114800" cy="4525963"/>
          </a:xfrm>
        </p:spPr>
        <p:txBody>
          <a:bodyPr/>
          <a:lstStyle/>
          <a:p>
            <a:endParaRPr lang="en-GB" dirty="0"/>
          </a:p>
        </p:txBody>
      </p:sp>
      <p:pic>
        <p:nvPicPr>
          <p:cNvPr id="5122" name="Picture 2"/>
          <p:cNvPicPr>
            <a:picLocks noChangeAspect="1" noChangeArrowheads="1"/>
          </p:cNvPicPr>
          <p:nvPr/>
        </p:nvPicPr>
        <p:blipFill>
          <a:blip r:embed="rId2" cstate="print"/>
          <a:srcRect/>
          <a:stretch>
            <a:fillRect/>
          </a:stretch>
        </p:blipFill>
        <p:spPr bwMode="auto">
          <a:xfrm>
            <a:off x="285750" y="609600"/>
            <a:ext cx="8572500" cy="5638800"/>
          </a:xfrm>
          <a:prstGeom prst="rect">
            <a:avLst/>
          </a:prstGeom>
          <a:noFill/>
          <a:ln w="9525">
            <a:noFill/>
            <a:miter lim="800000"/>
            <a:headEnd/>
            <a:tailEnd/>
          </a:ln>
        </p:spPr>
      </p:pic>
      <p:sp>
        <p:nvSpPr>
          <p:cNvPr id="5" name="Rectangle 4"/>
          <p:cNvSpPr/>
          <p:nvPr/>
        </p:nvSpPr>
        <p:spPr>
          <a:xfrm>
            <a:off x="1259632" y="2204864"/>
            <a:ext cx="6624736" cy="3416320"/>
          </a:xfrm>
          <a:prstGeom prst="rect">
            <a:avLst/>
          </a:prstGeom>
          <a:noFill/>
        </p:spPr>
        <p:txBody>
          <a:bodyPr wrap="square" lIns="91440" tIns="45720" rIns="91440" bIns="45720">
            <a:spAutoFit/>
          </a:bodyPr>
          <a:lstStyle/>
          <a:p>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 different way of looking</a:t>
            </a:r>
          </a:p>
          <a:p>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 different relationship</a:t>
            </a:r>
          </a:p>
          <a:p>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Re-embedding</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4186238" cy="5554683"/>
          </a:xfrm>
        </p:spPr>
        <p:txBody>
          <a:bodyPr>
            <a:normAutofit fontScale="92500" lnSpcReduction="10000"/>
          </a:bodyPr>
          <a:lstStyle/>
          <a:p>
            <a:r>
              <a:rPr lang="en-GB" dirty="0"/>
              <a:t>How we know is at least as important as what we </a:t>
            </a:r>
            <a:r>
              <a:rPr lang="en-GB" dirty="0" smtClean="0"/>
              <a:t>know</a:t>
            </a:r>
          </a:p>
          <a:p>
            <a:r>
              <a:rPr lang="en-GB" dirty="0" smtClean="0"/>
              <a:t>Hence </a:t>
            </a:r>
            <a:r>
              <a:rPr lang="en-GB" dirty="0"/>
              <a:t>our approach to teaching needs to begin with a re-exploration of our own approach to knowing our world: our pedagogy must be preceded by an ontology and an epistemology. </a:t>
            </a:r>
          </a:p>
        </p:txBody>
      </p:sp>
      <p:pic>
        <p:nvPicPr>
          <p:cNvPr id="7170" name="Picture 2"/>
          <p:cNvPicPr>
            <a:picLocks noChangeAspect="1" noChangeArrowheads="1"/>
          </p:cNvPicPr>
          <p:nvPr/>
        </p:nvPicPr>
        <p:blipFill>
          <a:blip r:embed="rId2" cstate="print"/>
          <a:srcRect/>
          <a:stretch>
            <a:fillRect/>
          </a:stretch>
        </p:blipFill>
        <p:spPr bwMode="auto">
          <a:xfrm>
            <a:off x="4788024" y="908720"/>
            <a:ext cx="3571875" cy="4762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842992" cy="1143000"/>
          </a:xfrm>
        </p:spPr>
        <p:txBody>
          <a:bodyPr/>
          <a:lstStyle/>
          <a:p>
            <a:r>
              <a:rPr lang="en-GB" dirty="0" smtClean="0"/>
              <a:t>Stroud </a:t>
            </a:r>
            <a:r>
              <a:rPr lang="en-GB" dirty="0" err="1" smtClean="0"/>
              <a:t>Communiversity</a:t>
            </a:r>
            <a:endParaRPr lang="en-GB" dirty="0"/>
          </a:p>
        </p:txBody>
      </p:sp>
      <p:sp>
        <p:nvSpPr>
          <p:cNvPr id="3" name="Content Placeholder 2"/>
          <p:cNvSpPr>
            <a:spLocks noGrp="1"/>
          </p:cNvSpPr>
          <p:nvPr>
            <p:ph idx="1"/>
          </p:nvPr>
        </p:nvSpPr>
        <p:spPr>
          <a:xfrm>
            <a:off x="457200" y="1600200"/>
            <a:ext cx="5626968" cy="4525963"/>
          </a:xfrm>
        </p:spPr>
        <p:txBody>
          <a:bodyPr>
            <a:normAutofit fontScale="85000" lnSpcReduction="10000"/>
          </a:bodyPr>
          <a:lstStyle/>
          <a:p>
            <a:r>
              <a:rPr lang="en-GB" dirty="0" smtClean="0"/>
              <a:t>Projects such as Stroud </a:t>
            </a:r>
            <a:r>
              <a:rPr lang="en-GB" dirty="0" smtClean="0"/>
              <a:t>Community Agriculture and Springhill </a:t>
            </a:r>
            <a:r>
              <a:rPr lang="en-GB" dirty="0" smtClean="0"/>
              <a:t>Co-Housing have </a:t>
            </a:r>
            <a:r>
              <a:rPr lang="en-GB" dirty="0" smtClean="0"/>
              <a:t>become inspiring ‘thought leaders</a:t>
            </a:r>
            <a:r>
              <a:rPr lang="en-GB" dirty="0" smtClean="0"/>
              <a:t>'</a:t>
            </a:r>
            <a:endParaRPr lang="en-GB" dirty="0" smtClean="0"/>
          </a:p>
          <a:p>
            <a:r>
              <a:rPr lang="en-GB" dirty="0" smtClean="0"/>
              <a:t>We </a:t>
            </a:r>
            <a:r>
              <a:rPr lang="en-GB" dirty="0" smtClean="0"/>
              <a:t>welcome people similarly engaged from all over the country to build a community of </a:t>
            </a:r>
            <a:r>
              <a:rPr lang="en-GB" dirty="0" smtClean="0"/>
              <a:t>practice</a:t>
            </a:r>
          </a:p>
          <a:p>
            <a:r>
              <a:rPr lang="en-GB" dirty="0" smtClean="0"/>
              <a:t>Learning </a:t>
            </a:r>
            <a:r>
              <a:rPr lang="en-GB" dirty="0" smtClean="0"/>
              <a:t>is through practical talks, discussions, workshops and visits to local </a:t>
            </a:r>
            <a:r>
              <a:rPr lang="en-GB" dirty="0" smtClean="0"/>
              <a:t>projects</a:t>
            </a:r>
            <a:endParaRPr lang="en-GB" dirty="0"/>
          </a:p>
        </p:txBody>
      </p:sp>
      <p:pic>
        <p:nvPicPr>
          <p:cNvPr id="6147" name="Picture 3"/>
          <p:cNvPicPr>
            <a:picLocks noChangeAspect="1" noChangeArrowheads="1"/>
          </p:cNvPicPr>
          <p:nvPr/>
        </p:nvPicPr>
        <p:blipFill>
          <a:blip r:embed="rId2" cstate="print"/>
          <a:srcRect/>
          <a:stretch>
            <a:fillRect/>
          </a:stretch>
        </p:blipFill>
        <p:spPr bwMode="auto">
          <a:xfrm>
            <a:off x="6372200" y="1052736"/>
            <a:ext cx="2256656" cy="4905774"/>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Sustainability in Practice</a:t>
            </a:r>
            <a:endParaRPr lang="en-GB" dirty="0"/>
          </a:p>
        </p:txBody>
      </p:sp>
      <p:sp>
        <p:nvSpPr>
          <p:cNvPr id="3" name="Content Placeholder 2"/>
          <p:cNvSpPr>
            <a:spLocks noGrp="1"/>
          </p:cNvSpPr>
          <p:nvPr>
            <p:ph idx="1"/>
          </p:nvPr>
        </p:nvSpPr>
        <p:spPr>
          <a:xfrm>
            <a:off x="457200" y="980728"/>
            <a:ext cx="8229600" cy="5145435"/>
          </a:xfrm>
        </p:spPr>
        <p:txBody>
          <a:bodyPr>
            <a:normAutofit/>
          </a:bodyPr>
          <a:lstStyle/>
          <a:p>
            <a:r>
              <a:rPr lang="en-GB" dirty="0" smtClean="0"/>
              <a:t>‘You </a:t>
            </a:r>
            <a:r>
              <a:rPr lang="en-GB" dirty="0" smtClean="0"/>
              <a:t>need to imagine first and foremost what it’s like to be somewhere else in order to do the sorts of things people do there’ (Sennett: 188</a:t>
            </a:r>
            <a:r>
              <a:rPr lang="en-GB" dirty="0" smtClean="0"/>
              <a:t>)</a:t>
            </a:r>
          </a:p>
          <a:p>
            <a:r>
              <a:rPr lang="en-GB" dirty="0" smtClean="0"/>
              <a:t>Creating opportunities for management students to learn in exemplar sustainable communities</a:t>
            </a:r>
          </a:p>
          <a:p>
            <a:r>
              <a:rPr lang="en-GB" dirty="0" smtClean="0"/>
              <a:t>Internalised experiential learning</a:t>
            </a:r>
          </a:p>
          <a:p>
            <a:r>
              <a:rPr lang="en-GB" dirty="0" smtClean="0"/>
              <a:t>Community of practice</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85794"/>
            <a:ext cx="8229600" cy="1143000"/>
          </a:xfrm>
        </p:spPr>
        <p:txBody>
          <a:bodyPr>
            <a:normAutofit fontScale="90000"/>
          </a:bodyPr>
          <a:lstStyle/>
          <a:p>
            <a:r>
              <a:rPr lang="en-GB" dirty="0" smtClean="0"/>
              <a:t>‘How do we know what exists?’ and ‘How do we know what is true?’</a:t>
            </a:r>
            <a:br>
              <a:rPr lang="en-GB" dirty="0" smtClean="0"/>
            </a:br>
            <a:endParaRPr lang="en-GB" dirty="0"/>
          </a:p>
        </p:txBody>
      </p:sp>
      <p:sp>
        <p:nvSpPr>
          <p:cNvPr id="3" name="Content Placeholder 2"/>
          <p:cNvSpPr>
            <a:spLocks noGrp="1"/>
          </p:cNvSpPr>
          <p:nvPr>
            <p:ph idx="1"/>
          </p:nvPr>
        </p:nvSpPr>
        <p:spPr>
          <a:xfrm>
            <a:off x="457200" y="2285992"/>
            <a:ext cx="8229600" cy="3840171"/>
          </a:xfrm>
        </p:spPr>
        <p:txBody>
          <a:bodyPr>
            <a:normAutofit/>
          </a:bodyPr>
          <a:lstStyle/>
          <a:p>
            <a:r>
              <a:rPr lang="en-GB" dirty="0" err="1" smtClean="0"/>
              <a:t>Deleuze’s</a:t>
            </a:r>
            <a:r>
              <a:rPr lang="en-GB" dirty="0" smtClean="0"/>
              <a:t> </a:t>
            </a:r>
            <a:r>
              <a:rPr lang="en-GB" dirty="0"/>
              <a:t>suggestion that knowledge advances through a passionate commitment in relation to the physical </a:t>
            </a:r>
            <a:r>
              <a:rPr lang="en-GB" dirty="0" smtClean="0"/>
              <a:t>world</a:t>
            </a:r>
          </a:p>
          <a:p>
            <a:r>
              <a:rPr lang="en-GB" dirty="0" err="1" smtClean="0"/>
              <a:t>Merleau-Ponty’s</a:t>
            </a:r>
            <a:r>
              <a:rPr lang="en-GB" dirty="0" smtClean="0"/>
              <a:t> </a:t>
            </a:r>
            <a:r>
              <a:rPr lang="en-GB" dirty="0"/>
              <a:t>suggestion that the basis of perception is </a:t>
            </a:r>
            <a:r>
              <a:rPr lang="en-GB" dirty="0" smtClean="0"/>
              <a:t>relationship—but relationships with </a:t>
            </a:r>
            <a:r>
              <a:rPr lang="en-GB" dirty="0" smtClean="0"/>
              <a:t>whom </a:t>
            </a:r>
            <a:r>
              <a:rPr lang="en-GB" dirty="0" smtClean="0"/>
              <a:t>or what?</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642918"/>
            <a:ext cx="8229600" cy="1143000"/>
          </a:xfrm>
        </p:spPr>
        <p:txBody>
          <a:bodyPr>
            <a:noAutofit/>
          </a:bodyPr>
          <a:lstStyle/>
          <a:p>
            <a:r>
              <a:rPr lang="en-GB" sz="3200" dirty="0" smtClean="0"/>
              <a:t>How might our way of knowing might limit the extent of what we can know and how we learn and teach?</a:t>
            </a:r>
            <a:endParaRPr lang="en-GB" sz="3200" dirty="0"/>
          </a:p>
        </p:txBody>
      </p:sp>
      <p:sp>
        <p:nvSpPr>
          <p:cNvPr id="3" name="Content Placeholder 2"/>
          <p:cNvSpPr>
            <a:spLocks noGrp="1"/>
          </p:cNvSpPr>
          <p:nvPr>
            <p:ph idx="1"/>
          </p:nvPr>
        </p:nvSpPr>
        <p:spPr>
          <a:xfrm>
            <a:off x="457200" y="2500306"/>
            <a:ext cx="8229600" cy="3625857"/>
          </a:xfrm>
        </p:spPr>
        <p:txBody>
          <a:bodyPr/>
          <a:lstStyle/>
          <a:p>
            <a:r>
              <a:rPr lang="en-GB" dirty="0" smtClean="0"/>
              <a:t>For </a:t>
            </a:r>
            <a:r>
              <a:rPr lang="en-GB" dirty="0"/>
              <a:t>example, how might knowledge conveyed through an abstract system of writing differ from knowledge </a:t>
            </a:r>
            <a:r>
              <a:rPr lang="en-GB" dirty="0" smtClean="0"/>
              <a:t>derived</a:t>
            </a:r>
          </a:p>
          <a:p>
            <a:r>
              <a:rPr lang="en-GB" dirty="0" smtClean="0"/>
              <a:t>a </a:t>
            </a:r>
            <a:r>
              <a:rPr lang="en-GB" dirty="0"/>
              <a:t>community of song, </a:t>
            </a:r>
            <a:r>
              <a:rPr lang="en-GB" dirty="0" smtClean="0"/>
              <a:t>like the Aboriginal </a:t>
            </a:r>
            <a:r>
              <a:rPr lang="en-GB" dirty="0" err="1"/>
              <a:t>songlines</a:t>
            </a:r>
            <a:r>
              <a:rPr lang="en-GB" dirty="0" smtClean="0"/>
              <a:t>?</a:t>
            </a:r>
          </a:p>
          <a:p>
            <a:r>
              <a:rPr lang="en-GB" dirty="0" smtClean="0"/>
              <a:t>a knotted string like the Incan </a:t>
            </a:r>
            <a:r>
              <a:rPr lang="en-GB" dirty="0" err="1" smtClean="0"/>
              <a:t>quipu</a:t>
            </a:r>
            <a:r>
              <a:rPr lang="en-GB" dirty="0" smtClean="0"/>
              <a:t>?</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fontScale="92500" lnSpcReduction="10000"/>
          </a:bodyPr>
          <a:lstStyle/>
          <a:p>
            <a:r>
              <a:rPr lang="en-GB" dirty="0" smtClean="0"/>
              <a:t>‘When </a:t>
            </a:r>
            <a:r>
              <a:rPr lang="en-GB" dirty="0"/>
              <a:t>travelling in Canada, the author discovered that people from different cultural backgrounds frame natural resources in very different terms: First Nations people in western Canada see the forests of British Columbia as sacred spaces. People from a European background see them as resources to be ‘used’ or ‘developed’ even if for leisure. The giving of land back to First Nations people in Canada elicited the complaint that they do not </a:t>
            </a:r>
            <a:r>
              <a:rPr lang="en-GB" dirty="0" smtClean="0"/>
              <a:t>“do” </a:t>
            </a:r>
            <a:r>
              <a:rPr lang="en-GB" dirty="0"/>
              <a:t>anything with it. The idea that sometimes the point is to </a:t>
            </a:r>
            <a:r>
              <a:rPr lang="en-GB" dirty="0" smtClean="0"/>
              <a:t>“be” </a:t>
            </a:r>
            <a:r>
              <a:rPr lang="en-GB" dirty="0"/>
              <a:t>rather than to </a:t>
            </a:r>
            <a:r>
              <a:rPr lang="en-GB" dirty="0" smtClean="0"/>
              <a:t>“do” </a:t>
            </a:r>
            <a:r>
              <a:rPr lang="en-GB" dirty="0"/>
              <a:t>seems to have proved very hard to communicate</a:t>
            </a:r>
            <a:r>
              <a:rPr lang="en-GB" dirty="0" smtClean="0"/>
              <a:t>.’ </a:t>
            </a:r>
            <a:r>
              <a:rPr lang="en-GB" dirty="0"/>
              <a:t>(Stock, 2009: 287)</a:t>
            </a:r>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Reality through Relationship</a:t>
            </a:r>
            <a:endParaRPr lang="en-GB" dirty="0"/>
          </a:p>
        </p:txBody>
      </p:sp>
      <p:sp>
        <p:nvSpPr>
          <p:cNvPr id="3" name="Content Placeholder 2"/>
          <p:cNvSpPr>
            <a:spLocks noGrp="1"/>
          </p:cNvSpPr>
          <p:nvPr>
            <p:ph idx="1"/>
          </p:nvPr>
        </p:nvSpPr>
        <p:spPr/>
        <p:txBody>
          <a:bodyPr>
            <a:normAutofit fontScale="92500" lnSpcReduction="10000"/>
          </a:bodyPr>
          <a:lstStyle/>
          <a:p>
            <a:r>
              <a:rPr lang="en-GB" dirty="0"/>
              <a:t>‘social reality is not separate from us, but that social realities and ourselves are intimately interwoven as each shapes and is shaped by the other in everyday interactions’ (</a:t>
            </a:r>
            <a:r>
              <a:rPr lang="en-GB" dirty="0" err="1"/>
              <a:t>Cunliffe</a:t>
            </a:r>
            <a:r>
              <a:rPr lang="en-GB" dirty="0"/>
              <a:t>, 2008: 124)</a:t>
            </a:r>
          </a:p>
          <a:p>
            <a:r>
              <a:rPr lang="en-GB" dirty="0"/>
              <a:t>‘The world and I reciprocate one another. The landscape as I directly experience it is hardly a determinate object; it is an ambiguous realm that responds to my emotions and calls forth feelings from me in turn’ </a:t>
            </a:r>
            <a:r>
              <a:rPr lang="en-GB" dirty="0" smtClean="0"/>
              <a:t> (Abram, 1996: 33)</a:t>
            </a: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928670"/>
            <a:ext cx="8229600" cy="4525963"/>
          </a:xfrm>
        </p:spPr>
        <p:txBody>
          <a:bodyPr/>
          <a:lstStyle/>
          <a:p>
            <a:r>
              <a:rPr lang="en-GB" dirty="0"/>
              <a:t>Reality is determined within social systems, and is thus subject to prevailing cultural norms, as well as dominant power structures. In teaching situations, in order to enable a creative flourishing a shared knowledge, it is necessary for the pedagogue to be self-reflexive and self-critical, a process </a:t>
            </a:r>
            <a:r>
              <a:rPr lang="en-GB" dirty="0" err="1"/>
              <a:t>Cunliffe</a:t>
            </a:r>
            <a:r>
              <a:rPr lang="en-GB" dirty="0"/>
              <a:t> refers to as ‘relationally responsive interaction’.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‘Relationally responsive learning’</a:t>
            </a:r>
            <a:endParaRPr lang="en-GB" dirty="0"/>
          </a:p>
        </p:txBody>
      </p:sp>
      <p:pic>
        <p:nvPicPr>
          <p:cNvPr id="4" name="Content Placeholder 3"/>
          <p:cNvPicPr>
            <a:picLocks noGrp="1"/>
          </p:cNvPicPr>
          <p:nvPr>
            <p:ph idx="1"/>
          </p:nvPr>
        </p:nvPicPr>
        <p:blipFill>
          <a:blip r:embed="rId2" cstate="print"/>
          <a:srcRect/>
          <a:stretch>
            <a:fillRect/>
          </a:stretch>
        </p:blipFill>
        <p:spPr bwMode="auto">
          <a:xfrm>
            <a:off x="457200" y="1915338"/>
            <a:ext cx="8229600" cy="38956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000108"/>
            <a:ext cx="8229600" cy="5411807"/>
          </a:xfrm>
        </p:spPr>
        <p:txBody>
          <a:bodyPr/>
          <a:lstStyle/>
          <a:p>
            <a:r>
              <a:rPr lang="en-GB" dirty="0"/>
              <a:t>‘Relationally responsive social </a:t>
            </a:r>
            <a:r>
              <a:rPr lang="en-GB" dirty="0" err="1"/>
              <a:t>constructionism</a:t>
            </a:r>
            <a:r>
              <a:rPr lang="en-GB" dirty="0"/>
              <a:t> highlights the </a:t>
            </a:r>
            <a:r>
              <a:rPr lang="en-GB" dirty="0" err="1"/>
              <a:t>intersubjective</a:t>
            </a:r>
            <a:r>
              <a:rPr lang="en-GB" dirty="0"/>
              <a:t>, dialogical and dialectical nature of experience, and consequently has implications for the type of knowledge we seek. I suggest this orientation emphasizes an embedded form of knowing, which is often intuitive, but can be explored through reflexive engagement with ourselves and our surroundings.’ (</a:t>
            </a:r>
            <a:r>
              <a:rPr lang="en-GB" dirty="0" err="1"/>
              <a:t>Cunliffe</a:t>
            </a:r>
            <a:r>
              <a:rPr lang="en-GB" dirty="0"/>
              <a:t>, 2008: 136).</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1131</Words>
  <Application>Microsoft Office PowerPoint</Application>
  <PresentationFormat>On-screen Show (4:3)</PresentationFormat>
  <Paragraphs>60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Education as Re-embedding   Stroud Communiversity, Walking the Land and the Enduring Spell of the Sensuous </vt:lpstr>
      <vt:lpstr>Slide 2</vt:lpstr>
      <vt:lpstr>‘How do we know what exists?’ and ‘How do we know what is true?’ </vt:lpstr>
      <vt:lpstr>How might our way of knowing might limit the extent of what we can know and how we learn and teach?</vt:lpstr>
      <vt:lpstr>Slide 5</vt:lpstr>
      <vt:lpstr>Reality through Relationship</vt:lpstr>
      <vt:lpstr>Slide 7</vt:lpstr>
      <vt:lpstr>‘Relationally responsive learning’</vt:lpstr>
      <vt:lpstr>Slide 9</vt:lpstr>
      <vt:lpstr>But who are we responding to?</vt:lpstr>
      <vt:lpstr>Slide 11</vt:lpstr>
      <vt:lpstr>Sustainability literacy</vt:lpstr>
      <vt:lpstr>Merleau-Ponty on how we know</vt:lpstr>
      <vt:lpstr>Thinking in Strings</vt:lpstr>
      <vt:lpstr>Slide 15</vt:lpstr>
      <vt:lpstr>Thinking in the Land</vt:lpstr>
      <vt:lpstr>More than Your Backyard</vt:lpstr>
      <vt:lpstr>Slide 18</vt:lpstr>
      <vt:lpstr>Walking the Land</vt:lpstr>
      <vt:lpstr>Stroud Communiversity</vt:lpstr>
      <vt:lpstr>Sustainability in Practice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as Re-embedding   Stroud Communiversity, Walking the Land and the Enduring Spell of the Sensuous </dc:title>
  <dc:creator>Molly Scott Cato</dc:creator>
  <cp:lastModifiedBy>Molly Scott Cato</cp:lastModifiedBy>
  <cp:revision>14</cp:revision>
  <dcterms:created xsi:type="dcterms:W3CDTF">2010-06-10T11:23:19Z</dcterms:created>
  <dcterms:modified xsi:type="dcterms:W3CDTF">2010-06-14T11:37:29Z</dcterms:modified>
</cp:coreProperties>
</file>